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6"/>
  </p:notesMasterIdLst>
  <p:sldIdLst>
    <p:sldId id="399" r:id="rId2"/>
    <p:sldId id="402" r:id="rId3"/>
    <p:sldId id="403" r:id="rId4"/>
    <p:sldId id="404" r:id="rId5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84" autoAdjust="0"/>
    <p:restoredTop sz="85731" autoAdjust="0"/>
  </p:normalViewPr>
  <p:slideViewPr>
    <p:cSldViewPr>
      <p:cViewPr varScale="1">
        <p:scale>
          <a:sx n="100" d="100"/>
          <a:sy n="100" d="100"/>
        </p:scale>
        <p:origin x="450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EB26B05-8AC1-4E0B-A3B8-236B9C8A91A0}" type="datetimeFigureOut">
              <a:rPr lang="en-CA" smtClean="0"/>
              <a:t>2019-01-27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0F4B42-2F75-4BBF-889F-4C6D6FF57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853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2361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4587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0677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9225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A5AA-69D5-4933-A4C2-31B04EBDF0FE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98E5-BC60-4CD4-9104-1F07995282A6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36BF-9F11-40A1-9525-9D44733D4299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9B2C-F822-4B41-BDDD-C06B398C8A0D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A7D8-BC2E-4C3C-AD3E-1EC25EC7A93D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FBF4-B0A3-4B72-AC23-4A5CD24F3750}" type="datetime1">
              <a:rPr lang="en-US" smtClean="0"/>
              <a:t>1/27/2019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F765-66F6-4919-A445-096E89A7BAAB}" type="datetime1">
              <a:rPr lang="en-US" smtClean="0"/>
              <a:t>1/27/2019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1BFB-0BCA-43B7-BD7B-39CEB48F2525}" type="datetime1">
              <a:rPr lang="en-US" smtClean="0"/>
              <a:t>1/27/2019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3F5-0288-47DD-B910-BC1133EE387E}" type="datetime1">
              <a:rPr lang="en-US" smtClean="0"/>
              <a:t>1/27/2019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B485-DB6D-4EC3-86C8-B75072A9223B}" type="datetime1">
              <a:rPr lang="en-US" smtClean="0"/>
              <a:t>1/27/2019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07D9-D71E-483A-93A9-094E0F2BD74E}" type="datetime1">
              <a:rPr lang="en-US" smtClean="0"/>
              <a:t>1/27/2019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486B8-69E9-40D6-90A8-99105F74591D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NAÏVE BAYES: </a:t>
            </a:r>
            <a:r>
              <a:rPr lang="en-CA" sz="3200" dirty="0">
                <a:solidFill>
                  <a:srgbClr val="FF0000"/>
                </a:solidFill>
                <a:latin typeface="Calibri Light" panose="020F0302020204030204"/>
              </a:rPr>
              <a:t>INTUITION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888430" y="1603416"/>
            <a:ext cx="8022977" cy="4333270"/>
          </a:xfrm>
        </p:spPr>
        <p:txBody>
          <a:bodyPr>
            <a:normAutofit/>
          </a:bodyPr>
          <a:lstStyle/>
          <a:p>
            <a:r>
              <a:rPr lang="en-CA" sz="2000" dirty="0" smtClean="0"/>
              <a:t>Naïve Bayes is a </a:t>
            </a:r>
            <a:r>
              <a:rPr lang="en-CA" sz="2000" dirty="0"/>
              <a:t>classification technique based on </a:t>
            </a:r>
            <a:r>
              <a:rPr lang="en-CA" sz="2000" b="1" dirty="0"/>
              <a:t>Bayes’ </a:t>
            </a:r>
            <a:r>
              <a:rPr lang="en-CA" sz="2000" b="1" dirty="0" smtClean="0"/>
              <a:t>Theorem</a:t>
            </a:r>
            <a:r>
              <a:rPr lang="en-CA" sz="2000" dirty="0" smtClean="0"/>
              <a:t>.</a:t>
            </a:r>
          </a:p>
          <a:p>
            <a:r>
              <a:rPr lang="en-CA" sz="2000" dirty="0" smtClean="0"/>
              <a:t>Let’s assume that you are data scientist working major bank in NYC and you want to classify a new client as </a:t>
            </a:r>
            <a:r>
              <a:rPr lang="en-CA" sz="2000" b="1" dirty="0" smtClean="0"/>
              <a:t>eligible to retire or not</a:t>
            </a:r>
            <a:r>
              <a:rPr lang="en-CA" sz="2000" dirty="0" smtClean="0"/>
              <a:t>.</a:t>
            </a:r>
          </a:p>
          <a:p>
            <a:r>
              <a:rPr lang="en-CA" sz="2000" dirty="0"/>
              <a:t>C</a:t>
            </a:r>
            <a:r>
              <a:rPr lang="en-CA" sz="2000" dirty="0" smtClean="0"/>
              <a:t>ustomer </a:t>
            </a:r>
            <a:r>
              <a:rPr lang="en-CA" sz="2000" b="1" dirty="0" smtClean="0"/>
              <a:t>features</a:t>
            </a:r>
            <a:r>
              <a:rPr lang="en-CA" sz="2000" dirty="0" smtClean="0"/>
              <a:t> are his/her </a:t>
            </a:r>
            <a:r>
              <a:rPr lang="en-CA" sz="2000" b="1" dirty="0" smtClean="0"/>
              <a:t>age</a:t>
            </a:r>
            <a:r>
              <a:rPr lang="en-CA" sz="2000" dirty="0" smtClean="0"/>
              <a:t> and </a:t>
            </a:r>
            <a:r>
              <a:rPr lang="en-CA" sz="2000" b="1" dirty="0" smtClean="0"/>
              <a:t>salary</a:t>
            </a:r>
            <a:r>
              <a:rPr lang="en-CA" sz="2000" dirty="0" smtClean="0"/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cxnSp>
        <p:nvCxnSpPr>
          <p:cNvPr id="62" name="Straight Arrow Connector 61"/>
          <p:cNvCxnSpPr/>
          <p:nvPr/>
        </p:nvCxnSpPr>
        <p:spPr>
          <a:xfrm>
            <a:off x="6632219" y="5953837"/>
            <a:ext cx="4818795" cy="34959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 flipV="1">
            <a:off x="6603419" y="2589585"/>
            <a:ext cx="28801" cy="339921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l 63"/>
          <p:cNvSpPr/>
          <p:nvPr/>
        </p:nvSpPr>
        <p:spPr>
          <a:xfrm>
            <a:off x="7153565" y="475175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Oval 64"/>
          <p:cNvSpPr/>
          <p:nvPr/>
        </p:nvSpPr>
        <p:spPr>
          <a:xfrm>
            <a:off x="7635257" y="444875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Oval 65"/>
          <p:cNvSpPr/>
          <p:nvPr/>
        </p:nvSpPr>
        <p:spPr>
          <a:xfrm>
            <a:off x="8520830" y="489820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7011465" y="409466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7577581" y="39975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8636412" y="414228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Oval 69"/>
          <p:cNvSpPr/>
          <p:nvPr/>
        </p:nvSpPr>
        <p:spPr>
          <a:xfrm>
            <a:off x="7413045" y="512925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TextBox 70"/>
          <p:cNvSpPr txBox="1"/>
          <p:nvPr/>
        </p:nvSpPr>
        <p:spPr>
          <a:xfrm>
            <a:off x="7108930" y="5914468"/>
            <a:ext cx="3740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 smtClean="0"/>
              <a:t>FEATURE #1: AGE</a:t>
            </a:r>
            <a:endParaRPr lang="en-CA" sz="2400" b="1" dirty="0"/>
          </a:p>
        </p:txBody>
      </p:sp>
      <p:sp>
        <p:nvSpPr>
          <p:cNvPr id="72" name="TextBox 71"/>
          <p:cNvSpPr txBox="1"/>
          <p:nvPr/>
        </p:nvSpPr>
        <p:spPr>
          <a:xfrm rot="16200000">
            <a:off x="4734481" y="3756123"/>
            <a:ext cx="3032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400" b="1" dirty="0" smtClean="0"/>
              <a:t>FEATURE #2: SAVINGS</a:t>
            </a:r>
            <a:endParaRPr lang="en-CA" sz="2400" b="1" dirty="0"/>
          </a:p>
        </p:txBody>
      </p:sp>
      <p:sp>
        <p:nvSpPr>
          <p:cNvPr id="73" name="Oval 72"/>
          <p:cNvSpPr/>
          <p:nvPr/>
        </p:nvSpPr>
        <p:spPr>
          <a:xfrm>
            <a:off x="7780394" y="341170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8297436" y="345974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8144775" y="393551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7297249" y="371182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8316790" y="444240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7796312" y="492921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Oval 78"/>
          <p:cNvSpPr/>
          <p:nvPr/>
        </p:nvSpPr>
        <p:spPr>
          <a:xfrm>
            <a:off x="6758083" y="487434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0" name="Oval 79"/>
          <p:cNvSpPr/>
          <p:nvPr/>
        </p:nvSpPr>
        <p:spPr>
          <a:xfrm>
            <a:off x="6677364" y="429234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Oval 81"/>
          <p:cNvSpPr/>
          <p:nvPr/>
        </p:nvSpPr>
        <p:spPr>
          <a:xfrm>
            <a:off x="9090686" y="23654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3" name="Oval 82"/>
          <p:cNvSpPr/>
          <p:nvPr/>
        </p:nvSpPr>
        <p:spPr>
          <a:xfrm>
            <a:off x="10041604" y="265345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4" name="Oval 83"/>
          <p:cNvSpPr/>
          <p:nvPr/>
        </p:nvSpPr>
        <p:spPr>
          <a:xfrm>
            <a:off x="9009848" y="334411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Oval 84"/>
          <p:cNvSpPr/>
          <p:nvPr/>
        </p:nvSpPr>
        <p:spPr>
          <a:xfrm>
            <a:off x="9545561" y="320405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6" name="Oval 85"/>
          <p:cNvSpPr/>
          <p:nvPr/>
        </p:nvSpPr>
        <p:spPr>
          <a:xfrm>
            <a:off x="9413062" y="371999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7" name="Oval 86"/>
          <p:cNvSpPr/>
          <p:nvPr/>
        </p:nvSpPr>
        <p:spPr>
          <a:xfrm>
            <a:off x="10054546" y="327018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8" name="Oval 87"/>
          <p:cNvSpPr/>
          <p:nvPr/>
        </p:nvSpPr>
        <p:spPr>
          <a:xfrm>
            <a:off x="9419911" y="272690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9" name="Oval 88"/>
          <p:cNvSpPr/>
          <p:nvPr/>
        </p:nvSpPr>
        <p:spPr>
          <a:xfrm>
            <a:off x="10024534" y="366766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0" name="Oval 89"/>
          <p:cNvSpPr/>
          <p:nvPr/>
        </p:nvSpPr>
        <p:spPr>
          <a:xfrm>
            <a:off x="10467210" y="275550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1" name="Oval 90"/>
          <p:cNvSpPr/>
          <p:nvPr/>
        </p:nvSpPr>
        <p:spPr>
          <a:xfrm>
            <a:off x="10551529" y="330002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2" name="Oval 91"/>
          <p:cNvSpPr/>
          <p:nvPr/>
        </p:nvSpPr>
        <p:spPr>
          <a:xfrm>
            <a:off x="10582251" y="375187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3" name="Oval 92"/>
          <p:cNvSpPr/>
          <p:nvPr/>
        </p:nvSpPr>
        <p:spPr>
          <a:xfrm>
            <a:off x="10849352" y="293422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4" name="Oval 93"/>
          <p:cNvSpPr/>
          <p:nvPr/>
        </p:nvSpPr>
        <p:spPr>
          <a:xfrm>
            <a:off x="9834166" y="295114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5" name="Oval 94"/>
          <p:cNvSpPr/>
          <p:nvPr/>
        </p:nvSpPr>
        <p:spPr>
          <a:xfrm>
            <a:off x="9728450" y="394984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6" name="Oval 95"/>
          <p:cNvSpPr/>
          <p:nvPr/>
        </p:nvSpPr>
        <p:spPr>
          <a:xfrm>
            <a:off x="9159721" y="426712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7" name="Oval 96"/>
          <p:cNvSpPr/>
          <p:nvPr/>
        </p:nvSpPr>
        <p:spPr>
          <a:xfrm>
            <a:off x="9741392" y="456658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8" name="Oval 97"/>
          <p:cNvSpPr/>
          <p:nvPr/>
        </p:nvSpPr>
        <p:spPr>
          <a:xfrm>
            <a:off x="9711380" y="496406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9" name="Oval 98"/>
          <p:cNvSpPr/>
          <p:nvPr/>
        </p:nvSpPr>
        <p:spPr>
          <a:xfrm>
            <a:off x="10154056" y="405189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0" name="Oval 99"/>
          <p:cNvSpPr/>
          <p:nvPr/>
        </p:nvSpPr>
        <p:spPr>
          <a:xfrm>
            <a:off x="10238375" y="45964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1" name="Oval 100"/>
          <p:cNvSpPr/>
          <p:nvPr/>
        </p:nvSpPr>
        <p:spPr>
          <a:xfrm>
            <a:off x="10269097" y="504826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2" name="Oval 101"/>
          <p:cNvSpPr/>
          <p:nvPr/>
        </p:nvSpPr>
        <p:spPr>
          <a:xfrm>
            <a:off x="10536198" y="423062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3" name="Oval 102"/>
          <p:cNvSpPr/>
          <p:nvPr/>
        </p:nvSpPr>
        <p:spPr>
          <a:xfrm>
            <a:off x="9941253" y="431911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5" name="Oval 104"/>
          <p:cNvSpPr/>
          <p:nvPr/>
        </p:nvSpPr>
        <p:spPr>
          <a:xfrm>
            <a:off x="11052334" y="364972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9" name="Oval 108"/>
          <p:cNvSpPr/>
          <p:nvPr/>
        </p:nvSpPr>
        <p:spPr>
          <a:xfrm>
            <a:off x="7574166" y="280540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0" name="Oval 109"/>
          <p:cNvSpPr/>
          <p:nvPr/>
        </p:nvSpPr>
        <p:spPr>
          <a:xfrm>
            <a:off x="8215650" y="235559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2" name="Oval 111"/>
          <p:cNvSpPr/>
          <p:nvPr/>
        </p:nvSpPr>
        <p:spPr>
          <a:xfrm>
            <a:off x="8185638" y="275308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4" name="Oval 113"/>
          <p:cNvSpPr/>
          <p:nvPr/>
        </p:nvSpPr>
        <p:spPr>
          <a:xfrm>
            <a:off x="8712633" y="238543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6" name="Oval 115"/>
          <p:cNvSpPr/>
          <p:nvPr/>
        </p:nvSpPr>
        <p:spPr>
          <a:xfrm>
            <a:off x="9681523" y="237000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7" name="Oval 116"/>
          <p:cNvSpPr/>
          <p:nvPr/>
        </p:nvSpPr>
        <p:spPr>
          <a:xfrm>
            <a:off x="8627208" y="277055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8" name="Oval 117"/>
          <p:cNvSpPr/>
          <p:nvPr/>
        </p:nvSpPr>
        <p:spPr>
          <a:xfrm>
            <a:off x="9020861" y="267351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9" name="Oval 118"/>
          <p:cNvSpPr/>
          <p:nvPr/>
        </p:nvSpPr>
        <p:spPr>
          <a:xfrm>
            <a:off x="8566586" y="317459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0" name="Oval 119"/>
          <p:cNvSpPr/>
          <p:nvPr/>
        </p:nvSpPr>
        <p:spPr>
          <a:xfrm>
            <a:off x="9166810" y="299526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1" name="Oval 120"/>
          <p:cNvSpPr/>
          <p:nvPr/>
        </p:nvSpPr>
        <p:spPr>
          <a:xfrm>
            <a:off x="8712535" y="349635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2" name="Oval 121"/>
          <p:cNvSpPr/>
          <p:nvPr/>
        </p:nvSpPr>
        <p:spPr>
          <a:xfrm>
            <a:off x="8750715" y="4596759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3" name="TextBox 122"/>
          <p:cNvSpPr txBox="1"/>
          <p:nvPr/>
        </p:nvSpPr>
        <p:spPr>
          <a:xfrm>
            <a:off x="8713661" y="4522702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?</a:t>
            </a:r>
            <a:endParaRPr lang="en-CA" sz="2400" b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10196753" y="2317450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40 BLUE POINTS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887270" y="5574134"/>
            <a:ext cx="162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2</a:t>
            </a:r>
            <a:r>
              <a:rPr lang="en-CA" b="1" dirty="0" smtClean="0">
                <a:solidFill>
                  <a:srgbClr val="FF0000"/>
                </a:solidFill>
              </a:rPr>
              <a:t>0 RED POINTS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0183703" y="2057400"/>
            <a:ext cx="1707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CLASS 1: RETIRE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6638842" y="5367655"/>
            <a:ext cx="2068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CLASS 0: NO RETIRE</a:t>
            </a:r>
            <a:endParaRPr lang="en-CA" b="1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8920611" y="4874341"/>
            <a:ext cx="0" cy="1079496"/>
          </a:xfrm>
          <a:prstGeom prst="line">
            <a:avLst/>
          </a:prstGeom>
          <a:ln w="5715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stCxn id="123" idx="1"/>
          </p:cNvCxnSpPr>
          <p:nvPr/>
        </p:nvCxnSpPr>
        <p:spPr>
          <a:xfrm flipH="1" flipV="1">
            <a:off x="6638842" y="4748148"/>
            <a:ext cx="2074819" cy="5387"/>
          </a:xfrm>
          <a:prstGeom prst="line">
            <a:avLst/>
          </a:prstGeom>
          <a:ln w="5715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 rot="10800000">
            <a:off x="4648201" y="3270188"/>
            <a:ext cx="4156829" cy="1349047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820499" y="3090414"/>
            <a:ext cx="1771511" cy="369332"/>
          </a:xfrm>
          <a:prstGeom prst="rect">
            <a:avLst/>
          </a:prstGeom>
          <a:ln w="5715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wrap="none" rtlCol="0">
            <a:spAutoFit/>
          </a:bodyPr>
          <a:lstStyle/>
          <a:p>
            <a:r>
              <a:rPr lang="en-CA" dirty="0" smtClean="0"/>
              <a:t>NEW CUSTOMER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3633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/>
      <p:bldP spid="72" grpId="0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5" grpId="0" animBg="1"/>
      <p:bldP spid="109" grpId="0" animBg="1"/>
      <p:bldP spid="110" grpId="0" animBg="1"/>
      <p:bldP spid="112" grpId="0" animBg="1"/>
      <p:bldP spid="114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/>
      <p:bldP spid="124" grpId="0"/>
      <p:bldP spid="125" grpId="0"/>
      <p:bldP spid="126" grpId="0"/>
      <p:bldP spid="127" grpId="0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NAÏVE BAYES: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1. PRIOR PROBABILITY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sp>
        <p:nvSpPr>
          <p:cNvPr id="65" name="Content Placeholder 2"/>
          <p:cNvSpPr>
            <a:spLocks noGrp="1"/>
          </p:cNvSpPr>
          <p:nvPr>
            <p:ph idx="1"/>
          </p:nvPr>
        </p:nvSpPr>
        <p:spPr>
          <a:xfrm>
            <a:off x="989364" y="1504623"/>
            <a:ext cx="4661421" cy="4333270"/>
          </a:xfrm>
        </p:spPr>
        <p:txBody>
          <a:bodyPr>
            <a:normAutofit/>
          </a:bodyPr>
          <a:lstStyle/>
          <a:p>
            <a:pPr fontAlgn="base"/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Points can be classified as </a:t>
            </a:r>
            <a:r>
              <a:rPr lang="en-CA" sz="2000" dirty="0" smtClean="0">
                <a:solidFill>
                  <a:srgbClr val="FF0000"/>
                </a:solidFill>
                <a:latin typeface="+mj-lt"/>
              </a:rPr>
              <a:t>RED</a:t>
            </a:r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 or </a:t>
            </a:r>
            <a:r>
              <a:rPr lang="en-CA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BLUE</a:t>
            </a:r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. </a:t>
            </a:r>
            <a:endParaRPr lang="en-CA" sz="2000" dirty="0" smtClean="0">
              <a:solidFill>
                <a:srgbClr val="333333"/>
              </a:solidFill>
              <a:latin typeface="+mj-lt"/>
            </a:endParaRPr>
          </a:p>
          <a:p>
            <a:pPr fontAlgn="base"/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Our </a:t>
            </a:r>
            <a:r>
              <a:rPr lang="en-CA" sz="2000" dirty="0">
                <a:solidFill>
                  <a:srgbClr val="333333"/>
                </a:solidFill>
                <a:latin typeface="+mj-lt"/>
              </a:rPr>
              <a:t>task is to classify </a:t>
            </a:r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a new point to </a:t>
            </a:r>
            <a:r>
              <a:rPr lang="en-CA" sz="2000" dirty="0" smtClean="0">
                <a:solidFill>
                  <a:srgbClr val="FF0000"/>
                </a:solidFill>
                <a:latin typeface="+mj-lt"/>
              </a:rPr>
              <a:t>RED </a:t>
            </a:r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or </a:t>
            </a:r>
            <a:r>
              <a:rPr lang="en-CA" sz="2000" dirty="0" smtClean="0">
                <a:solidFill>
                  <a:srgbClr val="0070C0"/>
                </a:solidFill>
                <a:latin typeface="+mj-lt"/>
              </a:rPr>
              <a:t>BLUE</a:t>
            </a:r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.</a:t>
            </a:r>
          </a:p>
          <a:p>
            <a:pPr fontAlgn="base"/>
            <a:r>
              <a:rPr lang="en-CA" sz="2000" b="1" dirty="0" smtClean="0">
                <a:solidFill>
                  <a:srgbClr val="333333"/>
                </a:solidFill>
                <a:latin typeface="+mj-lt"/>
              </a:rPr>
              <a:t>Prior Probability: </a:t>
            </a:r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Since we have more </a:t>
            </a:r>
            <a:r>
              <a:rPr lang="en-CA" sz="2000" dirty="0">
                <a:solidFill>
                  <a:srgbClr val="0070C0"/>
                </a:solidFill>
              </a:rPr>
              <a:t>BLUE </a:t>
            </a:r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compared to </a:t>
            </a:r>
            <a:r>
              <a:rPr lang="en-CA" sz="2000" dirty="0" smtClean="0">
                <a:solidFill>
                  <a:srgbClr val="FF0000"/>
                </a:solidFill>
              </a:rPr>
              <a:t>RED</a:t>
            </a:r>
            <a:r>
              <a:rPr lang="en-CA" sz="2000" dirty="0" smtClean="0"/>
              <a:t>, we can assume that our new point is </a:t>
            </a:r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twice </a:t>
            </a:r>
            <a:r>
              <a:rPr lang="en-CA" sz="2000" dirty="0">
                <a:solidFill>
                  <a:srgbClr val="333333"/>
                </a:solidFill>
                <a:latin typeface="+mj-lt"/>
              </a:rPr>
              <a:t>as likely to </a:t>
            </a:r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be </a:t>
            </a:r>
            <a:r>
              <a:rPr lang="en-CA" sz="2000" dirty="0" smtClean="0">
                <a:solidFill>
                  <a:srgbClr val="0070C0"/>
                </a:solidFill>
                <a:latin typeface="+mj-lt"/>
              </a:rPr>
              <a:t>BLUE</a:t>
            </a:r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 than </a:t>
            </a:r>
            <a:r>
              <a:rPr lang="en-CA" sz="2000" dirty="0" smtClean="0">
                <a:solidFill>
                  <a:srgbClr val="FF0000"/>
                </a:solidFill>
                <a:latin typeface="+mj-lt"/>
              </a:rPr>
              <a:t>RED</a:t>
            </a:r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46143" y="4058309"/>
                <a:ext cx="6145720" cy="5751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𝑃𝑟𝑖𝑜𝑟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𝑓𝑜𝑟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𝑅𝐸𝐷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𝑅𝐸𝐷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</m:num>
                        <m:den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𝑇𝑜𝑡𝑎𝑙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</m:den>
                      </m:f>
                      <m:r>
                        <a:rPr lang="en-CA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b="0" i="0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CA" b="0" i="0" smtClean="0">
                              <a:latin typeface="Cambria Math" panose="02040503050406030204" pitchFamily="18" charset="0"/>
                            </a:rPr>
                            <m:t>60</m:t>
                          </m:r>
                        </m:den>
                      </m:f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143" y="4058309"/>
                <a:ext cx="6145720" cy="57515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/>
              <p:cNvSpPr txBox="1"/>
              <p:nvPr/>
            </p:nvSpPr>
            <p:spPr>
              <a:xfrm>
                <a:off x="541462" y="4818626"/>
                <a:ext cx="6274666" cy="5751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𝑃𝑟𝑖𝑜𝑟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𝑓𝑜𝑟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𝐵𝐿𝑈𝐸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𝐵𝐿𝑈𝐸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</m:num>
                        <m:den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𝑇𝑜𝑡𝑎𝑙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</m:den>
                      </m:f>
                      <m:r>
                        <a:rPr lang="en-CA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b="0" i="0" smtClean="0">
                              <a:latin typeface="Cambria Math" panose="02040503050406030204" pitchFamily="18" charset="0"/>
                            </a:rPr>
                            <m:t>40</m:t>
                          </m:r>
                        </m:num>
                        <m:den>
                          <m:r>
                            <a:rPr lang="en-CA" b="0" i="0" smtClean="0">
                              <a:latin typeface="Cambria Math" panose="02040503050406030204" pitchFamily="18" charset="0"/>
                            </a:rPr>
                            <m:t>60</m:t>
                          </m:r>
                        </m:den>
                      </m:f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99" name="TextBox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462" y="4818626"/>
                <a:ext cx="6274666" cy="57515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0" name="Straight Arrow Connector 99"/>
          <p:cNvCxnSpPr/>
          <p:nvPr/>
        </p:nvCxnSpPr>
        <p:spPr>
          <a:xfrm>
            <a:off x="7144605" y="5357973"/>
            <a:ext cx="4818795" cy="34959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flipH="1" flipV="1">
            <a:off x="7125492" y="1704087"/>
            <a:ext cx="19114" cy="368884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Oval 101"/>
          <p:cNvSpPr/>
          <p:nvPr/>
        </p:nvSpPr>
        <p:spPr>
          <a:xfrm>
            <a:off x="7665951" y="415588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3" name="Oval 102"/>
          <p:cNvSpPr/>
          <p:nvPr/>
        </p:nvSpPr>
        <p:spPr>
          <a:xfrm>
            <a:off x="8147643" y="385288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4" name="Oval 103"/>
          <p:cNvSpPr/>
          <p:nvPr/>
        </p:nvSpPr>
        <p:spPr>
          <a:xfrm>
            <a:off x="9033216" y="430234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5" name="Oval 104"/>
          <p:cNvSpPr/>
          <p:nvPr/>
        </p:nvSpPr>
        <p:spPr>
          <a:xfrm>
            <a:off x="7523851" y="349880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6" name="Oval 105"/>
          <p:cNvSpPr/>
          <p:nvPr/>
        </p:nvSpPr>
        <p:spPr>
          <a:xfrm>
            <a:off x="8089967" y="340167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7" name="Oval 106"/>
          <p:cNvSpPr/>
          <p:nvPr/>
        </p:nvSpPr>
        <p:spPr>
          <a:xfrm>
            <a:off x="9148798" y="354642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8" name="Oval 107"/>
          <p:cNvSpPr/>
          <p:nvPr/>
        </p:nvSpPr>
        <p:spPr>
          <a:xfrm>
            <a:off x="7925431" y="453338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9" name="TextBox 108"/>
          <p:cNvSpPr txBox="1"/>
          <p:nvPr/>
        </p:nvSpPr>
        <p:spPr>
          <a:xfrm>
            <a:off x="8370752" y="5423655"/>
            <a:ext cx="3740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 smtClean="0"/>
              <a:t>FEATURE #1: AGE</a:t>
            </a:r>
            <a:endParaRPr lang="en-CA" sz="2400" b="1" dirty="0"/>
          </a:p>
        </p:txBody>
      </p:sp>
      <p:sp>
        <p:nvSpPr>
          <p:cNvPr id="110" name="TextBox 109"/>
          <p:cNvSpPr txBox="1"/>
          <p:nvPr/>
        </p:nvSpPr>
        <p:spPr>
          <a:xfrm rot="16200000">
            <a:off x="5271057" y="2415145"/>
            <a:ext cx="3032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400" b="1" dirty="0" smtClean="0"/>
              <a:t>FEATURE #2: SAVINGS</a:t>
            </a:r>
            <a:endParaRPr lang="en-CA" sz="2400" b="1" dirty="0"/>
          </a:p>
        </p:txBody>
      </p:sp>
      <p:sp>
        <p:nvSpPr>
          <p:cNvPr id="111" name="Oval 110"/>
          <p:cNvSpPr/>
          <p:nvPr/>
        </p:nvSpPr>
        <p:spPr>
          <a:xfrm>
            <a:off x="8292780" y="281584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2" name="Oval 111"/>
          <p:cNvSpPr/>
          <p:nvPr/>
        </p:nvSpPr>
        <p:spPr>
          <a:xfrm>
            <a:off x="8809822" y="286388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3" name="Oval 112"/>
          <p:cNvSpPr/>
          <p:nvPr/>
        </p:nvSpPr>
        <p:spPr>
          <a:xfrm>
            <a:off x="8657161" y="333965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4" name="Oval 113"/>
          <p:cNvSpPr/>
          <p:nvPr/>
        </p:nvSpPr>
        <p:spPr>
          <a:xfrm>
            <a:off x="7809635" y="311596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5" name="Oval 114"/>
          <p:cNvSpPr/>
          <p:nvPr/>
        </p:nvSpPr>
        <p:spPr>
          <a:xfrm>
            <a:off x="8829176" y="38465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6" name="Oval 115"/>
          <p:cNvSpPr/>
          <p:nvPr/>
        </p:nvSpPr>
        <p:spPr>
          <a:xfrm>
            <a:off x="7451354" y="48465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7" name="Oval 116"/>
          <p:cNvSpPr/>
          <p:nvPr/>
        </p:nvSpPr>
        <p:spPr>
          <a:xfrm>
            <a:off x="7270469" y="427847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8" name="Oval 117"/>
          <p:cNvSpPr/>
          <p:nvPr/>
        </p:nvSpPr>
        <p:spPr>
          <a:xfrm>
            <a:off x="7189750" y="369648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9" name="Oval 118"/>
          <p:cNvSpPr/>
          <p:nvPr/>
        </p:nvSpPr>
        <p:spPr>
          <a:xfrm>
            <a:off x="10209647" y="172891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0" name="Oval 119"/>
          <p:cNvSpPr/>
          <p:nvPr/>
        </p:nvSpPr>
        <p:spPr>
          <a:xfrm>
            <a:off x="9603072" y="176959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1" name="Oval 120"/>
          <p:cNvSpPr/>
          <p:nvPr/>
        </p:nvSpPr>
        <p:spPr>
          <a:xfrm>
            <a:off x="10553990" y="205758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2" name="Oval 121"/>
          <p:cNvSpPr/>
          <p:nvPr/>
        </p:nvSpPr>
        <p:spPr>
          <a:xfrm>
            <a:off x="9522234" y="274824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3" name="Oval 122"/>
          <p:cNvSpPr/>
          <p:nvPr/>
        </p:nvSpPr>
        <p:spPr>
          <a:xfrm>
            <a:off x="10057947" y="260819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4" name="Oval 123"/>
          <p:cNvSpPr/>
          <p:nvPr/>
        </p:nvSpPr>
        <p:spPr>
          <a:xfrm>
            <a:off x="9925448" y="31241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5" name="Oval 124"/>
          <p:cNvSpPr/>
          <p:nvPr/>
        </p:nvSpPr>
        <p:spPr>
          <a:xfrm>
            <a:off x="10566932" y="267432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6" name="Oval 125"/>
          <p:cNvSpPr/>
          <p:nvPr/>
        </p:nvSpPr>
        <p:spPr>
          <a:xfrm>
            <a:off x="9932297" y="213103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7" name="Oval 126"/>
          <p:cNvSpPr/>
          <p:nvPr/>
        </p:nvSpPr>
        <p:spPr>
          <a:xfrm>
            <a:off x="10536920" y="307180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8" name="Oval 127"/>
          <p:cNvSpPr/>
          <p:nvPr/>
        </p:nvSpPr>
        <p:spPr>
          <a:xfrm>
            <a:off x="10979596" y="215963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9" name="Oval 128"/>
          <p:cNvSpPr/>
          <p:nvPr/>
        </p:nvSpPr>
        <p:spPr>
          <a:xfrm>
            <a:off x="11063915" y="270415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0" name="Oval 129"/>
          <p:cNvSpPr/>
          <p:nvPr/>
        </p:nvSpPr>
        <p:spPr>
          <a:xfrm>
            <a:off x="11094637" y="315600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1" name="Oval 130"/>
          <p:cNvSpPr/>
          <p:nvPr/>
        </p:nvSpPr>
        <p:spPr>
          <a:xfrm>
            <a:off x="11361738" y="23383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2" name="Oval 131"/>
          <p:cNvSpPr/>
          <p:nvPr/>
        </p:nvSpPr>
        <p:spPr>
          <a:xfrm>
            <a:off x="10346552" y="235527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3" name="Oval 132"/>
          <p:cNvSpPr/>
          <p:nvPr/>
        </p:nvSpPr>
        <p:spPr>
          <a:xfrm>
            <a:off x="10240836" y="335398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4" name="Oval 133"/>
          <p:cNvSpPr/>
          <p:nvPr/>
        </p:nvSpPr>
        <p:spPr>
          <a:xfrm>
            <a:off x="9672107" y="36712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5" name="Oval 134"/>
          <p:cNvSpPr/>
          <p:nvPr/>
        </p:nvSpPr>
        <p:spPr>
          <a:xfrm>
            <a:off x="10253778" y="39707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6" name="Oval 135"/>
          <p:cNvSpPr/>
          <p:nvPr/>
        </p:nvSpPr>
        <p:spPr>
          <a:xfrm>
            <a:off x="10223766" y="436819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7" name="Oval 136"/>
          <p:cNvSpPr/>
          <p:nvPr/>
        </p:nvSpPr>
        <p:spPr>
          <a:xfrm>
            <a:off x="10666442" y="345603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8" name="Oval 137"/>
          <p:cNvSpPr/>
          <p:nvPr/>
        </p:nvSpPr>
        <p:spPr>
          <a:xfrm>
            <a:off x="10750761" y="400055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9" name="Oval 138"/>
          <p:cNvSpPr/>
          <p:nvPr/>
        </p:nvSpPr>
        <p:spPr>
          <a:xfrm>
            <a:off x="10781483" y="445240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0" name="Oval 139"/>
          <p:cNvSpPr/>
          <p:nvPr/>
        </p:nvSpPr>
        <p:spPr>
          <a:xfrm>
            <a:off x="11048584" y="36347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1" name="Oval 140"/>
          <p:cNvSpPr/>
          <p:nvPr/>
        </p:nvSpPr>
        <p:spPr>
          <a:xfrm>
            <a:off x="10453639" y="372325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2" name="Oval 141"/>
          <p:cNvSpPr/>
          <p:nvPr/>
        </p:nvSpPr>
        <p:spPr>
          <a:xfrm>
            <a:off x="9987220" y="142301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3" name="Oval 142"/>
          <p:cNvSpPr/>
          <p:nvPr/>
        </p:nvSpPr>
        <p:spPr>
          <a:xfrm>
            <a:off x="11564720" y="30538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4" name="Oval 143"/>
          <p:cNvSpPr/>
          <p:nvPr/>
        </p:nvSpPr>
        <p:spPr>
          <a:xfrm>
            <a:off x="8715094" y="114300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5" name="Oval 144"/>
          <p:cNvSpPr/>
          <p:nvPr/>
        </p:nvSpPr>
        <p:spPr>
          <a:xfrm>
            <a:off x="7683338" y="183366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6" name="Oval 145"/>
          <p:cNvSpPr/>
          <p:nvPr/>
        </p:nvSpPr>
        <p:spPr>
          <a:xfrm>
            <a:off x="8219051" y="169360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7" name="Oval 146"/>
          <p:cNvSpPr/>
          <p:nvPr/>
        </p:nvSpPr>
        <p:spPr>
          <a:xfrm>
            <a:off x="8086552" y="220954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8" name="Oval 147"/>
          <p:cNvSpPr/>
          <p:nvPr/>
        </p:nvSpPr>
        <p:spPr>
          <a:xfrm>
            <a:off x="8728036" y="175973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9" name="Oval 148"/>
          <p:cNvSpPr/>
          <p:nvPr/>
        </p:nvSpPr>
        <p:spPr>
          <a:xfrm>
            <a:off x="8093401" y="121645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0" name="Oval 149"/>
          <p:cNvSpPr/>
          <p:nvPr/>
        </p:nvSpPr>
        <p:spPr>
          <a:xfrm>
            <a:off x="8698024" y="215721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1" name="Oval 150"/>
          <p:cNvSpPr/>
          <p:nvPr/>
        </p:nvSpPr>
        <p:spPr>
          <a:xfrm>
            <a:off x="9140700" y="124504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2" name="Oval 151"/>
          <p:cNvSpPr/>
          <p:nvPr/>
        </p:nvSpPr>
        <p:spPr>
          <a:xfrm>
            <a:off x="9225019" y="178957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3" name="Oval 152"/>
          <p:cNvSpPr/>
          <p:nvPr/>
        </p:nvSpPr>
        <p:spPr>
          <a:xfrm>
            <a:off x="9522842" y="142377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4" name="Oval 153"/>
          <p:cNvSpPr/>
          <p:nvPr/>
        </p:nvSpPr>
        <p:spPr>
          <a:xfrm>
            <a:off x="8507656" y="144068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5" name="Oval 154"/>
          <p:cNvSpPr/>
          <p:nvPr/>
        </p:nvSpPr>
        <p:spPr>
          <a:xfrm>
            <a:off x="9139594" y="217469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6" name="Oval 155"/>
          <p:cNvSpPr/>
          <p:nvPr/>
        </p:nvSpPr>
        <p:spPr>
          <a:xfrm>
            <a:off x="9533247" y="207764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7" name="Oval 156"/>
          <p:cNvSpPr/>
          <p:nvPr/>
        </p:nvSpPr>
        <p:spPr>
          <a:xfrm>
            <a:off x="9078972" y="25787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8" name="Oval 157"/>
          <p:cNvSpPr/>
          <p:nvPr/>
        </p:nvSpPr>
        <p:spPr>
          <a:xfrm>
            <a:off x="9679196" y="239940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9" name="Oval 158"/>
          <p:cNvSpPr/>
          <p:nvPr/>
        </p:nvSpPr>
        <p:spPr>
          <a:xfrm>
            <a:off x="9224921" y="290048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0" name="Oval 159"/>
          <p:cNvSpPr/>
          <p:nvPr/>
        </p:nvSpPr>
        <p:spPr>
          <a:xfrm>
            <a:off x="9263101" y="4000895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1" name="TextBox 160"/>
          <p:cNvSpPr txBox="1"/>
          <p:nvPr/>
        </p:nvSpPr>
        <p:spPr>
          <a:xfrm>
            <a:off x="9226047" y="3926838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?</a:t>
            </a:r>
            <a:endParaRPr lang="en-CA" sz="2400" b="1" dirty="0"/>
          </a:p>
        </p:txBody>
      </p:sp>
      <p:sp>
        <p:nvSpPr>
          <p:cNvPr id="162" name="TextBox 161"/>
          <p:cNvSpPr txBox="1"/>
          <p:nvPr/>
        </p:nvSpPr>
        <p:spPr>
          <a:xfrm>
            <a:off x="7804484" y="798335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40 BLUE POINTS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8212080" y="4875994"/>
            <a:ext cx="162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2</a:t>
            </a:r>
            <a:r>
              <a:rPr lang="en-CA" b="1" dirty="0" smtClean="0">
                <a:solidFill>
                  <a:srgbClr val="FF0000"/>
                </a:solidFill>
              </a:rPr>
              <a:t>0 RED POINTS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814715" y="461893"/>
            <a:ext cx="1707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CLASS 1: RETIRE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8209630" y="4643533"/>
            <a:ext cx="2068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CLASS 0: NO RETIRE</a:t>
            </a:r>
            <a:endParaRPr lang="en-C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44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NAÏVE BAYES: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2. LIKELIHOOD 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7144605" y="5357973"/>
            <a:ext cx="4818795" cy="34959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7125492" y="1704087"/>
            <a:ext cx="19114" cy="368884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7665951" y="415588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8147643" y="385288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9033216" y="430234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/>
          <p:cNvSpPr/>
          <p:nvPr/>
        </p:nvSpPr>
        <p:spPr>
          <a:xfrm>
            <a:off x="7523851" y="349880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8089967" y="340167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/>
          <p:cNvSpPr/>
          <p:nvPr/>
        </p:nvSpPr>
        <p:spPr>
          <a:xfrm>
            <a:off x="9148798" y="354642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7925431" y="453338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TextBox 20"/>
          <p:cNvSpPr txBox="1"/>
          <p:nvPr/>
        </p:nvSpPr>
        <p:spPr>
          <a:xfrm>
            <a:off x="8988152" y="5421826"/>
            <a:ext cx="244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#1: AGE</a:t>
            </a:r>
            <a:endParaRPr lang="en-CA" sz="2400" b="1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5319792" y="1893506"/>
            <a:ext cx="3032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#2: SAVINGS</a:t>
            </a:r>
            <a:endParaRPr lang="en-CA" sz="2400" b="1" dirty="0"/>
          </a:p>
        </p:txBody>
      </p:sp>
      <p:sp>
        <p:nvSpPr>
          <p:cNvPr id="26" name="Oval 25"/>
          <p:cNvSpPr/>
          <p:nvPr/>
        </p:nvSpPr>
        <p:spPr>
          <a:xfrm>
            <a:off x="8292780" y="281584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/>
          <p:cNvSpPr/>
          <p:nvPr/>
        </p:nvSpPr>
        <p:spPr>
          <a:xfrm>
            <a:off x="8809822" y="286388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8657161" y="333965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7809635" y="311596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8829176" y="38465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/>
          <p:cNvSpPr/>
          <p:nvPr/>
        </p:nvSpPr>
        <p:spPr>
          <a:xfrm>
            <a:off x="7451354" y="48465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>
            <a:off x="7270469" y="427847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/>
          <p:nvPr/>
        </p:nvSpPr>
        <p:spPr>
          <a:xfrm>
            <a:off x="7189750" y="369648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10209647" y="172891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9603072" y="176959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10553990" y="205758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9522234" y="274824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/>
          <p:cNvSpPr/>
          <p:nvPr/>
        </p:nvSpPr>
        <p:spPr>
          <a:xfrm>
            <a:off x="10057947" y="260819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9925448" y="31241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10566932" y="267432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9932297" y="213103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10536920" y="307180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10979596" y="215963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11063915" y="270415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11094637" y="315600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Oval 58"/>
          <p:cNvSpPr/>
          <p:nvPr/>
        </p:nvSpPr>
        <p:spPr>
          <a:xfrm>
            <a:off x="11361738" y="23383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10346552" y="235527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Content Placeholder 2"/>
          <p:cNvSpPr>
            <a:spLocks noGrp="1"/>
          </p:cNvSpPr>
          <p:nvPr>
            <p:ph idx="1"/>
          </p:nvPr>
        </p:nvSpPr>
        <p:spPr>
          <a:xfrm>
            <a:off x="989364" y="1504623"/>
            <a:ext cx="5341923" cy="4333270"/>
          </a:xfrm>
        </p:spPr>
        <p:txBody>
          <a:bodyPr>
            <a:normAutofit/>
          </a:bodyPr>
          <a:lstStyle/>
          <a:p>
            <a:pPr fontAlgn="base"/>
            <a:r>
              <a:rPr lang="en-CA" sz="2000" dirty="0" smtClean="0"/>
              <a:t>For the new point, if there are more </a:t>
            </a:r>
            <a:r>
              <a:rPr lang="en-CA" sz="2000" b="1" dirty="0" smtClean="0">
                <a:solidFill>
                  <a:srgbClr val="0070C0"/>
                </a:solidFill>
              </a:rPr>
              <a:t>BLUE</a:t>
            </a:r>
            <a:r>
              <a:rPr lang="en-CA" sz="2000" dirty="0" smtClean="0"/>
              <a:t> points in its vicinity, it is </a:t>
            </a:r>
            <a:r>
              <a:rPr lang="en-CA" sz="2000" dirty="0"/>
              <a:t>more likely that the new </a:t>
            </a:r>
            <a:r>
              <a:rPr lang="en-CA" sz="2000" dirty="0" smtClean="0"/>
              <a:t>point will be classified as </a:t>
            </a:r>
            <a:r>
              <a:rPr lang="en-CA" sz="2000" b="1" dirty="0" smtClean="0">
                <a:solidFill>
                  <a:srgbClr val="0070C0"/>
                </a:solidFill>
              </a:rPr>
              <a:t>BLUE</a:t>
            </a:r>
            <a:r>
              <a:rPr lang="en-CA" sz="2000" dirty="0" smtClean="0"/>
              <a:t>. </a:t>
            </a:r>
          </a:p>
          <a:p>
            <a:pPr fontAlgn="base"/>
            <a:r>
              <a:rPr lang="en-CA" sz="2000" dirty="0" smtClean="0"/>
              <a:t>So we draw a circle around the point</a:t>
            </a:r>
          </a:p>
          <a:p>
            <a:pPr fontAlgn="base"/>
            <a:r>
              <a:rPr lang="en-CA" sz="2000" dirty="0" smtClean="0"/>
              <a:t>Then </a:t>
            </a:r>
            <a:r>
              <a:rPr lang="en-CA" sz="2000" dirty="0"/>
              <a:t>we calculate the number of points in the circle belonging to each class label. </a:t>
            </a:r>
            <a:br>
              <a:rPr lang="en-CA" sz="2000" dirty="0"/>
            </a:br>
            <a:endParaRPr lang="en-CA" sz="2000" dirty="0" smtClea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0240836" y="335398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9672107" y="36712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10253778" y="39707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Oval 70"/>
          <p:cNvSpPr/>
          <p:nvPr/>
        </p:nvSpPr>
        <p:spPr>
          <a:xfrm>
            <a:off x="10223766" y="436819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10666442" y="345603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10750761" y="400055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10781483" y="445240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11048584" y="36347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10453639" y="372325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9987220" y="142301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11564720" y="30538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Oval 78"/>
          <p:cNvSpPr/>
          <p:nvPr/>
        </p:nvSpPr>
        <p:spPr>
          <a:xfrm>
            <a:off x="8715094" y="114300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0" name="Oval 79"/>
          <p:cNvSpPr/>
          <p:nvPr/>
        </p:nvSpPr>
        <p:spPr>
          <a:xfrm>
            <a:off x="7683338" y="183366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1" name="Oval 80"/>
          <p:cNvSpPr/>
          <p:nvPr/>
        </p:nvSpPr>
        <p:spPr>
          <a:xfrm>
            <a:off x="8219051" y="169360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Oval 81"/>
          <p:cNvSpPr/>
          <p:nvPr/>
        </p:nvSpPr>
        <p:spPr>
          <a:xfrm>
            <a:off x="8086552" y="220954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3" name="Oval 82"/>
          <p:cNvSpPr/>
          <p:nvPr/>
        </p:nvSpPr>
        <p:spPr>
          <a:xfrm>
            <a:off x="8728036" y="175973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4" name="Oval 83"/>
          <p:cNvSpPr/>
          <p:nvPr/>
        </p:nvSpPr>
        <p:spPr>
          <a:xfrm>
            <a:off x="8093401" y="121645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Oval 84"/>
          <p:cNvSpPr/>
          <p:nvPr/>
        </p:nvSpPr>
        <p:spPr>
          <a:xfrm>
            <a:off x="8698024" y="215721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6" name="Oval 85"/>
          <p:cNvSpPr/>
          <p:nvPr/>
        </p:nvSpPr>
        <p:spPr>
          <a:xfrm>
            <a:off x="9140700" y="124504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7" name="Oval 86"/>
          <p:cNvSpPr/>
          <p:nvPr/>
        </p:nvSpPr>
        <p:spPr>
          <a:xfrm>
            <a:off x="9225019" y="178957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8" name="Oval 87"/>
          <p:cNvSpPr/>
          <p:nvPr/>
        </p:nvSpPr>
        <p:spPr>
          <a:xfrm>
            <a:off x="9522842" y="142377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9" name="Oval 88"/>
          <p:cNvSpPr/>
          <p:nvPr/>
        </p:nvSpPr>
        <p:spPr>
          <a:xfrm>
            <a:off x="8507656" y="144068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0" name="Oval 89"/>
          <p:cNvSpPr/>
          <p:nvPr/>
        </p:nvSpPr>
        <p:spPr>
          <a:xfrm>
            <a:off x="9139594" y="217469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1" name="Oval 90"/>
          <p:cNvSpPr/>
          <p:nvPr/>
        </p:nvSpPr>
        <p:spPr>
          <a:xfrm>
            <a:off x="9533247" y="207764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2" name="Oval 91"/>
          <p:cNvSpPr/>
          <p:nvPr/>
        </p:nvSpPr>
        <p:spPr>
          <a:xfrm>
            <a:off x="9078972" y="25787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3" name="Oval 92"/>
          <p:cNvSpPr/>
          <p:nvPr/>
        </p:nvSpPr>
        <p:spPr>
          <a:xfrm>
            <a:off x="9679196" y="239940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4" name="Oval 93"/>
          <p:cNvSpPr/>
          <p:nvPr/>
        </p:nvSpPr>
        <p:spPr>
          <a:xfrm>
            <a:off x="9224921" y="290048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5" name="Oval 94"/>
          <p:cNvSpPr/>
          <p:nvPr/>
        </p:nvSpPr>
        <p:spPr>
          <a:xfrm>
            <a:off x="9263101" y="4000895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6" name="TextBox 95"/>
          <p:cNvSpPr txBox="1"/>
          <p:nvPr/>
        </p:nvSpPr>
        <p:spPr>
          <a:xfrm>
            <a:off x="9226047" y="3926838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?</a:t>
            </a:r>
            <a:endParaRPr lang="en-CA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17377" y="3784817"/>
                <a:ext cx="6432082" cy="5112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𝐿𝑖𝑘𝑒𝑙𝑖h𝑜𝑜𝑑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𝑅𝐸𝐷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𝑅𝐸𝐷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𝑣𝑖𝑐𝑖𝑛𝑖𝑡𝑦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𝑇𝑜𝑡𝑎𝑙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𝑅𝐸𝐷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</m:den>
                      </m:f>
                      <m:r>
                        <a:rPr lang="en-CA" sz="16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CA" sz="1600" b="0" i="0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den>
                      </m:f>
                    </m:oMath>
                  </m:oMathPara>
                </a14:m>
                <a:endParaRPr lang="en-CA" sz="16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377" y="3784817"/>
                <a:ext cx="6432082" cy="51129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TextBox 96"/>
          <p:cNvSpPr txBox="1"/>
          <p:nvPr/>
        </p:nvSpPr>
        <p:spPr>
          <a:xfrm>
            <a:off x="7804484" y="798335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40 BLUE POINTS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763335" y="4891584"/>
            <a:ext cx="162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2</a:t>
            </a:r>
            <a:r>
              <a:rPr lang="en-CA" b="1" dirty="0" smtClean="0">
                <a:solidFill>
                  <a:srgbClr val="FF0000"/>
                </a:solidFill>
              </a:rPr>
              <a:t>0 RED POINTS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8690212" y="3298908"/>
            <a:ext cx="1467099" cy="146158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/>
              <p:cNvSpPr txBox="1"/>
              <p:nvPr/>
            </p:nvSpPr>
            <p:spPr>
              <a:xfrm>
                <a:off x="468356" y="4470526"/>
                <a:ext cx="6657272" cy="5270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𝐿𝑖𝑘𝑒𝑙𝑖h𝑜𝑜𝑑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𝐵𝐿𝑈𝐸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𝐵𝐿𝑈𝐸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𝑣𝑖𝑐𝑖𝑛𝑖𝑡𝑦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𝑇𝑜𝑡𝑎𝑙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𝐵𝐿𝑈𝐸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</m:den>
                      </m:f>
                      <m:r>
                        <a:rPr lang="en-CA" sz="16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1600" b="0" i="0" smtClean="0">
                              <a:latin typeface="Cambria Math" panose="02040503050406030204" pitchFamily="18" charset="0"/>
                            </a:rPr>
                            <m:t>40</m:t>
                          </m:r>
                        </m:den>
                      </m:f>
                    </m:oMath>
                  </m:oMathPara>
                </a14:m>
                <a:endParaRPr lang="en-CA" sz="1600" dirty="0"/>
              </a:p>
            </p:txBody>
          </p:sp>
        </mc:Choice>
        <mc:Fallback xmlns="">
          <p:sp>
            <p:nvSpPr>
              <p:cNvPr id="100" name="TextBox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356" y="4470526"/>
                <a:ext cx="6657272" cy="52700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739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028183" y="5288363"/>
            <a:ext cx="4540721" cy="945368"/>
          </a:xfrm>
          <a:prstGeom prst="roundRect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NAÏVE BAYES: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3. POSTERIOR PROBABILITY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7144605" y="4906585"/>
            <a:ext cx="4818795" cy="34959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7125492" y="1252699"/>
            <a:ext cx="19114" cy="368884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7665951" y="370449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8147643" y="340150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9033216" y="385095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/>
          <p:cNvSpPr/>
          <p:nvPr/>
        </p:nvSpPr>
        <p:spPr>
          <a:xfrm>
            <a:off x="7523851" y="304741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8089967" y="295028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/>
          <p:cNvSpPr/>
          <p:nvPr/>
        </p:nvSpPr>
        <p:spPr>
          <a:xfrm>
            <a:off x="9148798" y="309503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7925431" y="408199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TextBox 20"/>
          <p:cNvSpPr txBox="1"/>
          <p:nvPr/>
        </p:nvSpPr>
        <p:spPr>
          <a:xfrm>
            <a:off x="9505491" y="4900837"/>
            <a:ext cx="244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#1: AGE</a:t>
            </a:r>
            <a:endParaRPr lang="en-CA" sz="2400" b="1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5362852" y="2444015"/>
            <a:ext cx="3032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#2: SAVINGS</a:t>
            </a:r>
            <a:endParaRPr lang="en-CA" sz="2400" b="1" dirty="0"/>
          </a:p>
        </p:txBody>
      </p:sp>
      <p:sp>
        <p:nvSpPr>
          <p:cNvPr id="26" name="Oval 25"/>
          <p:cNvSpPr/>
          <p:nvPr/>
        </p:nvSpPr>
        <p:spPr>
          <a:xfrm>
            <a:off x="8292780" y="236445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/>
          <p:cNvSpPr/>
          <p:nvPr/>
        </p:nvSpPr>
        <p:spPr>
          <a:xfrm>
            <a:off x="8809822" y="241249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8657161" y="288826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7809635" y="266457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8829176" y="339515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/>
          <p:cNvSpPr/>
          <p:nvPr/>
        </p:nvSpPr>
        <p:spPr>
          <a:xfrm>
            <a:off x="7451354" y="439515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>
            <a:off x="7270469" y="382708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/>
          <p:nvPr/>
        </p:nvSpPr>
        <p:spPr>
          <a:xfrm>
            <a:off x="7189750" y="324509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10209647" y="127752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9603072" y="131820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10553990" y="160620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9522234" y="229686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/>
          <p:cNvSpPr/>
          <p:nvPr/>
        </p:nvSpPr>
        <p:spPr>
          <a:xfrm>
            <a:off x="10057947" y="215680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9925448" y="267274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10566932" y="222293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9932297" y="167965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10536920" y="262041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10979596" y="170824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11063915" y="225277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11094637" y="270462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Oval 58"/>
          <p:cNvSpPr/>
          <p:nvPr/>
        </p:nvSpPr>
        <p:spPr>
          <a:xfrm>
            <a:off x="11361738" y="188697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10346552" y="190388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Content Placeholder 2"/>
          <p:cNvSpPr>
            <a:spLocks noGrp="1"/>
          </p:cNvSpPr>
          <p:nvPr>
            <p:ph idx="1"/>
          </p:nvPr>
        </p:nvSpPr>
        <p:spPr>
          <a:xfrm>
            <a:off x="757264" y="1366509"/>
            <a:ext cx="6153552" cy="4333270"/>
          </a:xfrm>
        </p:spPr>
        <p:txBody>
          <a:bodyPr>
            <a:normAutofit/>
          </a:bodyPr>
          <a:lstStyle/>
          <a:p>
            <a:pPr fontAlgn="base"/>
            <a:r>
              <a:rPr lang="en-CA" sz="2000" dirty="0" smtClean="0"/>
              <a:t>Let’s combine prior probability and likelihood to create a posterior probability. </a:t>
            </a:r>
          </a:p>
          <a:p>
            <a:pPr fontAlgn="base"/>
            <a:r>
              <a:rPr lang="en-CA" sz="2000" b="1" dirty="0"/>
              <a:t>P</a:t>
            </a:r>
            <a:r>
              <a:rPr lang="en-CA" sz="2000" b="1" dirty="0" smtClean="0"/>
              <a:t>rior probabilities:</a:t>
            </a:r>
            <a:r>
              <a:rPr lang="en-CA" sz="2000" dirty="0" smtClean="0"/>
              <a:t> suggests that </a:t>
            </a:r>
            <a:r>
              <a:rPr lang="en-CA" sz="2000" dirty="0"/>
              <a:t>X may </a:t>
            </a:r>
            <a:r>
              <a:rPr lang="en-CA" sz="2000" dirty="0" smtClean="0"/>
              <a:t>be classified as BLUE Because there are twice as much blue points.</a:t>
            </a:r>
          </a:p>
          <a:p>
            <a:pPr fontAlgn="base"/>
            <a:r>
              <a:rPr lang="en-CA" sz="2000" b="1" dirty="0" smtClean="0"/>
              <a:t>Likelihood:</a:t>
            </a:r>
            <a:r>
              <a:rPr lang="en-CA" sz="2000" dirty="0" smtClean="0"/>
              <a:t> suggests that X is RED because there </a:t>
            </a:r>
            <a:r>
              <a:rPr lang="en-CA" sz="2000" dirty="0"/>
              <a:t>are more RED </a:t>
            </a:r>
            <a:r>
              <a:rPr lang="en-CA" sz="2000" dirty="0" smtClean="0"/>
              <a:t>points in the </a:t>
            </a:r>
            <a:r>
              <a:rPr lang="en-CA" sz="2000" dirty="0"/>
              <a:t>vicinity of </a:t>
            </a:r>
            <a:r>
              <a:rPr lang="en-CA" sz="2000" dirty="0" smtClean="0"/>
              <a:t>X.</a:t>
            </a:r>
          </a:p>
          <a:p>
            <a:pPr fontAlgn="base"/>
            <a:r>
              <a:rPr lang="en-CA" sz="2000" dirty="0" smtClean="0"/>
              <a:t>Bayes’ Rule combines both to </a:t>
            </a:r>
            <a:r>
              <a:rPr lang="en-CA" sz="2000" dirty="0"/>
              <a:t>form a posterior </a:t>
            </a:r>
            <a:r>
              <a:rPr lang="en-CA" sz="2000" dirty="0" smtClean="0"/>
              <a:t>probability.</a:t>
            </a:r>
            <a:endParaRPr lang="en-CA" sz="2000" dirty="0" smtClea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0240836" y="290259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9672107" y="321987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10253778" y="35193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Oval 70"/>
          <p:cNvSpPr/>
          <p:nvPr/>
        </p:nvSpPr>
        <p:spPr>
          <a:xfrm>
            <a:off x="10223766" y="391681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10666442" y="300464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10750761" y="354916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10781483" y="400101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11048584" y="318337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10453639" y="32718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9886013" y="112156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11564720" y="260247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Oval 78"/>
          <p:cNvSpPr/>
          <p:nvPr/>
        </p:nvSpPr>
        <p:spPr>
          <a:xfrm>
            <a:off x="8715094" y="69161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0" name="Oval 79"/>
          <p:cNvSpPr/>
          <p:nvPr/>
        </p:nvSpPr>
        <p:spPr>
          <a:xfrm>
            <a:off x="7683338" y="138227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1" name="Oval 80"/>
          <p:cNvSpPr/>
          <p:nvPr/>
        </p:nvSpPr>
        <p:spPr>
          <a:xfrm>
            <a:off x="8219051" y="124221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Oval 81"/>
          <p:cNvSpPr/>
          <p:nvPr/>
        </p:nvSpPr>
        <p:spPr>
          <a:xfrm>
            <a:off x="8086552" y="175815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3" name="Oval 82"/>
          <p:cNvSpPr/>
          <p:nvPr/>
        </p:nvSpPr>
        <p:spPr>
          <a:xfrm>
            <a:off x="8728036" y="130834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4" name="Oval 83"/>
          <p:cNvSpPr/>
          <p:nvPr/>
        </p:nvSpPr>
        <p:spPr>
          <a:xfrm>
            <a:off x="8093401" y="76506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Oval 84"/>
          <p:cNvSpPr/>
          <p:nvPr/>
        </p:nvSpPr>
        <p:spPr>
          <a:xfrm>
            <a:off x="8698024" y="170582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6" name="Oval 85"/>
          <p:cNvSpPr/>
          <p:nvPr/>
        </p:nvSpPr>
        <p:spPr>
          <a:xfrm>
            <a:off x="9140700" y="79366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7" name="Oval 86"/>
          <p:cNvSpPr/>
          <p:nvPr/>
        </p:nvSpPr>
        <p:spPr>
          <a:xfrm>
            <a:off x="9225019" y="133818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8" name="Oval 87"/>
          <p:cNvSpPr/>
          <p:nvPr/>
        </p:nvSpPr>
        <p:spPr>
          <a:xfrm>
            <a:off x="9522842" y="97238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9" name="Oval 88"/>
          <p:cNvSpPr/>
          <p:nvPr/>
        </p:nvSpPr>
        <p:spPr>
          <a:xfrm>
            <a:off x="8507656" y="98930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0" name="Oval 89"/>
          <p:cNvSpPr/>
          <p:nvPr/>
        </p:nvSpPr>
        <p:spPr>
          <a:xfrm>
            <a:off x="9139594" y="172330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1" name="Oval 90"/>
          <p:cNvSpPr/>
          <p:nvPr/>
        </p:nvSpPr>
        <p:spPr>
          <a:xfrm>
            <a:off x="9533247" y="162626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2" name="Oval 91"/>
          <p:cNvSpPr/>
          <p:nvPr/>
        </p:nvSpPr>
        <p:spPr>
          <a:xfrm>
            <a:off x="9078972" y="212734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3" name="Oval 92"/>
          <p:cNvSpPr/>
          <p:nvPr/>
        </p:nvSpPr>
        <p:spPr>
          <a:xfrm>
            <a:off x="9679196" y="19480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4" name="Oval 93"/>
          <p:cNvSpPr/>
          <p:nvPr/>
        </p:nvSpPr>
        <p:spPr>
          <a:xfrm>
            <a:off x="9224921" y="244909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5" name="Oval 94"/>
          <p:cNvSpPr/>
          <p:nvPr/>
        </p:nvSpPr>
        <p:spPr>
          <a:xfrm>
            <a:off x="9263101" y="3549507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6" name="TextBox 95"/>
          <p:cNvSpPr txBox="1"/>
          <p:nvPr/>
        </p:nvSpPr>
        <p:spPr>
          <a:xfrm>
            <a:off x="9226047" y="3475450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?</a:t>
            </a:r>
            <a:endParaRPr lang="en-CA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39756" y="3962400"/>
                <a:ext cx="5638795" cy="9437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𝑃𝑜𝑠𝑡𝑒𝑟𝑖𝑜𝑟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𝑅𝐸𝐷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𝑃𝑟𝑖𝑜𝑟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𝑅𝐸𝐷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∗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𝐿𝑖𝑘𝑒𝑙𝑖h𝑜𝑜𝑑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𝑅𝐸𝐷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60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CA" sz="16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9756" y="3962400"/>
                <a:ext cx="5638795" cy="94378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TextBox 96"/>
          <p:cNvSpPr txBox="1"/>
          <p:nvPr/>
        </p:nvSpPr>
        <p:spPr>
          <a:xfrm>
            <a:off x="7804484" y="346947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40 BLUE POINTS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763335" y="4440196"/>
            <a:ext cx="162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2</a:t>
            </a:r>
            <a:r>
              <a:rPr lang="en-CA" b="1" dirty="0" smtClean="0">
                <a:solidFill>
                  <a:srgbClr val="FF0000"/>
                </a:solidFill>
              </a:rPr>
              <a:t>0 RED POINTS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8690212" y="2847520"/>
            <a:ext cx="1467099" cy="146158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/>
              <p:cNvSpPr txBox="1"/>
              <p:nvPr/>
            </p:nvSpPr>
            <p:spPr>
              <a:xfrm>
                <a:off x="1132010" y="5138566"/>
                <a:ext cx="5638795" cy="9437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𝑃𝑜𝑠𝑡𝑒𝑟𝑖𝑜𝑟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𝐵𝐿𝑈𝐸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𝑃𝑟𝑖𝑜𝑟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𝐵𝐿𝑈𝐸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𝐿𝑖𝑘𝑒𝑙𝑖h𝑜𝑜𝑑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𝐵𝐿𝑈𝐸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40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60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40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60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CA" sz="1600" dirty="0"/>
              </a:p>
            </p:txBody>
          </p:sp>
        </mc:Choice>
        <mc:Fallback xmlns="">
          <p:sp>
            <p:nvSpPr>
              <p:cNvPr id="99" name="TextBox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2010" y="5138566"/>
                <a:ext cx="5638795" cy="94378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7326105" y="5325070"/>
            <a:ext cx="46127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X CLASSIFIED AS RED (NON RETIRING) SINCE IT HAS LARGER POSTERIOR PROBABILITY</a:t>
            </a:r>
            <a:endParaRPr lang="en-CA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17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3248</TotalTime>
  <Words>437</Words>
  <Application>Microsoft Office PowerPoint</Application>
  <PresentationFormat>Widescreen</PresentationFormat>
  <Paragraphs>53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Trebuchet MS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Ryan (FCA)</dc:creator>
  <cp:lastModifiedBy>Ryan Ahmed</cp:lastModifiedBy>
  <cp:revision>430</cp:revision>
  <cp:lastPrinted>2015-02-18T03:35:51Z</cp:lastPrinted>
  <dcterms:created xsi:type="dcterms:W3CDTF">2006-08-16T00:00:00Z</dcterms:created>
  <dcterms:modified xsi:type="dcterms:W3CDTF">2019-01-27T17:45:26Z</dcterms:modified>
</cp:coreProperties>
</file>