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notesMasterIdLst>
    <p:notesMasterId r:id="rId8"/>
  </p:notesMasterIdLst>
  <p:sldIdLst>
    <p:sldId id="404" r:id="rId2"/>
    <p:sldId id="405" r:id="rId3"/>
    <p:sldId id="407" r:id="rId4"/>
    <p:sldId id="409" r:id="rId5"/>
    <p:sldId id="408" r:id="rId6"/>
    <p:sldId id="406" r:id="rId7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84" autoAdjust="0"/>
    <p:restoredTop sz="85731" autoAdjust="0"/>
  </p:normalViewPr>
  <p:slideViewPr>
    <p:cSldViewPr>
      <p:cViewPr varScale="1">
        <p:scale>
          <a:sx n="100" d="100"/>
          <a:sy n="100" d="100"/>
        </p:scale>
        <p:origin x="450" y="7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4EB26B05-8AC1-4E0B-A3B8-236B9C8A91A0}" type="datetimeFigureOut">
              <a:rPr lang="en-CA" smtClean="0"/>
              <a:t>2019-01-27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170F4B42-2F75-4BBF-889F-4C6D6FF5705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885313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7875" y="1200150"/>
            <a:ext cx="5759450" cy="32400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D9BE6D-7A4E-48D8-8581-2FC97E177619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992255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7875" y="1200150"/>
            <a:ext cx="5759450" cy="32400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D9BE6D-7A4E-48D8-8581-2FC97E177619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366330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7875" y="1200150"/>
            <a:ext cx="5759450" cy="32400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D9BE6D-7A4E-48D8-8581-2FC97E177619}" type="slidenum">
              <a:rPr lang="en-CA" smtClean="0"/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388557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7875" y="1200150"/>
            <a:ext cx="5759450" cy="32400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D9BE6D-7A4E-48D8-8581-2FC97E177619}" type="slidenum">
              <a:rPr lang="en-CA" smtClean="0"/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103363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7875" y="1200150"/>
            <a:ext cx="5759450" cy="32400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D9BE6D-7A4E-48D8-8581-2FC97E177619}" type="slidenum">
              <a:rPr lang="en-CA" smtClean="0"/>
              <a:t>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290432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5A5AA-69D5-4933-A4C2-31B04EBDF0FE}" type="datetime1">
              <a:rPr lang="en-US" smtClean="0"/>
              <a:t>1/27/2019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398E5-BC60-4CD4-9104-1F07995282A6}" type="datetime1">
              <a:rPr lang="en-US" smtClean="0"/>
              <a:t>1/27/2019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436BF-9F11-40A1-9525-9D44733D4299}" type="datetime1">
              <a:rPr lang="en-US" smtClean="0"/>
              <a:t>1/27/2019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3582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19B2C-F822-4B41-BDDD-C06B398C8A0D}" type="datetime1">
              <a:rPr lang="en-US" smtClean="0"/>
              <a:t>1/27/2019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3A7D8-BC2E-4C3C-AD3E-1EC25EC7A93D}" type="datetime1">
              <a:rPr lang="en-US" smtClean="0"/>
              <a:t>1/27/2019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5FBF4-B0A3-4B72-AC23-4A5CD24F3750}" type="datetime1">
              <a:rPr lang="en-US" smtClean="0"/>
              <a:t>1/27/2019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5F765-66F6-4919-A445-096E89A7BAAB}" type="datetime1">
              <a:rPr lang="en-US" smtClean="0"/>
              <a:t>1/27/2019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A1BFB-0BCA-43B7-BD7B-39CEB48F2525}" type="datetime1">
              <a:rPr lang="en-US" smtClean="0"/>
              <a:t>1/27/2019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343F5-0288-47DD-B910-BC1133EE387E}" type="datetime1">
              <a:rPr lang="en-US" smtClean="0"/>
              <a:t>1/27/2019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7B485-DB6D-4EC3-86C8-B75072A9223B}" type="datetime1">
              <a:rPr lang="en-US" smtClean="0"/>
              <a:t>1/27/2019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407D9-D71E-483A-93A9-094E0F2BD74E}" type="datetime1">
              <a:rPr lang="en-US" smtClean="0"/>
              <a:t>1/27/2019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F486B8-69E9-40D6-90A8-99105F74591D}" type="datetime1">
              <a:rPr lang="en-US" smtClean="0"/>
              <a:t>1/27/2019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2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1.jpe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20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1.jpe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.jpe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7.png"/><Relationship Id="rId9" Type="http://schemas.openxmlformats.org/officeDocument/2006/relationships/image" Target="../media/image15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>
            <a:off x="7028183" y="5212163"/>
            <a:ext cx="4540721" cy="945368"/>
          </a:xfrm>
          <a:prstGeom prst="roundRect">
            <a:avLst/>
          </a:prstGeom>
          <a:solidFill>
            <a:srgbClr val="FF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066800" y="601302"/>
            <a:ext cx="7623216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 smtClean="0">
                <a:solidFill>
                  <a:srgbClr val="5B9BD5">
                    <a:lumMod val="75000"/>
                  </a:srgbClr>
                </a:solidFill>
                <a:latin typeface="Calibri Light" panose="020F0302020204030204"/>
              </a:rPr>
              <a:t>NAÏVE BAYES: </a:t>
            </a:r>
            <a:r>
              <a:rPr lang="en-CA" sz="3200" dirty="0" smtClean="0">
                <a:solidFill>
                  <a:srgbClr val="FF0000"/>
                </a:solidFill>
                <a:latin typeface="Calibri Light" panose="020F0302020204030204"/>
              </a:rPr>
              <a:t>REVIEW</a:t>
            </a:r>
            <a:endParaRPr lang="en-CA" sz="3200" dirty="0">
              <a:solidFill>
                <a:srgbClr val="FF0000"/>
              </a:solidFill>
              <a:latin typeface="Calibri Light" panose="020F0302020204030204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3836" y="46470"/>
            <a:ext cx="1918332" cy="1172730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7144605" y="4830385"/>
            <a:ext cx="4818795" cy="34959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 flipV="1">
            <a:off x="7125492" y="1176499"/>
            <a:ext cx="19114" cy="3688845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7665951" y="3628299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Oval 9"/>
          <p:cNvSpPr/>
          <p:nvPr/>
        </p:nvSpPr>
        <p:spPr>
          <a:xfrm>
            <a:off x="8147643" y="3325300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Oval 10"/>
          <p:cNvSpPr/>
          <p:nvPr/>
        </p:nvSpPr>
        <p:spPr>
          <a:xfrm>
            <a:off x="9033216" y="3774755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" name="Oval 11"/>
          <p:cNvSpPr/>
          <p:nvPr/>
        </p:nvSpPr>
        <p:spPr>
          <a:xfrm>
            <a:off x="7523851" y="2971215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Oval 13"/>
          <p:cNvSpPr/>
          <p:nvPr/>
        </p:nvSpPr>
        <p:spPr>
          <a:xfrm>
            <a:off x="8089967" y="2874088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" name="Oval 15"/>
          <p:cNvSpPr/>
          <p:nvPr/>
        </p:nvSpPr>
        <p:spPr>
          <a:xfrm>
            <a:off x="9148798" y="3018834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" name="Oval 17"/>
          <p:cNvSpPr/>
          <p:nvPr/>
        </p:nvSpPr>
        <p:spPr>
          <a:xfrm>
            <a:off x="7925431" y="4005799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1" name="TextBox 20"/>
          <p:cNvSpPr txBox="1"/>
          <p:nvPr/>
        </p:nvSpPr>
        <p:spPr>
          <a:xfrm>
            <a:off x="9505491" y="4824637"/>
            <a:ext cx="24405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FEATURE #1: AGE</a:t>
            </a:r>
            <a:endParaRPr lang="en-CA" sz="2400" b="1" dirty="0"/>
          </a:p>
        </p:txBody>
      </p:sp>
      <p:sp>
        <p:nvSpPr>
          <p:cNvPr id="22" name="TextBox 21"/>
          <p:cNvSpPr txBox="1"/>
          <p:nvPr/>
        </p:nvSpPr>
        <p:spPr>
          <a:xfrm rot="16200000">
            <a:off x="5362852" y="2070172"/>
            <a:ext cx="30323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FEATURE #2: SAVINGS</a:t>
            </a:r>
            <a:endParaRPr lang="en-CA" sz="2400" b="1" dirty="0"/>
          </a:p>
        </p:txBody>
      </p:sp>
      <p:sp>
        <p:nvSpPr>
          <p:cNvPr id="26" name="Oval 25"/>
          <p:cNvSpPr/>
          <p:nvPr/>
        </p:nvSpPr>
        <p:spPr>
          <a:xfrm>
            <a:off x="8292780" y="2288254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8" name="Oval 27"/>
          <p:cNvSpPr/>
          <p:nvPr/>
        </p:nvSpPr>
        <p:spPr>
          <a:xfrm>
            <a:off x="8809822" y="2336294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9" name="Oval 28"/>
          <p:cNvSpPr/>
          <p:nvPr/>
        </p:nvSpPr>
        <p:spPr>
          <a:xfrm>
            <a:off x="8657161" y="2812063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0" name="Oval 29"/>
          <p:cNvSpPr/>
          <p:nvPr/>
        </p:nvSpPr>
        <p:spPr>
          <a:xfrm>
            <a:off x="7809635" y="2588372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2" name="Oval 31"/>
          <p:cNvSpPr/>
          <p:nvPr/>
        </p:nvSpPr>
        <p:spPr>
          <a:xfrm>
            <a:off x="8829176" y="3318952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3" name="Oval 32"/>
          <p:cNvSpPr/>
          <p:nvPr/>
        </p:nvSpPr>
        <p:spPr>
          <a:xfrm>
            <a:off x="7451354" y="4318952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4" name="Oval 33"/>
          <p:cNvSpPr/>
          <p:nvPr/>
        </p:nvSpPr>
        <p:spPr>
          <a:xfrm>
            <a:off x="7270469" y="3750889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5" name="Oval 34"/>
          <p:cNvSpPr/>
          <p:nvPr/>
        </p:nvSpPr>
        <p:spPr>
          <a:xfrm>
            <a:off x="7189750" y="3168893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7" name="Oval 46"/>
          <p:cNvSpPr/>
          <p:nvPr/>
        </p:nvSpPr>
        <p:spPr>
          <a:xfrm>
            <a:off x="10209647" y="1201323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8" name="Oval 47"/>
          <p:cNvSpPr/>
          <p:nvPr/>
        </p:nvSpPr>
        <p:spPr>
          <a:xfrm>
            <a:off x="9603072" y="1242006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9" name="Oval 48"/>
          <p:cNvSpPr/>
          <p:nvPr/>
        </p:nvSpPr>
        <p:spPr>
          <a:xfrm>
            <a:off x="10553990" y="1530000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0" name="Oval 49"/>
          <p:cNvSpPr/>
          <p:nvPr/>
        </p:nvSpPr>
        <p:spPr>
          <a:xfrm>
            <a:off x="9522234" y="2220660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1" name="Oval 50"/>
          <p:cNvSpPr/>
          <p:nvPr/>
        </p:nvSpPr>
        <p:spPr>
          <a:xfrm>
            <a:off x="10057947" y="2080603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2" name="Oval 51"/>
          <p:cNvSpPr/>
          <p:nvPr/>
        </p:nvSpPr>
        <p:spPr>
          <a:xfrm>
            <a:off x="9925448" y="259654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3" name="Oval 52"/>
          <p:cNvSpPr/>
          <p:nvPr/>
        </p:nvSpPr>
        <p:spPr>
          <a:xfrm>
            <a:off x="10566932" y="2146735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4" name="Oval 53"/>
          <p:cNvSpPr/>
          <p:nvPr/>
        </p:nvSpPr>
        <p:spPr>
          <a:xfrm>
            <a:off x="9932297" y="1603450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5" name="Oval 54"/>
          <p:cNvSpPr/>
          <p:nvPr/>
        </p:nvSpPr>
        <p:spPr>
          <a:xfrm>
            <a:off x="10536920" y="2544216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6" name="Oval 55"/>
          <p:cNvSpPr/>
          <p:nvPr/>
        </p:nvSpPr>
        <p:spPr>
          <a:xfrm>
            <a:off x="10979596" y="163204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7" name="Oval 56"/>
          <p:cNvSpPr/>
          <p:nvPr/>
        </p:nvSpPr>
        <p:spPr>
          <a:xfrm>
            <a:off x="11063915" y="217657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8" name="Oval 57"/>
          <p:cNvSpPr/>
          <p:nvPr/>
        </p:nvSpPr>
        <p:spPr>
          <a:xfrm>
            <a:off x="11094637" y="2628420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9" name="Oval 58"/>
          <p:cNvSpPr/>
          <p:nvPr/>
        </p:nvSpPr>
        <p:spPr>
          <a:xfrm>
            <a:off x="11361738" y="1810776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0" name="Oval 59"/>
          <p:cNvSpPr/>
          <p:nvPr/>
        </p:nvSpPr>
        <p:spPr>
          <a:xfrm>
            <a:off x="10346552" y="182768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5" name="Content Placeholder 2"/>
          <p:cNvSpPr>
            <a:spLocks noGrp="1"/>
          </p:cNvSpPr>
          <p:nvPr>
            <p:ph idx="1"/>
          </p:nvPr>
        </p:nvSpPr>
        <p:spPr>
          <a:xfrm>
            <a:off x="757264" y="1366509"/>
            <a:ext cx="6153552" cy="4333270"/>
          </a:xfrm>
        </p:spPr>
        <p:txBody>
          <a:bodyPr>
            <a:normAutofit/>
          </a:bodyPr>
          <a:lstStyle/>
          <a:p>
            <a:pPr fontAlgn="base"/>
            <a:r>
              <a:rPr lang="en-CA" sz="2000" dirty="0" smtClean="0"/>
              <a:t>Let’s combine prior probability and likelihood to create a posterior probability. </a:t>
            </a:r>
          </a:p>
          <a:p>
            <a:pPr fontAlgn="base"/>
            <a:r>
              <a:rPr lang="en-CA" sz="2000" b="1" dirty="0"/>
              <a:t>P</a:t>
            </a:r>
            <a:r>
              <a:rPr lang="en-CA" sz="2000" b="1" dirty="0" smtClean="0"/>
              <a:t>rior probabilities:</a:t>
            </a:r>
            <a:r>
              <a:rPr lang="en-CA" sz="2000" dirty="0" smtClean="0"/>
              <a:t> suggests that </a:t>
            </a:r>
            <a:r>
              <a:rPr lang="en-CA" sz="2000" dirty="0"/>
              <a:t>X may </a:t>
            </a:r>
            <a:r>
              <a:rPr lang="en-CA" sz="2000" dirty="0" smtClean="0"/>
              <a:t>be classified as BLUE Because there are twice as much blue points.</a:t>
            </a:r>
          </a:p>
          <a:p>
            <a:pPr fontAlgn="base"/>
            <a:r>
              <a:rPr lang="en-CA" sz="2000" b="1" dirty="0" smtClean="0"/>
              <a:t>Likelihood:</a:t>
            </a:r>
            <a:r>
              <a:rPr lang="en-CA" sz="2000" dirty="0" smtClean="0"/>
              <a:t> suggests that X is RED because there </a:t>
            </a:r>
            <a:r>
              <a:rPr lang="en-CA" sz="2000" dirty="0"/>
              <a:t>are more RED </a:t>
            </a:r>
            <a:r>
              <a:rPr lang="en-CA" sz="2000" dirty="0" smtClean="0"/>
              <a:t>points in the </a:t>
            </a:r>
            <a:r>
              <a:rPr lang="en-CA" sz="2000" dirty="0"/>
              <a:t>vicinity of </a:t>
            </a:r>
            <a:r>
              <a:rPr lang="en-CA" sz="2000" dirty="0" smtClean="0"/>
              <a:t>X.</a:t>
            </a:r>
          </a:p>
          <a:p>
            <a:pPr fontAlgn="base"/>
            <a:r>
              <a:rPr lang="en-CA" sz="2000" dirty="0" smtClean="0"/>
              <a:t>Bayes’ Rule combines both to </a:t>
            </a:r>
            <a:r>
              <a:rPr lang="en-CA" sz="2000" dirty="0"/>
              <a:t>form a posterior </a:t>
            </a:r>
            <a:r>
              <a:rPr lang="en-CA" sz="2000" dirty="0" smtClean="0"/>
              <a:t>probability.</a:t>
            </a:r>
            <a:endParaRPr lang="en-CA" sz="2000" dirty="0" smtClean="0">
              <a:solidFill>
                <a:srgbClr val="333333"/>
              </a:solidFill>
              <a:latin typeface="+mj-lt"/>
            </a:endParaRPr>
          </a:p>
        </p:txBody>
      </p:sp>
      <p:sp>
        <p:nvSpPr>
          <p:cNvPr id="66" name="Oval 65"/>
          <p:cNvSpPr/>
          <p:nvPr/>
        </p:nvSpPr>
        <p:spPr>
          <a:xfrm>
            <a:off x="10240836" y="2826394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7" name="Oval 66"/>
          <p:cNvSpPr/>
          <p:nvPr/>
        </p:nvSpPr>
        <p:spPr>
          <a:xfrm>
            <a:off x="9672107" y="3143670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9" name="Oval 68"/>
          <p:cNvSpPr/>
          <p:nvPr/>
        </p:nvSpPr>
        <p:spPr>
          <a:xfrm>
            <a:off x="10253778" y="344312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1" name="Oval 70"/>
          <p:cNvSpPr/>
          <p:nvPr/>
        </p:nvSpPr>
        <p:spPr>
          <a:xfrm>
            <a:off x="10223766" y="3840610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2" name="Oval 71"/>
          <p:cNvSpPr/>
          <p:nvPr/>
        </p:nvSpPr>
        <p:spPr>
          <a:xfrm>
            <a:off x="10666442" y="2928443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3" name="Oval 72"/>
          <p:cNvSpPr/>
          <p:nvPr/>
        </p:nvSpPr>
        <p:spPr>
          <a:xfrm>
            <a:off x="10750761" y="3472965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4" name="Oval 73"/>
          <p:cNvSpPr/>
          <p:nvPr/>
        </p:nvSpPr>
        <p:spPr>
          <a:xfrm>
            <a:off x="10781483" y="3924814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5" name="Oval 74"/>
          <p:cNvSpPr/>
          <p:nvPr/>
        </p:nvSpPr>
        <p:spPr>
          <a:xfrm>
            <a:off x="11048584" y="3107170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6" name="Oval 75"/>
          <p:cNvSpPr/>
          <p:nvPr/>
        </p:nvSpPr>
        <p:spPr>
          <a:xfrm>
            <a:off x="10453639" y="3195664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7" name="Oval 76"/>
          <p:cNvSpPr/>
          <p:nvPr/>
        </p:nvSpPr>
        <p:spPr>
          <a:xfrm>
            <a:off x="9902121" y="103945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8" name="Oval 77"/>
          <p:cNvSpPr/>
          <p:nvPr/>
        </p:nvSpPr>
        <p:spPr>
          <a:xfrm>
            <a:off x="11564720" y="2526276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9" name="Oval 78"/>
          <p:cNvSpPr/>
          <p:nvPr/>
        </p:nvSpPr>
        <p:spPr>
          <a:xfrm>
            <a:off x="8715094" y="615412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0" name="Oval 79"/>
          <p:cNvSpPr/>
          <p:nvPr/>
        </p:nvSpPr>
        <p:spPr>
          <a:xfrm>
            <a:off x="7683338" y="1306072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1" name="Oval 80"/>
          <p:cNvSpPr/>
          <p:nvPr/>
        </p:nvSpPr>
        <p:spPr>
          <a:xfrm>
            <a:off x="8219051" y="1166015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2" name="Oval 81"/>
          <p:cNvSpPr/>
          <p:nvPr/>
        </p:nvSpPr>
        <p:spPr>
          <a:xfrm>
            <a:off x="8086552" y="1681953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3" name="Oval 82"/>
          <p:cNvSpPr/>
          <p:nvPr/>
        </p:nvSpPr>
        <p:spPr>
          <a:xfrm>
            <a:off x="8728036" y="1232147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4" name="Oval 83"/>
          <p:cNvSpPr/>
          <p:nvPr/>
        </p:nvSpPr>
        <p:spPr>
          <a:xfrm>
            <a:off x="8093401" y="688862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5" name="Oval 84"/>
          <p:cNvSpPr/>
          <p:nvPr/>
        </p:nvSpPr>
        <p:spPr>
          <a:xfrm>
            <a:off x="8698024" y="162962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6" name="Oval 85"/>
          <p:cNvSpPr/>
          <p:nvPr/>
        </p:nvSpPr>
        <p:spPr>
          <a:xfrm>
            <a:off x="9140700" y="71746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7" name="Oval 86"/>
          <p:cNvSpPr/>
          <p:nvPr/>
        </p:nvSpPr>
        <p:spPr>
          <a:xfrm>
            <a:off x="9225019" y="1261983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8" name="Oval 87"/>
          <p:cNvSpPr/>
          <p:nvPr/>
        </p:nvSpPr>
        <p:spPr>
          <a:xfrm>
            <a:off x="9522842" y="89618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9" name="Oval 88"/>
          <p:cNvSpPr/>
          <p:nvPr/>
        </p:nvSpPr>
        <p:spPr>
          <a:xfrm>
            <a:off x="8507656" y="91310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0" name="Oval 89"/>
          <p:cNvSpPr/>
          <p:nvPr/>
        </p:nvSpPr>
        <p:spPr>
          <a:xfrm>
            <a:off x="9139594" y="1647103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1" name="Oval 90"/>
          <p:cNvSpPr/>
          <p:nvPr/>
        </p:nvSpPr>
        <p:spPr>
          <a:xfrm>
            <a:off x="9533247" y="1550060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2" name="Oval 91"/>
          <p:cNvSpPr/>
          <p:nvPr/>
        </p:nvSpPr>
        <p:spPr>
          <a:xfrm>
            <a:off x="9078972" y="205114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3" name="Oval 92"/>
          <p:cNvSpPr/>
          <p:nvPr/>
        </p:nvSpPr>
        <p:spPr>
          <a:xfrm>
            <a:off x="9679196" y="1871817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4" name="Oval 93"/>
          <p:cNvSpPr/>
          <p:nvPr/>
        </p:nvSpPr>
        <p:spPr>
          <a:xfrm>
            <a:off x="9224921" y="237289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5" name="Oval 94"/>
          <p:cNvSpPr/>
          <p:nvPr/>
        </p:nvSpPr>
        <p:spPr>
          <a:xfrm>
            <a:off x="9263101" y="3473307"/>
            <a:ext cx="284199" cy="300118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6" name="TextBox 95"/>
          <p:cNvSpPr txBox="1"/>
          <p:nvPr/>
        </p:nvSpPr>
        <p:spPr>
          <a:xfrm>
            <a:off x="9226047" y="3399250"/>
            <a:ext cx="3273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?</a:t>
            </a:r>
            <a:endParaRPr lang="en-CA" sz="24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1034847" y="4074873"/>
                <a:ext cx="5638795" cy="94378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𝑃𝑜𝑠𝑡𝑒𝑟𝑖𝑜𝑟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𝑃𝑟𝑜𝑏𝑎𝑏𝑖𝑙𝑖𝑡𝑦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𝑜𝑓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𝑏𝑒𝑖𝑛𝑔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𝑅𝐸𝐷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= </m:t>
                      </m:r>
                      <m:r>
                        <a:rPr lang="en-CA" sz="1600" i="1" smtClean="0">
                          <a:latin typeface="Cambria Math" panose="02040503050406030204" pitchFamily="18" charset="0"/>
                        </a:rPr>
                        <m:t>𝑃𝑟𝑖𝑜𝑟</m:t>
                      </m:r>
                      <m:r>
                        <a:rPr lang="en-CA" sz="160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i="1" smtClean="0">
                          <a:latin typeface="Cambria Math" panose="02040503050406030204" pitchFamily="18" charset="0"/>
                        </a:rPr>
                        <m:t>𝑃𝑟𝑜𝑏𝑎𝑏𝑖𝑙𝑖𝑡𝑦</m:t>
                      </m:r>
                      <m:r>
                        <a:rPr lang="en-CA" sz="160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𝑜𝑓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i="1" smtClean="0">
                          <a:latin typeface="Cambria Math" panose="02040503050406030204" pitchFamily="18" charset="0"/>
                        </a:rPr>
                        <m:t>𝑅𝐸𝐷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∗</m:t>
                      </m:r>
                      <m:r>
                        <a:rPr lang="en-CA" sz="1600" i="1">
                          <a:latin typeface="Cambria Math" panose="02040503050406030204" pitchFamily="18" charset="0"/>
                        </a:rPr>
                        <m:t>𝐿𝑖𝑘𝑒𝑙𝑖h𝑜𝑜𝑑</m:t>
                      </m:r>
                      <m:r>
                        <a:rPr lang="en-CA" sz="16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i="1">
                          <a:latin typeface="Cambria Math" panose="02040503050406030204" pitchFamily="18" charset="0"/>
                        </a:rPr>
                        <m:t>𝑜𝑓</m:t>
                      </m:r>
                      <m:r>
                        <a:rPr lang="en-CA" sz="16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i="1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en-CA" sz="16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i="1">
                          <a:latin typeface="Cambria Math" panose="02040503050406030204" pitchFamily="18" charset="0"/>
                        </a:rPr>
                        <m:t>𝑏𝑒𝑖𝑛𝑔</m:t>
                      </m:r>
                      <m:r>
                        <a:rPr lang="en-CA" sz="16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i="1">
                          <a:latin typeface="Cambria Math" panose="02040503050406030204" pitchFamily="18" charset="0"/>
                        </a:rPr>
                        <m:t>𝑅𝐸𝐷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CA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20</m:t>
                          </m:r>
                        </m:num>
                        <m:den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60</m:t>
                          </m:r>
                        </m:den>
                      </m:f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∗</m:t>
                      </m:r>
                      <m:f>
                        <m:fPr>
                          <m:ctrlPr>
                            <a:rPr lang="en-CA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20</m:t>
                          </m:r>
                        </m:den>
                      </m:f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CA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20</m:t>
                          </m:r>
                        </m:den>
                      </m:f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CA" sz="1600" dirty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4847" y="4074873"/>
                <a:ext cx="5638795" cy="94378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7" name="TextBox 96"/>
          <p:cNvSpPr txBox="1"/>
          <p:nvPr/>
        </p:nvSpPr>
        <p:spPr>
          <a:xfrm>
            <a:off x="7804484" y="270747"/>
            <a:ext cx="1749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rgbClr val="0070C0"/>
                </a:solidFill>
              </a:rPr>
              <a:t>40 BLUE POINTS</a:t>
            </a:r>
            <a:endParaRPr lang="en-CA" b="1" dirty="0">
              <a:solidFill>
                <a:srgbClr val="0070C0"/>
              </a:solidFill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7763335" y="4363996"/>
            <a:ext cx="1626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>
                <a:solidFill>
                  <a:srgbClr val="FF0000"/>
                </a:solidFill>
              </a:rPr>
              <a:t>2</a:t>
            </a:r>
            <a:r>
              <a:rPr lang="en-CA" b="1" dirty="0" smtClean="0">
                <a:solidFill>
                  <a:srgbClr val="FF0000"/>
                </a:solidFill>
              </a:rPr>
              <a:t>0 RED POINTS</a:t>
            </a:r>
            <a:endParaRPr lang="en-CA" b="1" dirty="0">
              <a:solidFill>
                <a:srgbClr val="FF0000"/>
              </a:solidFill>
            </a:endParaRPr>
          </a:p>
        </p:txBody>
      </p:sp>
      <p:sp>
        <p:nvSpPr>
          <p:cNvPr id="2" name="Oval 1"/>
          <p:cNvSpPr/>
          <p:nvPr/>
        </p:nvSpPr>
        <p:spPr>
          <a:xfrm>
            <a:off x="8690212" y="2771320"/>
            <a:ext cx="1467099" cy="146158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9" name="TextBox 98"/>
              <p:cNvSpPr txBox="1"/>
              <p:nvPr/>
            </p:nvSpPr>
            <p:spPr>
              <a:xfrm>
                <a:off x="1143000" y="5096554"/>
                <a:ext cx="5638795" cy="94378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𝑃𝑜𝑠𝑡𝑒𝑟𝑖𝑜𝑟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𝑃𝑟𝑜𝑏𝑎𝑏𝑖𝑙𝑖𝑡𝑦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𝑜𝑓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𝑏𝑒𝑖𝑛𝑔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𝐵𝐿𝑈𝐸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= </m:t>
                      </m:r>
                      <m:r>
                        <a:rPr lang="en-CA" sz="1600" i="1" smtClean="0">
                          <a:latin typeface="Cambria Math" panose="02040503050406030204" pitchFamily="18" charset="0"/>
                        </a:rPr>
                        <m:t>𝑃𝑟𝑖𝑜𝑟</m:t>
                      </m:r>
                      <m:r>
                        <a:rPr lang="en-CA" sz="160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i="1" smtClean="0">
                          <a:latin typeface="Cambria Math" panose="02040503050406030204" pitchFamily="18" charset="0"/>
                        </a:rPr>
                        <m:t>𝑃𝑟𝑜𝑏𝑎𝑏𝑖𝑙𝑖𝑡𝑦</m:t>
                      </m:r>
                      <m:r>
                        <a:rPr lang="en-CA" sz="160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𝑜𝑓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𝐵𝐿𝑈𝐸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en-CA" sz="1600" i="1">
                          <a:latin typeface="Cambria Math" panose="02040503050406030204" pitchFamily="18" charset="0"/>
                        </a:rPr>
                        <m:t>𝐿𝑖𝑘𝑒𝑙𝑖h𝑜𝑜𝑑</m:t>
                      </m:r>
                      <m:r>
                        <a:rPr lang="en-CA" sz="16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i="1">
                          <a:latin typeface="Cambria Math" panose="02040503050406030204" pitchFamily="18" charset="0"/>
                        </a:rPr>
                        <m:t>𝑜𝑓</m:t>
                      </m:r>
                      <m:r>
                        <a:rPr lang="en-CA" sz="16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i="1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en-CA" sz="16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i="1">
                          <a:latin typeface="Cambria Math" panose="02040503050406030204" pitchFamily="18" charset="0"/>
                        </a:rPr>
                        <m:t>𝑏𝑒𝑖𝑛𝑔</m:t>
                      </m:r>
                      <m:r>
                        <a:rPr lang="en-CA" sz="16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𝐵𝐿𝑈𝐸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CA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40</m:t>
                          </m:r>
                        </m:num>
                        <m:den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60</m:t>
                          </m:r>
                        </m:den>
                      </m:f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∗</m:t>
                      </m:r>
                      <m:f>
                        <m:fPr>
                          <m:ctrlPr>
                            <a:rPr lang="en-CA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40</m:t>
                          </m:r>
                        </m:den>
                      </m:f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CA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60</m:t>
                          </m:r>
                        </m:den>
                      </m:f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CA" sz="1600" dirty="0"/>
              </a:p>
            </p:txBody>
          </p:sp>
        </mc:Choice>
        <mc:Fallback>
          <p:sp>
            <p:nvSpPr>
              <p:cNvPr id="99" name="TextBox 9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3000" y="5096554"/>
                <a:ext cx="5638795" cy="94378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7326105" y="5248870"/>
            <a:ext cx="461277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b="1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X CLASSIFIED AS RED (NON RETIRING) SINCE IT HAS LARGER POSTERIOR PROBABILITY</a:t>
            </a:r>
            <a:endParaRPr lang="en-CA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8170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066800" y="601302"/>
            <a:ext cx="7623216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 smtClean="0">
                <a:solidFill>
                  <a:srgbClr val="5B9BD5">
                    <a:lumMod val="75000"/>
                  </a:srgbClr>
                </a:solidFill>
                <a:latin typeface="Calibri Light" panose="020F0302020204030204"/>
              </a:rPr>
              <a:t>NAÏVE BAYES: </a:t>
            </a:r>
            <a:r>
              <a:rPr lang="en-CA" sz="3200" dirty="0" smtClean="0">
                <a:solidFill>
                  <a:srgbClr val="FF0000"/>
                </a:solidFill>
                <a:latin typeface="Calibri Light" panose="020F0302020204030204"/>
              </a:rPr>
              <a:t>SOME MATH!</a:t>
            </a:r>
            <a:endParaRPr lang="en-CA" sz="3200" dirty="0">
              <a:solidFill>
                <a:srgbClr val="FF0000"/>
              </a:solidFill>
              <a:latin typeface="Calibri Light" panose="020F0302020204030204"/>
            </a:endParaRPr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1106302" y="1475731"/>
            <a:ext cx="9838390" cy="4333270"/>
          </a:xfrm>
        </p:spPr>
        <p:txBody>
          <a:bodyPr>
            <a:normAutofit/>
          </a:bodyPr>
          <a:lstStyle/>
          <a:p>
            <a:r>
              <a:rPr lang="en-CA" sz="2000" dirty="0" smtClean="0"/>
              <a:t>Naïve Bayes is a </a:t>
            </a:r>
            <a:r>
              <a:rPr lang="en-CA" sz="2000" dirty="0"/>
              <a:t>classification technique based on Bayes’ </a:t>
            </a:r>
            <a:r>
              <a:rPr lang="en-CA" sz="2000" dirty="0" smtClean="0"/>
              <a:t>Theorem.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3836" y="46470"/>
            <a:ext cx="1918332" cy="117273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7" name="Rectangle 56"/>
              <p:cNvSpPr/>
              <p:nvPr/>
            </p:nvSpPr>
            <p:spPr>
              <a:xfrm>
                <a:off x="1077727" y="2602628"/>
                <a:ext cx="8685192" cy="74424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000" b="0" i="1" smtClean="0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endChr m:val="|"/>
                          <m:ctrlPr>
                            <a:rPr lang="en-CA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𝑅𝑒𝑡𝑖𝑟𝑒</m:t>
                          </m:r>
                        </m:e>
                      </m:d>
                      <m:r>
                        <a:rPr lang="en-CA" sz="2000" b="0" i="1" smtClean="0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en-CA" sz="2000" b="0" i="1" smtClean="0">
                          <a:latin typeface="Cambria Math" panose="02040503050406030204" pitchFamily="18" charset="0"/>
                        </a:rPr>
                        <m:t>)=</m:t>
                      </m:r>
                      <m:f>
                        <m:fPr>
                          <m:ctrlPr>
                            <a:rPr lang="en-CA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𝑃</m:t>
                          </m:r>
                          <m:d>
                            <m:dPr>
                              <m:ctrlPr>
                                <a:rPr lang="en-CA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e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𝑅𝑒𝑡𝑖𝑟𝑒</m:t>
                              </m:r>
                            </m:e>
                          </m:d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∗</m:t>
                          </m:r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𝑅𝑒𝑡𝑖𝑟𝑒</m:t>
                          </m:r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𝑋</m:t>
                          </m:r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m:rPr>
                              <m:nor/>
                            </m:rPr>
                            <a:rPr lang="en-CA" sz="2000" dirty="0"/>
                            <m:t> </m:t>
                          </m:r>
                        </m:den>
                      </m:f>
                    </m:oMath>
                  </m:oMathPara>
                </a14:m>
                <a:endParaRPr lang="en-CA" sz="2000" dirty="0"/>
              </a:p>
            </p:txBody>
          </p:sp>
        </mc:Choice>
        <mc:Fallback xmlns="">
          <p:sp>
            <p:nvSpPr>
              <p:cNvPr id="57" name="Rectangle 5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7727" y="2602628"/>
                <a:ext cx="8685192" cy="744243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1333500" y="4536194"/>
                <a:ext cx="922861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CA" i="1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endChr m:val="|"/>
                        <m:ctrlPr>
                          <a:rPr lang="en-CA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i="1">
                            <a:latin typeface="Cambria Math" panose="02040503050406030204" pitchFamily="18" charset="0"/>
                          </a:rPr>
                          <m:t>𝑅𝑒𝑡𝑖𝑟𝑒</m:t>
                        </m:r>
                      </m:e>
                    </m:d>
                    <m:r>
                      <a:rPr lang="en-CA" i="1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CA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CA" dirty="0" smtClean="0"/>
                  <a:t>: probability of customer retiring given his/her features, such as age and savings</a:t>
                </a:r>
                <a:endParaRPr lang="en-CA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3500" y="4536194"/>
                <a:ext cx="9228617" cy="369332"/>
              </a:xfrm>
              <a:prstGeom prst="rect">
                <a:avLst/>
              </a:prstGeom>
              <a:blipFill rotWithShape="0">
                <a:blip r:embed="rId5"/>
                <a:stretch>
                  <a:fillRect l="-462" t="-8197" b="-24590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Rectangle 58"/>
              <p:cNvSpPr/>
              <p:nvPr/>
            </p:nvSpPr>
            <p:spPr>
              <a:xfrm>
                <a:off x="1333500" y="5498758"/>
                <a:ext cx="277601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CA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|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𝑅𝑒𝑡𝑖𝑟𝑒</m:t>
                    </m:r>
                    <m:r>
                      <a:rPr lang="en-CA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CA" dirty="0" smtClean="0"/>
                  <a:t>: likelihood</a:t>
                </a:r>
                <a:endParaRPr lang="en-CA" dirty="0"/>
              </a:p>
            </p:txBody>
          </p:sp>
        </mc:Choice>
        <mc:Fallback xmlns="">
          <p:sp>
            <p:nvSpPr>
              <p:cNvPr id="59" name="Rectangle 5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3500" y="5498758"/>
                <a:ext cx="2776016" cy="369332"/>
              </a:xfrm>
              <a:prstGeom prst="rect">
                <a:avLst/>
              </a:prstGeom>
              <a:blipFill rotWithShape="0">
                <a:blip r:embed="rId6"/>
                <a:stretch>
                  <a:fillRect l="-1538" t="-8197" b="-24590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Curved Connector 5"/>
          <p:cNvCxnSpPr/>
          <p:nvPr/>
        </p:nvCxnSpPr>
        <p:spPr>
          <a:xfrm flipV="1">
            <a:off x="7620000" y="1905000"/>
            <a:ext cx="1600200" cy="666467"/>
          </a:xfrm>
          <a:prstGeom prst="curvedConnector3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1343025" y="4069053"/>
                <a:ext cx="473559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𝑋</m:t>
                    </m:r>
                  </m:oMath>
                </a14:m>
                <a:r>
                  <a:rPr lang="en-CA" dirty="0" smtClean="0"/>
                  <a:t>: New Customer’s features; age and savings</a:t>
                </a:r>
                <a:endParaRPr lang="en-CA" dirty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3025" y="4069053"/>
                <a:ext cx="4735592" cy="369332"/>
              </a:xfrm>
              <a:prstGeom prst="rect">
                <a:avLst/>
              </a:prstGeom>
              <a:blipFill rotWithShape="0">
                <a:blip r:embed="rId7"/>
                <a:stretch>
                  <a:fillRect l="-772" t="-8197" b="-24590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Curved Connector 11"/>
          <p:cNvCxnSpPr/>
          <p:nvPr/>
        </p:nvCxnSpPr>
        <p:spPr>
          <a:xfrm>
            <a:off x="6248400" y="3354612"/>
            <a:ext cx="1191291" cy="443996"/>
          </a:xfrm>
          <a:prstGeom prst="curvedConnector3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urved Connector 13"/>
          <p:cNvCxnSpPr/>
          <p:nvPr/>
        </p:nvCxnSpPr>
        <p:spPr>
          <a:xfrm rot="10800000">
            <a:off x="3276600" y="2134896"/>
            <a:ext cx="2019974" cy="476781"/>
          </a:xfrm>
          <a:prstGeom prst="curvedConnector3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/>
              <p:cNvSpPr/>
              <p:nvPr/>
            </p:nvSpPr>
            <p:spPr>
              <a:xfrm>
                <a:off x="1333500" y="5023704"/>
                <a:ext cx="707898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CA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𝑅𝑒𝑡𝑖𝑟𝑒</m:t>
                    </m:r>
                    <m:r>
                      <a:rPr lang="en-CA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CA" dirty="0" smtClean="0"/>
                  <a:t>: Prior probability of retiring, without any prior knowledge </a:t>
                </a:r>
                <a:endParaRPr lang="en-CA" dirty="0"/>
              </a:p>
            </p:txBody>
          </p:sp>
        </mc:Choice>
        <mc:Fallback xmlns=""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3500" y="5023704"/>
                <a:ext cx="7078989" cy="369332"/>
              </a:xfrm>
              <a:prstGeom prst="rect">
                <a:avLst/>
              </a:prstGeom>
              <a:blipFill rotWithShape="0">
                <a:blip r:embed="rId8"/>
                <a:stretch>
                  <a:fillRect l="-603" t="-8197" b="-24590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1333500" y="6034561"/>
                <a:ext cx="794525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CA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CA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CA" dirty="0" smtClean="0"/>
                  <a:t>: Marginal likelihood, the probability of any point added lies into the circle</a:t>
                </a:r>
                <a:endParaRPr lang="en-CA" dirty="0"/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3500" y="6034561"/>
                <a:ext cx="7945252" cy="369332"/>
              </a:xfrm>
              <a:prstGeom prst="rect">
                <a:avLst/>
              </a:prstGeom>
              <a:blipFill rotWithShape="0">
                <a:blip r:embed="rId9"/>
                <a:stretch>
                  <a:fillRect l="-537" t="-9836" b="-24590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/>
          <p:cNvSpPr/>
          <p:nvPr/>
        </p:nvSpPr>
        <p:spPr>
          <a:xfrm>
            <a:off x="9311902" y="1617551"/>
            <a:ext cx="20922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b="1" dirty="0" smtClean="0">
                <a:solidFill>
                  <a:srgbClr val="0070C0"/>
                </a:solidFill>
              </a:rPr>
              <a:t>PRIOR PROBABILITY OF RETIRING</a:t>
            </a:r>
            <a:endParaRPr lang="en-CA" b="1" dirty="0">
              <a:solidFill>
                <a:srgbClr val="0070C0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771030" y="1944960"/>
            <a:ext cx="20922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b="1" dirty="0" smtClean="0">
                <a:solidFill>
                  <a:srgbClr val="0070C0"/>
                </a:solidFill>
              </a:rPr>
              <a:t>LIKELIHOOD</a:t>
            </a:r>
            <a:endParaRPr lang="en-CA" b="1" dirty="0">
              <a:solidFill>
                <a:srgbClr val="0070C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620000" y="3523296"/>
            <a:ext cx="24639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b="1" dirty="0" smtClean="0">
                <a:solidFill>
                  <a:srgbClr val="0070C0"/>
                </a:solidFill>
              </a:rPr>
              <a:t>MARGINAL LIKELIHOOD</a:t>
            </a:r>
            <a:endParaRPr lang="en-CA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8633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9" grpId="0"/>
      <p:bldP spid="10" grpId="0"/>
      <p:bldP spid="17" grpId="0"/>
      <p:bldP spid="18" grpId="0"/>
      <p:bldP spid="15" grpId="0"/>
      <p:bldP spid="20" grpId="0"/>
      <p:bldP spid="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066800" y="601302"/>
            <a:ext cx="7623216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 smtClean="0">
                <a:solidFill>
                  <a:srgbClr val="5B9BD5">
                    <a:lumMod val="75000"/>
                  </a:srgbClr>
                </a:solidFill>
                <a:latin typeface="Calibri Light" panose="020F0302020204030204"/>
              </a:rPr>
              <a:t>NAÏVE BAYES: </a:t>
            </a:r>
            <a:r>
              <a:rPr lang="en-CA" sz="3200" dirty="0" smtClean="0">
                <a:solidFill>
                  <a:srgbClr val="FF0000"/>
                </a:solidFill>
                <a:latin typeface="Calibri Light" panose="020F0302020204030204"/>
              </a:rPr>
              <a:t>SOME MATH!</a:t>
            </a:r>
            <a:endParaRPr lang="en-CA" sz="3200" dirty="0">
              <a:solidFill>
                <a:srgbClr val="FF0000"/>
              </a:solidFill>
              <a:latin typeface="Calibri Light" panose="020F0302020204030204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3836" y="46470"/>
            <a:ext cx="1918332" cy="117273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7" name="Rectangle 56"/>
              <p:cNvSpPr/>
              <p:nvPr/>
            </p:nvSpPr>
            <p:spPr>
              <a:xfrm>
                <a:off x="-573403" y="2049939"/>
                <a:ext cx="8685192" cy="74424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000" b="0" i="1" smtClean="0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endChr m:val="|"/>
                          <m:ctrlPr>
                            <a:rPr lang="en-CA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𝑅𝑒𝑡𝑖𝑟𝑒</m:t>
                          </m:r>
                        </m:e>
                      </m:d>
                      <m:r>
                        <a:rPr lang="en-CA" sz="2000" b="0" i="1" smtClean="0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en-CA" sz="2000" b="0" i="1" smtClean="0">
                          <a:latin typeface="Cambria Math" panose="02040503050406030204" pitchFamily="18" charset="0"/>
                        </a:rPr>
                        <m:t>)=</m:t>
                      </m:r>
                      <m:f>
                        <m:fPr>
                          <m:ctrlPr>
                            <a:rPr lang="en-CA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𝑃</m:t>
                          </m:r>
                          <m:d>
                            <m:dPr>
                              <m:ctrlPr>
                                <a:rPr lang="en-CA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e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𝑅𝑒𝑡𝑖𝑟𝑒</m:t>
                              </m:r>
                            </m:e>
                          </m:d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∗</m:t>
                          </m:r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𝑅𝑒𝑡𝑖𝑟𝑒</m:t>
                          </m:r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𝑋</m:t>
                          </m:r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m:rPr>
                              <m:nor/>
                            </m:rPr>
                            <a:rPr lang="en-CA" sz="2000" dirty="0"/>
                            <m:t> </m:t>
                          </m:r>
                        </m:den>
                      </m:f>
                    </m:oMath>
                  </m:oMathPara>
                </a14:m>
                <a:endParaRPr lang="en-CA" sz="2000" dirty="0"/>
              </a:p>
            </p:txBody>
          </p:sp>
        </mc:Choice>
        <mc:Fallback xmlns="">
          <p:sp>
            <p:nvSpPr>
              <p:cNvPr id="57" name="Rectangle 5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573403" y="2049939"/>
                <a:ext cx="8685192" cy="744243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1415155" y="5391374"/>
                <a:ext cx="5984358" cy="91204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CA" sz="2400" i="1" smtClean="0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endChr m:val="|"/>
                        <m:ctrlPr>
                          <a:rPr lang="en-CA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sz="2400" i="1">
                            <a:latin typeface="Cambria Math" panose="02040503050406030204" pitchFamily="18" charset="0"/>
                          </a:rPr>
                          <m:t>𝑅𝑒𝑡𝑖𝑟𝑒</m:t>
                        </m:r>
                      </m:e>
                    </m:d>
                    <m:r>
                      <a:rPr lang="en-CA" sz="2400" i="1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CA" sz="2400" i="1">
                        <a:latin typeface="Cambria Math" panose="02040503050406030204" pitchFamily="18" charset="0"/>
                      </a:rPr>
                      <m:t>)</m:t>
                    </m:r>
                    <m:r>
                      <a:rPr lang="en-CA" sz="2400" b="0" i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CA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CA" sz="24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CA" sz="2400" b="0" i="0" smtClean="0">
                                <a:latin typeface="Cambria Math" panose="02040503050406030204" pitchFamily="18" charset="0"/>
                              </a:rPr>
                              <m:t>40</m:t>
                            </m:r>
                          </m:num>
                          <m:den>
                            <m:r>
                              <a:rPr lang="en-CA" sz="2400" b="0" i="0" smtClean="0">
                                <a:latin typeface="Cambria Math" panose="02040503050406030204" pitchFamily="18" charset="0"/>
                              </a:rPr>
                              <m:t>60</m:t>
                            </m:r>
                          </m:den>
                        </m:f>
                        <m:r>
                          <a:rPr lang="en-CA" sz="2400" b="0" i="0" smtClean="0">
                            <a:latin typeface="Cambria Math" panose="02040503050406030204" pitchFamily="18" charset="0"/>
                          </a:rPr>
                          <m:t>∗</m:t>
                        </m:r>
                        <m:f>
                          <m:fPr>
                            <m:ctrlPr>
                              <a:rPr lang="en-CA" sz="24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CA" sz="2400" b="0" i="0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CA" sz="2400" b="0" i="0" smtClean="0">
                                <a:latin typeface="Cambria Math" panose="02040503050406030204" pitchFamily="18" charset="0"/>
                              </a:rPr>
                              <m:t>40</m:t>
                            </m:r>
                          </m:den>
                        </m:f>
                      </m:num>
                      <m:den>
                        <m:f>
                          <m:fPr>
                            <m:ctrlPr>
                              <a:rPr lang="en-CA" sz="24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CA" sz="2400" b="0" i="0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num>
                          <m:den>
                            <m:r>
                              <a:rPr lang="en-CA" sz="2400" b="0" i="0" smtClean="0">
                                <a:latin typeface="Cambria Math" panose="02040503050406030204" pitchFamily="18" charset="0"/>
                              </a:rPr>
                              <m:t>60</m:t>
                            </m:r>
                          </m:den>
                        </m:f>
                      </m:den>
                    </m:f>
                    <m:r>
                      <a:rPr lang="en-CA" sz="2400" b="0" i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CA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1/60</m:t>
                        </m:r>
                      </m:num>
                      <m:den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4/60</m:t>
                        </m:r>
                      </m:den>
                    </m:f>
                    <m:r>
                      <a:rPr lang="en-CA" sz="2400" b="0" i="1" smtClean="0">
                        <a:latin typeface="Cambria Math" panose="02040503050406030204" pitchFamily="18" charset="0"/>
                      </a:rPr>
                      <m:t>=0.25</m:t>
                    </m:r>
                  </m:oMath>
                </a14:m>
                <a:endParaRPr lang="en-CA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5155" y="5391374"/>
                <a:ext cx="5984358" cy="91204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Rectangle 58"/>
              <p:cNvSpPr/>
              <p:nvPr/>
            </p:nvSpPr>
            <p:spPr>
              <a:xfrm>
                <a:off x="1402471" y="4287872"/>
                <a:ext cx="5691430" cy="53117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CA" i="1" smtClean="0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𝑅𝑒𝑡𝑖𝑟𝑒</m:t>
                        </m:r>
                      </m:e>
                    </m:d>
                    <m:r>
                      <a:rPr lang="en-CA" b="0" i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CA">
                            <a:latin typeface="Cambria Math" panose="02040503050406030204" pitchFamily="18" charset="0"/>
                          </a:rPr>
                          <m:t># </m:t>
                        </m:r>
                        <m:r>
                          <m:rPr>
                            <m:sty m:val="p"/>
                          </m:rPr>
                          <a:rPr lang="en-CA">
                            <a:latin typeface="Cambria Math" panose="02040503050406030204" pitchFamily="18" charset="0"/>
                          </a:rPr>
                          <m:t>of</m:t>
                        </m:r>
                        <m:r>
                          <a:rPr lang="en-CA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CA">
                            <a:latin typeface="Cambria Math" panose="02040503050406030204" pitchFamily="18" charset="0"/>
                          </a:rPr>
                          <m:t>smilar</m:t>
                        </m:r>
                        <m:r>
                          <a:rPr lang="en-CA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CA">
                            <a:latin typeface="Cambria Math" panose="02040503050406030204" pitchFamily="18" charset="0"/>
                          </a:rPr>
                          <m:t>observations</m:t>
                        </m:r>
                        <m:r>
                          <a:rPr lang="en-CA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CA">
                            <a:latin typeface="Cambria Math" panose="02040503050406030204" pitchFamily="18" charset="0"/>
                          </a:rPr>
                          <m:t>for</m:t>
                        </m:r>
                        <m:r>
                          <a:rPr lang="en-CA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CA" b="0" i="0" smtClean="0">
                            <a:latin typeface="Cambria Math" panose="02040503050406030204" pitchFamily="18" charset="0"/>
                          </a:rPr>
                          <m:t>retiring</m:t>
                        </m:r>
                      </m:num>
                      <m:den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𝑇𝑜𝑡𝑎𝑙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 # 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𝑟𝑒𝑡𝑖𝑟𝑖𝑛𝑔</m:t>
                        </m:r>
                      </m:den>
                    </m:f>
                    <m:r>
                      <a:rPr lang="en-CA" b="0" i="0" smtClean="0">
                        <a:latin typeface="Cambria Math" panose="02040503050406030204" pitchFamily="18" charset="0"/>
                      </a:rPr>
                      <m:t>=1/40</m:t>
                    </m:r>
                  </m:oMath>
                </a14:m>
                <a:endParaRPr lang="en-CA" dirty="0"/>
              </a:p>
            </p:txBody>
          </p:sp>
        </mc:Choice>
        <mc:Fallback xmlns="">
          <p:sp>
            <p:nvSpPr>
              <p:cNvPr id="59" name="Rectangle 5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2471" y="4287872"/>
                <a:ext cx="5691430" cy="531171"/>
              </a:xfrm>
              <a:prstGeom prst="rect">
                <a:avLst/>
              </a:prstGeom>
              <a:blipFill rotWithShape="0">
                <a:blip r:embed="rId6"/>
                <a:stretch>
                  <a:fillRect l="-642" b="-5682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Curved Connector 5"/>
          <p:cNvCxnSpPr/>
          <p:nvPr/>
        </p:nvCxnSpPr>
        <p:spPr>
          <a:xfrm flipV="1">
            <a:off x="4992761" y="1341786"/>
            <a:ext cx="1600200" cy="666467"/>
          </a:xfrm>
          <a:prstGeom prst="curvedConnector3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urved Connector 11"/>
          <p:cNvCxnSpPr/>
          <p:nvPr/>
        </p:nvCxnSpPr>
        <p:spPr>
          <a:xfrm>
            <a:off x="4918148" y="2655395"/>
            <a:ext cx="449057" cy="416409"/>
          </a:xfrm>
          <a:prstGeom prst="curvedConnector3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urved Connector 13"/>
          <p:cNvCxnSpPr/>
          <p:nvPr/>
        </p:nvCxnSpPr>
        <p:spPr>
          <a:xfrm rot="10800000">
            <a:off x="2572370" y="1486206"/>
            <a:ext cx="740608" cy="493606"/>
          </a:xfrm>
          <a:prstGeom prst="curvedConnector3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/>
              <p:cNvSpPr/>
              <p:nvPr/>
            </p:nvSpPr>
            <p:spPr>
              <a:xfrm>
                <a:off x="1402472" y="3770179"/>
                <a:ext cx="6275216" cy="54373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CA" i="1" smtClean="0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𝑅𝑒𝑡𝑖𝑟𝑒</m:t>
                        </m:r>
                      </m:e>
                    </m:d>
                    <m:r>
                      <a:rPr lang="en-CA" b="0" i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CA" b="0" i="0" smtClean="0">
                            <a:latin typeface="Cambria Math" panose="02040503050406030204" pitchFamily="18" charset="0"/>
                          </a:rPr>
                          <m:t>#</m:t>
                        </m:r>
                        <m:r>
                          <a:rPr lang="en-CA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CA">
                            <a:latin typeface="Cambria Math" panose="02040503050406030204" pitchFamily="18" charset="0"/>
                          </a:rPr>
                          <m:t>of</m:t>
                        </m:r>
                        <m:r>
                          <a:rPr lang="en-CA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CA">
                            <a:latin typeface="Cambria Math" panose="02040503050406030204" pitchFamily="18" charset="0"/>
                          </a:rPr>
                          <m:t>Retiring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CA" b="0" i="0" smtClean="0">
                            <a:latin typeface="Cambria Math" panose="02040503050406030204" pitchFamily="18" charset="0"/>
                          </a:rPr>
                          <m:t>Total</m:t>
                        </m:r>
                        <m:r>
                          <a:rPr lang="en-CA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CA" b="0" i="0" smtClean="0">
                            <a:latin typeface="Cambria Math" panose="02040503050406030204" pitchFamily="18" charset="0"/>
                          </a:rPr>
                          <m:t>points</m:t>
                        </m:r>
                      </m:den>
                    </m:f>
                    <m:r>
                      <a:rPr lang="en-CA" b="0" i="0" smtClean="0">
                        <a:latin typeface="Cambria Math" panose="02040503050406030204" pitchFamily="18" charset="0"/>
                      </a:rPr>
                      <m:t>= 40/60</m:t>
                    </m:r>
                  </m:oMath>
                </a14:m>
                <a:endParaRPr lang="en-CA" dirty="0"/>
              </a:p>
            </p:txBody>
          </p:sp>
        </mc:Choice>
        <mc:Fallback xmlns=""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2472" y="3770179"/>
                <a:ext cx="6275216" cy="543739"/>
              </a:xfrm>
              <a:prstGeom prst="rect">
                <a:avLst/>
              </a:prstGeom>
              <a:blipFill rotWithShape="0">
                <a:blip r:embed="rId7"/>
                <a:stretch>
                  <a:fillRect l="-583" b="-3333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1415155" y="4851381"/>
                <a:ext cx="4938592" cy="49962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CA" i="1" smtClean="0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</m:d>
                    <m:r>
                      <a:rPr lang="en-CA" b="0" i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CA">
                            <a:latin typeface="Cambria Math" panose="02040503050406030204" pitchFamily="18" charset="0"/>
                          </a:rPr>
                          <m:t># </m:t>
                        </m:r>
                        <m:r>
                          <m:rPr>
                            <m:sty m:val="p"/>
                          </m:rPr>
                          <a:rPr lang="en-CA" b="0" i="0" smtClean="0">
                            <a:latin typeface="Cambria Math" panose="02040503050406030204" pitchFamily="18" charset="0"/>
                          </a:rPr>
                          <m:t>of</m:t>
                        </m:r>
                        <m:r>
                          <a:rPr lang="en-CA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CA">
                            <a:latin typeface="Cambria Math" panose="02040503050406030204" pitchFamily="18" charset="0"/>
                          </a:rPr>
                          <m:t>Similar</m:t>
                        </m:r>
                        <m:r>
                          <a:rPr lang="en-CA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CA" b="0" i="0" smtClean="0">
                            <a:latin typeface="Cambria Math" panose="02040503050406030204" pitchFamily="18" charset="0"/>
                          </a:rPr>
                          <m:t>observations</m:t>
                        </m:r>
                      </m:num>
                      <m:den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𝑇𝑜𝑡𝑎𝑙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 # 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𝑃𝑜𝑖𝑛𝑡𝑠</m:t>
                        </m:r>
                      </m:den>
                    </m:f>
                    <m:r>
                      <a:rPr lang="en-CA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CA" b="0" i="0" smtClean="0">
                        <a:latin typeface="Cambria Math" panose="02040503050406030204" pitchFamily="18" charset="0"/>
                      </a:rPr>
                      <m:t>4/60</m:t>
                    </m:r>
                  </m:oMath>
                </a14:m>
                <a:endParaRPr lang="en-CA" dirty="0"/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5155" y="4851381"/>
                <a:ext cx="4938592" cy="499624"/>
              </a:xfrm>
              <a:prstGeom prst="rect">
                <a:avLst/>
              </a:prstGeom>
              <a:blipFill rotWithShape="0">
                <a:blip r:embed="rId8"/>
                <a:stretch>
                  <a:fillRect l="-741" b="-2439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/>
          <p:cNvSpPr/>
          <p:nvPr/>
        </p:nvSpPr>
        <p:spPr>
          <a:xfrm>
            <a:off x="5694544" y="728641"/>
            <a:ext cx="20922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b="1" dirty="0" smtClean="0">
                <a:solidFill>
                  <a:srgbClr val="0070C0"/>
                </a:solidFill>
              </a:rPr>
              <a:t>PRIOR PROBABILITY OF RETIRING</a:t>
            </a:r>
            <a:endParaRPr lang="en-CA" b="1" dirty="0">
              <a:solidFill>
                <a:srgbClr val="0070C0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310230" y="1271120"/>
            <a:ext cx="20922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b="1" dirty="0" smtClean="0">
                <a:solidFill>
                  <a:srgbClr val="0070C0"/>
                </a:solidFill>
              </a:rPr>
              <a:t>LIKELIHOOD</a:t>
            </a:r>
            <a:endParaRPr lang="en-CA" b="1" dirty="0">
              <a:solidFill>
                <a:srgbClr val="0070C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835419" y="2990754"/>
            <a:ext cx="24639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b="1" dirty="0" smtClean="0">
                <a:solidFill>
                  <a:srgbClr val="0070C0"/>
                </a:solidFill>
              </a:rPr>
              <a:t>MARGINAL LIKELIHOOD</a:t>
            </a:r>
            <a:endParaRPr lang="en-CA" b="1" dirty="0">
              <a:solidFill>
                <a:srgbClr val="0070C0"/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7144605" y="5357973"/>
            <a:ext cx="4818795" cy="34959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 flipV="1">
            <a:off x="7125492" y="1704087"/>
            <a:ext cx="19114" cy="3688845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Oval 23"/>
          <p:cNvSpPr/>
          <p:nvPr/>
        </p:nvSpPr>
        <p:spPr>
          <a:xfrm>
            <a:off x="7665951" y="4155887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5" name="Oval 24"/>
          <p:cNvSpPr/>
          <p:nvPr/>
        </p:nvSpPr>
        <p:spPr>
          <a:xfrm>
            <a:off x="8147643" y="3852888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6" name="Oval 25"/>
          <p:cNvSpPr/>
          <p:nvPr/>
        </p:nvSpPr>
        <p:spPr>
          <a:xfrm>
            <a:off x="9033216" y="4302343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7" name="Oval 26"/>
          <p:cNvSpPr/>
          <p:nvPr/>
        </p:nvSpPr>
        <p:spPr>
          <a:xfrm>
            <a:off x="7523851" y="3498803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8" name="Oval 27"/>
          <p:cNvSpPr/>
          <p:nvPr/>
        </p:nvSpPr>
        <p:spPr>
          <a:xfrm>
            <a:off x="8089967" y="3401676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9" name="Oval 28"/>
          <p:cNvSpPr/>
          <p:nvPr/>
        </p:nvSpPr>
        <p:spPr>
          <a:xfrm>
            <a:off x="9148798" y="3546422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0" name="Oval 29"/>
          <p:cNvSpPr/>
          <p:nvPr/>
        </p:nvSpPr>
        <p:spPr>
          <a:xfrm>
            <a:off x="7925431" y="4533387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1" name="TextBox 30"/>
          <p:cNvSpPr txBox="1"/>
          <p:nvPr/>
        </p:nvSpPr>
        <p:spPr>
          <a:xfrm>
            <a:off x="9505491" y="5352225"/>
            <a:ext cx="24405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FEATURE #1: AGE</a:t>
            </a:r>
            <a:endParaRPr lang="en-CA" sz="2400" b="1" dirty="0"/>
          </a:p>
        </p:txBody>
      </p:sp>
      <p:sp>
        <p:nvSpPr>
          <p:cNvPr id="32" name="TextBox 31"/>
          <p:cNvSpPr txBox="1"/>
          <p:nvPr/>
        </p:nvSpPr>
        <p:spPr>
          <a:xfrm rot="16200000">
            <a:off x="5362852" y="2597760"/>
            <a:ext cx="30323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FEATURE #2: SAVINGS</a:t>
            </a:r>
            <a:endParaRPr lang="en-CA" sz="2400" b="1" dirty="0"/>
          </a:p>
        </p:txBody>
      </p:sp>
      <p:sp>
        <p:nvSpPr>
          <p:cNvPr id="33" name="Oval 32"/>
          <p:cNvSpPr/>
          <p:nvPr/>
        </p:nvSpPr>
        <p:spPr>
          <a:xfrm>
            <a:off x="8292780" y="2815842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4" name="Oval 33"/>
          <p:cNvSpPr/>
          <p:nvPr/>
        </p:nvSpPr>
        <p:spPr>
          <a:xfrm>
            <a:off x="8809822" y="2863882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5" name="Oval 34"/>
          <p:cNvSpPr/>
          <p:nvPr/>
        </p:nvSpPr>
        <p:spPr>
          <a:xfrm>
            <a:off x="8657161" y="3339651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6" name="Oval 35"/>
          <p:cNvSpPr/>
          <p:nvPr/>
        </p:nvSpPr>
        <p:spPr>
          <a:xfrm>
            <a:off x="7809635" y="3115960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7" name="Oval 36"/>
          <p:cNvSpPr/>
          <p:nvPr/>
        </p:nvSpPr>
        <p:spPr>
          <a:xfrm>
            <a:off x="8829176" y="3846540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8" name="Oval 37"/>
          <p:cNvSpPr/>
          <p:nvPr/>
        </p:nvSpPr>
        <p:spPr>
          <a:xfrm>
            <a:off x="7451354" y="4846540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9" name="Oval 38"/>
          <p:cNvSpPr/>
          <p:nvPr/>
        </p:nvSpPr>
        <p:spPr>
          <a:xfrm>
            <a:off x="7270469" y="4278477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0" name="Oval 39"/>
          <p:cNvSpPr/>
          <p:nvPr/>
        </p:nvSpPr>
        <p:spPr>
          <a:xfrm>
            <a:off x="7189750" y="3696481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1" name="Oval 40"/>
          <p:cNvSpPr/>
          <p:nvPr/>
        </p:nvSpPr>
        <p:spPr>
          <a:xfrm>
            <a:off x="10209647" y="172891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2" name="Oval 41"/>
          <p:cNvSpPr/>
          <p:nvPr/>
        </p:nvSpPr>
        <p:spPr>
          <a:xfrm>
            <a:off x="9603072" y="1769594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3" name="Oval 42"/>
          <p:cNvSpPr/>
          <p:nvPr/>
        </p:nvSpPr>
        <p:spPr>
          <a:xfrm>
            <a:off x="10553990" y="205758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4" name="Oval 43"/>
          <p:cNvSpPr/>
          <p:nvPr/>
        </p:nvSpPr>
        <p:spPr>
          <a:xfrm>
            <a:off x="9522234" y="274824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5" name="Oval 44"/>
          <p:cNvSpPr/>
          <p:nvPr/>
        </p:nvSpPr>
        <p:spPr>
          <a:xfrm>
            <a:off x="10057947" y="260819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6" name="Oval 45"/>
          <p:cNvSpPr/>
          <p:nvPr/>
        </p:nvSpPr>
        <p:spPr>
          <a:xfrm>
            <a:off x="9925448" y="312412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7" name="Oval 46"/>
          <p:cNvSpPr/>
          <p:nvPr/>
        </p:nvSpPr>
        <p:spPr>
          <a:xfrm>
            <a:off x="10566932" y="2674323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8" name="Oval 47"/>
          <p:cNvSpPr/>
          <p:nvPr/>
        </p:nvSpPr>
        <p:spPr>
          <a:xfrm>
            <a:off x="9932297" y="213103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9" name="Oval 48"/>
          <p:cNvSpPr/>
          <p:nvPr/>
        </p:nvSpPr>
        <p:spPr>
          <a:xfrm>
            <a:off x="10536920" y="3071804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0" name="Oval 49"/>
          <p:cNvSpPr/>
          <p:nvPr/>
        </p:nvSpPr>
        <p:spPr>
          <a:xfrm>
            <a:off x="10979596" y="2159637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1" name="Oval 50"/>
          <p:cNvSpPr/>
          <p:nvPr/>
        </p:nvSpPr>
        <p:spPr>
          <a:xfrm>
            <a:off x="11063915" y="270415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2" name="Oval 51"/>
          <p:cNvSpPr/>
          <p:nvPr/>
        </p:nvSpPr>
        <p:spPr>
          <a:xfrm>
            <a:off x="11094637" y="315600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3" name="Oval 52"/>
          <p:cNvSpPr/>
          <p:nvPr/>
        </p:nvSpPr>
        <p:spPr>
          <a:xfrm>
            <a:off x="11361738" y="2338364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4" name="Oval 53"/>
          <p:cNvSpPr/>
          <p:nvPr/>
        </p:nvSpPr>
        <p:spPr>
          <a:xfrm>
            <a:off x="10346552" y="2355277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5" name="Oval 54"/>
          <p:cNvSpPr/>
          <p:nvPr/>
        </p:nvSpPr>
        <p:spPr>
          <a:xfrm>
            <a:off x="10240836" y="3353982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6" name="Oval 55"/>
          <p:cNvSpPr/>
          <p:nvPr/>
        </p:nvSpPr>
        <p:spPr>
          <a:xfrm>
            <a:off x="9672107" y="367125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8" name="Oval 57"/>
          <p:cNvSpPr/>
          <p:nvPr/>
        </p:nvSpPr>
        <p:spPr>
          <a:xfrm>
            <a:off x="10253778" y="3970717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0" name="Oval 59"/>
          <p:cNvSpPr/>
          <p:nvPr/>
        </p:nvSpPr>
        <p:spPr>
          <a:xfrm>
            <a:off x="10223766" y="436819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1" name="Oval 60"/>
          <p:cNvSpPr/>
          <p:nvPr/>
        </p:nvSpPr>
        <p:spPr>
          <a:xfrm>
            <a:off x="10666442" y="345603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2" name="Oval 61"/>
          <p:cNvSpPr/>
          <p:nvPr/>
        </p:nvSpPr>
        <p:spPr>
          <a:xfrm>
            <a:off x="10750761" y="4000553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3" name="Oval 62"/>
          <p:cNvSpPr/>
          <p:nvPr/>
        </p:nvSpPr>
        <p:spPr>
          <a:xfrm>
            <a:off x="10781483" y="4452402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4" name="Oval 63"/>
          <p:cNvSpPr/>
          <p:nvPr/>
        </p:nvSpPr>
        <p:spPr>
          <a:xfrm>
            <a:off x="11048584" y="363475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5" name="Oval 64"/>
          <p:cNvSpPr/>
          <p:nvPr/>
        </p:nvSpPr>
        <p:spPr>
          <a:xfrm>
            <a:off x="10453639" y="3723252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6" name="Oval 65"/>
          <p:cNvSpPr/>
          <p:nvPr/>
        </p:nvSpPr>
        <p:spPr>
          <a:xfrm>
            <a:off x="9987220" y="142301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7" name="Oval 66"/>
          <p:cNvSpPr/>
          <p:nvPr/>
        </p:nvSpPr>
        <p:spPr>
          <a:xfrm>
            <a:off x="11564720" y="3053864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8" name="Oval 67"/>
          <p:cNvSpPr/>
          <p:nvPr/>
        </p:nvSpPr>
        <p:spPr>
          <a:xfrm>
            <a:off x="8715094" y="1143000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9" name="Oval 68"/>
          <p:cNvSpPr/>
          <p:nvPr/>
        </p:nvSpPr>
        <p:spPr>
          <a:xfrm>
            <a:off x="7683338" y="1833660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0" name="Oval 69"/>
          <p:cNvSpPr/>
          <p:nvPr/>
        </p:nvSpPr>
        <p:spPr>
          <a:xfrm>
            <a:off x="8219051" y="1693603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1" name="Oval 70"/>
          <p:cNvSpPr/>
          <p:nvPr/>
        </p:nvSpPr>
        <p:spPr>
          <a:xfrm>
            <a:off x="8086552" y="220954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2" name="Oval 71"/>
          <p:cNvSpPr/>
          <p:nvPr/>
        </p:nvSpPr>
        <p:spPr>
          <a:xfrm>
            <a:off x="8728036" y="1759735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3" name="Oval 72"/>
          <p:cNvSpPr/>
          <p:nvPr/>
        </p:nvSpPr>
        <p:spPr>
          <a:xfrm>
            <a:off x="8093401" y="1216450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4" name="Oval 73"/>
          <p:cNvSpPr/>
          <p:nvPr/>
        </p:nvSpPr>
        <p:spPr>
          <a:xfrm>
            <a:off x="8698024" y="2157216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5" name="Oval 74"/>
          <p:cNvSpPr/>
          <p:nvPr/>
        </p:nvSpPr>
        <p:spPr>
          <a:xfrm>
            <a:off x="9140700" y="124504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6" name="Oval 75"/>
          <p:cNvSpPr/>
          <p:nvPr/>
        </p:nvSpPr>
        <p:spPr>
          <a:xfrm>
            <a:off x="9225019" y="178957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7" name="Oval 76"/>
          <p:cNvSpPr/>
          <p:nvPr/>
        </p:nvSpPr>
        <p:spPr>
          <a:xfrm>
            <a:off x="9522842" y="1423776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8" name="Oval 77"/>
          <p:cNvSpPr/>
          <p:nvPr/>
        </p:nvSpPr>
        <p:spPr>
          <a:xfrm>
            <a:off x="8507656" y="144068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9" name="Oval 78"/>
          <p:cNvSpPr/>
          <p:nvPr/>
        </p:nvSpPr>
        <p:spPr>
          <a:xfrm>
            <a:off x="9139594" y="217469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0" name="Oval 79"/>
          <p:cNvSpPr/>
          <p:nvPr/>
        </p:nvSpPr>
        <p:spPr>
          <a:xfrm>
            <a:off x="9533247" y="207764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1" name="Oval 80"/>
          <p:cNvSpPr/>
          <p:nvPr/>
        </p:nvSpPr>
        <p:spPr>
          <a:xfrm>
            <a:off x="9078972" y="257872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2" name="Oval 81"/>
          <p:cNvSpPr/>
          <p:nvPr/>
        </p:nvSpPr>
        <p:spPr>
          <a:xfrm>
            <a:off x="9679196" y="2399405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3" name="Oval 82"/>
          <p:cNvSpPr/>
          <p:nvPr/>
        </p:nvSpPr>
        <p:spPr>
          <a:xfrm>
            <a:off x="9224921" y="2900486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4" name="Oval 83"/>
          <p:cNvSpPr/>
          <p:nvPr/>
        </p:nvSpPr>
        <p:spPr>
          <a:xfrm>
            <a:off x="9263101" y="4000895"/>
            <a:ext cx="284199" cy="300118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5" name="TextBox 84"/>
          <p:cNvSpPr txBox="1"/>
          <p:nvPr/>
        </p:nvSpPr>
        <p:spPr>
          <a:xfrm>
            <a:off x="9226047" y="3926838"/>
            <a:ext cx="3273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?</a:t>
            </a:r>
            <a:endParaRPr lang="en-CA" sz="2400" b="1" dirty="0"/>
          </a:p>
        </p:txBody>
      </p:sp>
      <p:sp>
        <p:nvSpPr>
          <p:cNvPr id="86" name="TextBox 85"/>
          <p:cNvSpPr txBox="1"/>
          <p:nvPr/>
        </p:nvSpPr>
        <p:spPr>
          <a:xfrm>
            <a:off x="10525035" y="1664718"/>
            <a:ext cx="1749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rgbClr val="0070C0"/>
                </a:solidFill>
              </a:rPr>
              <a:t>40 BLUE POINTS</a:t>
            </a:r>
            <a:endParaRPr lang="en-CA" b="1" dirty="0">
              <a:solidFill>
                <a:srgbClr val="0070C0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8437953" y="4927596"/>
            <a:ext cx="1626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>
                <a:solidFill>
                  <a:srgbClr val="FF0000"/>
                </a:solidFill>
              </a:rPr>
              <a:t>2</a:t>
            </a:r>
            <a:r>
              <a:rPr lang="en-CA" b="1" dirty="0" smtClean="0">
                <a:solidFill>
                  <a:srgbClr val="FF0000"/>
                </a:solidFill>
              </a:rPr>
              <a:t>0 RED POINTS</a:t>
            </a:r>
            <a:endParaRPr lang="en-CA" b="1" dirty="0">
              <a:solidFill>
                <a:srgbClr val="FF0000"/>
              </a:solidFill>
            </a:endParaRPr>
          </a:p>
        </p:txBody>
      </p:sp>
      <p:sp>
        <p:nvSpPr>
          <p:cNvPr id="88" name="Oval 87"/>
          <p:cNvSpPr/>
          <p:nvPr/>
        </p:nvSpPr>
        <p:spPr>
          <a:xfrm>
            <a:off x="8690212" y="3298908"/>
            <a:ext cx="1467099" cy="146158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0" name="TextBox 89"/>
          <p:cNvSpPr txBox="1"/>
          <p:nvPr/>
        </p:nvSpPr>
        <p:spPr>
          <a:xfrm>
            <a:off x="10455987" y="1388574"/>
            <a:ext cx="17075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rgbClr val="0070C0"/>
                </a:solidFill>
              </a:rPr>
              <a:t>CLASS 1: RETIRE</a:t>
            </a:r>
            <a:endParaRPr lang="en-CA" b="1" dirty="0">
              <a:solidFill>
                <a:srgbClr val="0070C0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8106687" y="4697368"/>
            <a:ext cx="20681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b="1">
                <a:solidFill>
                  <a:srgbClr val="FF0000"/>
                </a:solidFill>
              </a:defRPr>
            </a:lvl1pPr>
          </a:lstStyle>
          <a:p>
            <a:r>
              <a:rPr lang="en-CA" dirty="0"/>
              <a:t>CLASS 0: NO RETIRE</a:t>
            </a:r>
          </a:p>
        </p:txBody>
      </p:sp>
    </p:spTree>
    <p:extLst>
      <p:ext uri="{BB962C8B-B14F-4D97-AF65-F5344CB8AC3E}">
        <p14:creationId xmlns:p14="http://schemas.microsoft.com/office/powerpoint/2010/main" val="4063991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33400" y="381000"/>
            <a:ext cx="95250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 smtClean="0">
                <a:solidFill>
                  <a:srgbClr val="5B9BD5">
                    <a:lumMod val="75000"/>
                  </a:srgbClr>
                </a:solidFill>
                <a:latin typeface="Calibri Light" panose="020F0302020204030204"/>
              </a:rPr>
              <a:t>NAÏVE BAYES: </a:t>
            </a:r>
            <a:r>
              <a:rPr lang="en-CA" sz="3200" dirty="0" smtClean="0">
                <a:solidFill>
                  <a:srgbClr val="FF0000"/>
                </a:solidFill>
                <a:latin typeface="Calibri Light" panose="020F0302020204030204"/>
              </a:rPr>
              <a:t>QUIZ/CALCULATE THE PROBABILTY OT NON-RETIRING (RED CLASS)</a:t>
            </a:r>
            <a:endParaRPr lang="en-CA" sz="3200" dirty="0">
              <a:solidFill>
                <a:srgbClr val="FF0000"/>
              </a:solidFill>
              <a:latin typeface="Calibri Light" panose="020F0302020204030204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/>
              <p:cNvSpPr/>
              <p:nvPr/>
            </p:nvSpPr>
            <p:spPr>
              <a:xfrm>
                <a:off x="1164708" y="2057400"/>
                <a:ext cx="3161250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CA" sz="2800" i="1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endChr m:val="|"/>
                        <m:ctrlPr>
                          <a:rPr lang="en-CA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sz="2800" i="1">
                            <a:latin typeface="Cambria Math" panose="02040503050406030204" pitchFamily="18" charset="0"/>
                          </a:rPr>
                          <m:t>𝑁𝑜</m:t>
                        </m:r>
                        <m:r>
                          <a:rPr lang="en-CA" sz="28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CA" sz="2800" i="1">
                            <a:latin typeface="Cambria Math" panose="02040503050406030204" pitchFamily="18" charset="0"/>
                          </a:rPr>
                          <m:t>𝑅𝑒𝑡𝑖𝑟𝑒</m:t>
                        </m:r>
                      </m:e>
                    </m:d>
                    <m:r>
                      <a:rPr lang="en-CA" sz="2800" i="1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CA" sz="2800" i="1">
                        <a:latin typeface="Cambria Math" panose="02040503050406030204" pitchFamily="18" charset="0"/>
                      </a:rPr>
                      <m:t>)=</m:t>
                    </m:r>
                  </m:oMath>
                </a14:m>
                <a:r>
                  <a:rPr lang="en-CA" sz="2800" dirty="0" smtClean="0"/>
                  <a:t>?</a:t>
                </a:r>
                <a:endParaRPr lang="en-CA" sz="2800" dirty="0"/>
              </a:p>
            </p:txBody>
          </p:sp>
        </mc:Choice>
        <mc:Fallback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4708" y="2057400"/>
                <a:ext cx="3161250" cy="523220"/>
              </a:xfrm>
              <a:prstGeom prst="rect">
                <a:avLst/>
              </a:prstGeom>
              <a:blipFill rotWithShape="0">
                <a:blip r:embed="rId2"/>
                <a:stretch>
                  <a:fillRect t="-11765" r="-2890" b="-32941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3836" y="46470"/>
            <a:ext cx="1918332" cy="1172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70285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818151" y="304238"/>
            <a:ext cx="7623216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 smtClean="0">
                <a:solidFill>
                  <a:srgbClr val="5B9BD5">
                    <a:lumMod val="75000"/>
                  </a:srgbClr>
                </a:solidFill>
                <a:latin typeface="Calibri Light" panose="020F0302020204030204"/>
              </a:rPr>
              <a:t>NAÏVE BAYES: </a:t>
            </a:r>
            <a:r>
              <a:rPr lang="en-CA" sz="3200" dirty="0" smtClean="0">
                <a:solidFill>
                  <a:srgbClr val="FF0000"/>
                </a:solidFill>
                <a:latin typeface="Calibri Light" panose="020F0302020204030204"/>
              </a:rPr>
              <a:t>QUIZ/CALCULATE THE PROBABILTY OT NON-RETIRING (RED CLASS)</a:t>
            </a:r>
            <a:endParaRPr lang="en-CA" sz="3200" dirty="0">
              <a:solidFill>
                <a:srgbClr val="FF0000"/>
              </a:solidFill>
              <a:latin typeface="Calibri Light" panose="020F0302020204030204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3836" y="46470"/>
            <a:ext cx="1918332" cy="117273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7" name="Rectangle 56"/>
              <p:cNvSpPr/>
              <p:nvPr/>
            </p:nvSpPr>
            <p:spPr>
              <a:xfrm>
                <a:off x="-573403" y="2049939"/>
                <a:ext cx="8685192" cy="74424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000" b="0" i="1" smtClean="0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endChr m:val="|"/>
                          <m:ctrlPr>
                            <a:rPr lang="en-CA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𝑁𝑜</m:t>
                          </m:r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𝑅𝑒𝑡𝑖𝑟𝑒</m:t>
                          </m:r>
                        </m:e>
                      </m:d>
                      <m:r>
                        <a:rPr lang="en-CA" sz="2000" b="0" i="1" smtClean="0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en-CA" sz="2000" b="0" i="1" smtClean="0">
                          <a:latin typeface="Cambria Math" panose="02040503050406030204" pitchFamily="18" charset="0"/>
                        </a:rPr>
                        <m:t>)=</m:t>
                      </m:r>
                      <m:f>
                        <m:fPr>
                          <m:ctrlPr>
                            <a:rPr lang="en-CA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𝑃</m:t>
                          </m:r>
                          <m:d>
                            <m:dPr>
                              <m:ctrlPr>
                                <a:rPr lang="en-CA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e>
                              <m:r>
                                <a:rPr lang="en-CA" sz="2000" b="0" i="1" smtClean="0">
                                  <a:latin typeface="Cambria Math" panose="02040503050406030204" pitchFamily="18" charset="0"/>
                                </a:rPr>
                                <m:t>𝑁𝑜</m:t>
                              </m:r>
                              <m:r>
                                <a:rPr lang="en-CA" sz="20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𝑅𝑒𝑡𝑖𝑟𝑒</m:t>
                              </m:r>
                            </m:e>
                          </m:d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∗</m:t>
                          </m:r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𝑁𝑜</m:t>
                          </m:r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𝑅𝑒𝑡𝑖𝑟𝑒</m:t>
                          </m:r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𝑋</m:t>
                          </m:r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m:rPr>
                              <m:nor/>
                            </m:rPr>
                            <a:rPr lang="en-CA" sz="2000" dirty="0"/>
                            <m:t> </m:t>
                          </m:r>
                        </m:den>
                      </m:f>
                    </m:oMath>
                  </m:oMathPara>
                </a14:m>
                <a:endParaRPr lang="en-CA" sz="2000" dirty="0"/>
              </a:p>
            </p:txBody>
          </p:sp>
        </mc:Choice>
        <mc:Fallback>
          <p:sp>
            <p:nvSpPr>
              <p:cNvPr id="57" name="Rectangle 5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573403" y="2049939"/>
                <a:ext cx="8685192" cy="744243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/>
              <p:cNvSpPr/>
              <p:nvPr/>
            </p:nvSpPr>
            <p:spPr>
              <a:xfrm>
                <a:off x="622284" y="5050195"/>
                <a:ext cx="5984358" cy="94404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CA" sz="2400" i="1" smtClean="0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endChr m:val="|"/>
                        <m:ctrlPr>
                          <a:rPr lang="en-CA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𝑁𝑜</m:t>
                        </m:r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CA" sz="2400" i="1">
                            <a:latin typeface="Cambria Math" panose="02040503050406030204" pitchFamily="18" charset="0"/>
                          </a:rPr>
                          <m:t>𝑅𝑒𝑡𝑖𝑟𝑒</m:t>
                        </m:r>
                      </m:e>
                    </m:d>
                    <m:r>
                      <a:rPr lang="en-CA" sz="2400" i="1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CA" sz="2400" i="1">
                        <a:latin typeface="Cambria Math" panose="02040503050406030204" pitchFamily="18" charset="0"/>
                      </a:rPr>
                      <m:t>)</m:t>
                    </m:r>
                    <m:r>
                      <a:rPr lang="en-CA" sz="2400" b="0" i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CA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CA" sz="24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CA" sz="2400" b="0" i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CA" sz="2400" b="0" i="0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num>
                          <m:den>
                            <m:r>
                              <a:rPr lang="en-CA" sz="2400" b="0" i="0" smtClean="0">
                                <a:latin typeface="Cambria Math" panose="02040503050406030204" pitchFamily="18" charset="0"/>
                              </a:rPr>
                              <m:t>60</m:t>
                            </m:r>
                          </m:den>
                        </m:f>
                        <m:r>
                          <a:rPr lang="en-CA" sz="2400" b="0" i="0" smtClean="0">
                            <a:latin typeface="Cambria Math" panose="02040503050406030204" pitchFamily="18" charset="0"/>
                          </a:rPr>
                          <m:t>∗</m:t>
                        </m:r>
                        <m:f>
                          <m:fPr>
                            <m:ctrlPr>
                              <a:rPr lang="en-CA" sz="24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CA" sz="2400" b="0" i="0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CA" sz="2400" b="0" i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CA" sz="2400" b="0" i="0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den>
                        </m:f>
                      </m:num>
                      <m:den>
                        <m:f>
                          <m:fPr>
                            <m:ctrlPr>
                              <a:rPr lang="en-CA" sz="24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CA" sz="2400" b="0" i="0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num>
                          <m:den>
                            <m:r>
                              <a:rPr lang="en-CA" sz="2400" b="0" i="0" smtClean="0">
                                <a:latin typeface="Cambria Math" panose="02040503050406030204" pitchFamily="18" charset="0"/>
                              </a:rPr>
                              <m:t>60</m:t>
                            </m:r>
                          </m:den>
                        </m:f>
                      </m:den>
                    </m:f>
                    <m:r>
                      <a:rPr lang="en-CA" sz="2400" b="0" i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CA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/60</m:t>
                        </m:r>
                      </m:num>
                      <m:den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4/60</m:t>
                        </m:r>
                      </m:den>
                    </m:f>
                    <m:r>
                      <a:rPr lang="en-CA" sz="2400" b="0" i="1" smtClean="0">
                        <a:latin typeface="Cambria Math" panose="02040503050406030204" pitchFamily="18" charset="0"/>
                      </a:rPr>
                      <m:t>=0.</m:t>
                    </m:r>
                    <m:r>
                      <a:rPr lang="en-CA" sz="2400" b="0" i="1" smtClean="0">
                        <a:latin typeface="Cambria Math" panose="02040503050406030204" pitchFamily="18" charset="0"/>
                      </a:rPr>
                      <m:t>7</m:t>
                    </m:r>
                    <m:r>
                      <a:rPr lang="en-CA" sz="2400" b="0" i="1" smtClean="0">
                        <a:latin typeface="Cambria Math" panose="02040503050406030204" pitchFamily="18" charset="0"/>
                      </a:rPr>
                      <m:t>5</m:t>
                    </m:r>
                  </m:oMath>
                </a14:m>
                <a:endParaRPr lang="en-CA" dirty="0"/>
              </a:p>
            </p:txBody>
          </p:sp>
        </mc:Choice>
        <mc:Fallback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284" y="5050195"/>
                <a:ext cx="5984358" cy="944041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9" name="Rectangle 58"/>
              <p:cNvSpPr/>
              <p:nvPr/>
            </p:nvSpPr>
            <p:spPr>
              <a:xfrm>
                <a:off x="609600" y="3946693"/>
                <a:ext cx="6267165" cy="53117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CA" i="1" smtClean="0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𝑁𝑜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𝑅𝑒𝑡𝑖𝑟𝑒</m:t>
                        </m:r>
                      </m:e>
                    </m:d>
                    <m:r>
                      <a:rPr lang="en-CA" b="0" i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CA">
                            <a:latin typeface="Cambria Math" panose="02040503050406030204" pitchFamily="18" charset="0"/>
                          </a:rPr>
                          <m:t># </m:t>
                        </m:r>
                        <m:r>
                          <m:rPr>
                            <m:sty m:val="p"/>
                          </m:rPr>
                          <a:rPr lang="en-CA">
                            <a:latin typeface="Cambria Math" panose="02040503050406030204" pitchFamily="18" charset="0"/>
                          </a:rPr>
                          <m:t>of</m:t>
                        </m:r>
                        <m:r>
                          <a:rPr lang="en-CA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CA">
                            <a:latin typeface="Cambria Math" panose="02040503050406030204" pitchFamily="18" charset="0"/>
                          </a:rPr>
                          <m:t>smilar</m:t>
                        </m:r>
                        <m:r>
                          <a:rPr lang="en-CA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CA">
                            <a:latin typeface="Cambria Math" panose="02040503050406030204" pitchFamily="18" charset="0"/>
                          </a:rPr>
                          <m:t>observations</m:t>
                        </m:r>
                        <m:r>
                          <a:rPr lang="en-CA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CA">
                            <a:latin typeface="Cambria Math" panose="02040503050406030204" pitchFamily="18" charset="0"/>
                          </a:rPr>
                          <m:t>for</m:t>
                        </m:r>
                        <m:r>
                          <a:rPr lang="en-CA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CA" b="0" i="0" smtClean="0">
                            <a:latin typeface="Cambria Math" panose="02040503050406030204" pitchFamily="18" charset="0"/>
                          </a:rPr>
                          <m:t>No</m:t>
                        </m:r>
                        <m:r>
                          <a:rPr lang="en-CA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CA" b="0" i="0" smtClean="0">
                            <a:latin typeface="Cambria Math" panose="02040503050406030204" pitchFamily="18" charset="0"/>
                          </a:rPr>
                          <m:t>retiring</m:t>
                        </m:r>
                      </m:num>
                      <m:den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𝑇𝑜𝑡𝑎𝑙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 # 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𝑛𝑜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𝑟𝑒𝑡𝑖𝑟𝑖𝑛𝑔</m:t>
                        </m:r>
                      </m:den>
                    </m:f>
                    <m:r>
                      <a:rPr lang="en-CA" b="0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CA" b="0" i="0" smtClean="0">
                        <a:latin typeface="Cambria Math" panose="02040503050406030204" pitchFamily="18" charset="0"/>
                      </a:rPr>
                      <m:t>3</m:t>
                    </m:r>
                    <m:r>
                      <a:rPr lang="en-CA" b="0" i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CA" b="0" i="0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CA" b="0" i="0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endParaRPr lang="en-CA" dirty="0"/>
              </a:p>
            </p:txBody>
          </p:sp>
        </mc:Choice>
        <mc:Fallback>
          <p:sp>
            <p:nvSpPr>
              <p:cNvPr id="59" name="Rectangle 5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3946693"/>
                <a:ext cx="6267165" cy="531171"/>
              </a:xfrm>
              <a:prstGeom prst="rect">
                <a:avLst/>
              </a:prstGeom>
              <a:blipFill rotWithShape="0">
                <a:blip r:embed="rId6"/>
                <a:stretch>
                  <a:fillRect l="-584" b="-5682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Curved Connector 5"/>
          <p:cNvCxnSpPr/>
          <p:nvPr/>
        </p:nvCxnSpPr>
        <p:spPr>
          <a:xfrm flipV="1">
            <a:off x="4992761" y="1341786"/>
            <a:ext cx="1600200" cy="666467"/>
          </a:xfrm>
          <a:prstGeom prst="curvedConnector3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urved Connector 11"/>
          <p:cNvCxnSpPr/>
          <p:nvPr/>
        </p:nvCxnSpPr>
        <p:spPr>
          <a:xfrm>
            <a:off x="4918148" y="2819400"/>
            <a:ext cx="449057" cy="416409"/>
          </a:xfrm>
          <a:prstGeom prst="curvedConnector3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urved Connector 13"/>
          <p:cNvCxnSpPr/>
          <p:nvPr/>
        </p:nvCxnSpPr>
        <p:spPr>
          <a:xfrm rot="10800000">
            <a:off x="2388010" y="1721116"/>
            <a:ext cx="924968" cy="258696"/>
          </a:xfrm>
          <a:prstGeom prst="curvedConnector3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/>
              <p:cNvSpPr/>
              <p:nvPr/>
            </p:nvSpPr>
            <p:spPr>
              <a:xfrm>
                <a:off x="609601" y="3429000"/>
                <a:ext cx="6275216" cy="54373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CA" i="1" smtClean="0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𝑁𝑜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𝑅𝑒𝑡𝑖𝑟𝑒</m:t>
                        </m:r>
                      </m:e>
                    </m:d>
                    <m:r>
                      <a:rPr lang="en-CA" b="0" i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CA" b="0" i="0" smtClean="0">
                            <a:latin typeface="Cambria Math" panose="02040503050406030204" pitchFamily="18" charset="0"/>
                          </a:rPr>
                          <m:t>#</m:t>
                        </m:r>
                        <m:r>
                          <a:rPr lang="en-CA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CA">
                            <a:latin typeface="Cambria Math" panose="02040503050406030204" pitchFamily="18" charset="0"/>
                          </a:rPr>
                          <m:t>of</m:t>
                        </m:r>
                        <m:r>
                          <a:rPr lang="en-CA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CA" b="0" i="0" smtClean="0">
                            <a:latin typeface="Cambria Math" panose="02040503050406030204" pitchFamily="18" charset="0"/>
                          </a:rPr>
                          <m:t>No</m:t>
                        </m:r>
                        <m:r>
                          <a:rPr lang="en-CA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CA">
                            <a:latin typeface="Cambria Math" panose="02040503050406030204" pitchFamily="18" charset="0"/>
                          </a:rPr>
                          <m:t>Retiring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CA" b="0" i="0" smtClean="0">
                            <a:latin typeface="Cambria Math" panose="02040503050406030204" pitchFamily="18" charset="0"/>
                          </a:rPr>
                          <m:t>Total</m:t>
                        </m:r>
                        <m:r>
                          <a:rPr lang="en-CA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CA" b="0" i="0" smtClean="0">
                            <a:latin typeface="Cambria Math" panose="02040503050406030204" pitchFamily="18" charset="0"/>
                          </a:rPr>
                          <m:t>points</m:t>
                        </m:r>
                      </m:den>
                    </m:f>
                    <m:r>
                      <a:rPr lang="en-CA" b="0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CA" b="0" i="0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CA" b="0" i="0" smtClean="0">
                        <a:latin typeface="Cambria Math" panose="02040503050406030204" pitchFamily="18" charset="0"/>
                      </a:rPr>
                      <m:t>0/60</m:t>
                    </m:r>
                  </m:oMath>
                </a14:m>
                <a:endParaRPr lang="en-CA" dirty="0"/>
              </a:p>
            </p:txBody>
          </p:sp>
        </mc:Choice>
        <mc:Fallback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1" y="3429000"/>
                <a:ext cx="6275216" cy="543739"/>
              </a:xfrm>
              <a:prstGeom prst="rect">
                <a:avLst/>
              </a:prstGeom>
              <a:blipFill rotWithShape="0">
                <a:blip r:embed="rId7"/>
                <a:stretch>
                  <a:fillRect l="-583" b="-3371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/>
              <p:cNvSpPr/>
              <p:nvPr/>
            </p:nvSpPr>
            <p:spPr>
              <a:xfrm>
                <a:off x="622284" y="4510202"/>
                <a:ext cx="4938592" cy="49962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CA" i="1" smtClean="0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</m:d>
                    <m:r>
                      <a:rPr lang="en-CA" b="0" i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CA">
                            <a:latin typeface="Cambria Math" panose="02040503050406030204" pitchFamily="18" charset="0"/>
                          </a:rPr>
                          <m:t># </m:t>
                        </m:r>
                        <m:r>
                          <m:rPr>
                            <m:sty m:val="p"/>
                          </m:rPr>
                          <a:rPr lang="en-CA" b="0" i="0" smtClean="0">
                            <a:latin typeface="Cambria Math" panose="02040503050406030204" pitchFamily="18" charset="0"/>
                          </a:rPr>
                          <m:t>of</m:t>
                        </m:r>
                        <m:r>
                          <a:rPr lang="en-CA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CA">
                            <a:latin typeface="Cambria Math" panose="02040503050406030204" pitchFamily="18" charset="0"/>
                          </a:rPr>
                          <m:t>Similar</m:t>
                        </m:r>
                        <m:r>
                          <a:rPr lang="en-CA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CA" b="0" i="0" smtClean="0">
                            <a:latin typeface="Cambria Math" panose="02040503050406030204" pitchFamily="18" charset="0"/>
                          </a:rPr>
                          <m:t>observations</m:t>
                        </m:r>
                      </m:num>
                      <m:den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𝑇𝑜𝑡𝑎𝑙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 # 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𝑃𝑜𝑖𝑛𝑡𝑠</m:t>
                        </m:r>
                      </m:den>
                    </m:f>
                    <m:r>
                      <a:rPr lang="en-CA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CA" b="0" i="0" smtClean="0">
                        <a:latin typeface="Cambria Math" panose="02040503050406030204" pitchFamily="18" charset="0"/>
                      </a:rPr>
                      <m:t>4/60</m:t>
                    </m:r>
                  </m:oMath>
                </a14:m>
                <a:endParaRPr lang="en-CA" dirty="0"/>
              </a:p>
            </p:txBody>
          </p:sp>
        </mc:Choice>
        <mc:Fallback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284" y="4510202"/>
                <a:ext cx="4938592" cy="499624"/>
              </a:xfrm>
              <a:prstGeom prst="rect">
                <a:avLst/>
              </a:prstGeom>
              <a:blipFill rotWithShape="0">
                <a:blip r:embed="rId8"/>
                <a:stretch>
                  <a:fillRect l="-741" b="-2439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/>
          <p:cNvSpPr/>
          <p:nvPr/>
        </p:nvSpPr>
        <p:spPr>
          <a:xfrm>
            <a:off x="3785829" y="1300368"/>
            <a:ext cx="20922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b="1" dirty="0" smtClean="0">
                <a:solidFill>
                  <a:srgbClr val="0070C0"/>
                </a:solidFill>
              </a:rPr>
              <a:t>PRIOR PROBABILITY OF </a:t>
            </a:r>
            <a:r>
              <a:rPr lang="en-CA" b="1" dirty="0" smtClean="0">
                <a:solidFill>
                  <a:srgbClr val="0070C0"/>
                </a:solidFill>
              </a:rPr>
              <a:t>NO RETIRING</a:t>
            </a:r>
            <a:endParaRPr lang="en-CA" b="1" dirty="0">
              <a:solidFill>
                <a:srgbClr val="0070C0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053106" y="1516568"/>
            <a:ext cx="20922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b="1" dirty="0" smtClean="0">
                <a:solidFill>
                  <a:srgbClr val="0070C0"/>
                </a:solidFill>
              </a:rPr>
              <a:t>LIKELIHOOD</a:t>
            </a:r>
            <a:endParaRPr lang="en-CA" b="1" dirty="0">
              <a:solidFill>
                <a:srgbClr val="0070C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835419" y="3154759"/>
            <a:ext cx="24639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b="1" dirty="0" smtClean="0">
                <a:solidFill>
                  <a:srgbClr val="0070C0"/>
                </a:solidFill>
              </a:rPr>
              <a:t>MARGINAL LIKELIHOOD</a:t>
            </a:r>
            <a:endParaRPr lang="en-CA" b="1" dirty="0">
              <a:solidFill>
                <a:srgbClr val="0070C0"/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7144605" y="5357973"/>
            <a:ext cx="4818795" cy="34959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 flipV="1">
            <a:off x="7125492" y="1704087"/>
            <a:ext cx="19114" cy="3688845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Oval 23"/>
          <p:cNvSpPr/>
          <p:nvPr/>
        </p:nvSpPr>
        <p:spPr>
          <a:xfrm>
            <a:off x="7665951" y="4155887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5" name="Oval 24"/>
          <p:cNvSpPr/>
          <p:nvPr/>
        </p:nvSpPr>
        <p:spPr>
          <a:xfrm>
            <a:off x="8147643" y="3852888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6" name="Oval 25"/>
          <p:cNvSpPr/>
          <p:nvPr/>
        </p:nvSpPr>
        <p:spPr>
          <a:xfrm>
            <a:off x="9033216" y="4302343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7" name="Oval 26"/>
          <p:cNvSpPr/>
          <p:nvPr/>
        </p:nvSpPr>
        <p:spPr>
          <a:xfrm>
            <a:off x="7523851" y="3498803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8" name="Oval 27"/>
          <p:cNvSpPr/>
          <p:nvPr/>
        </p:nvSpPr>
        <p:spPr>
          <a:xfrm>
            <a:off x="8089967" y="3401676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9" name="Oval 28"/>
          <p:cNvSpPr/>
          <p:nvPr/>
        </p:nvSpPr>
        <p:spPr>
          <a:xfrm>
            <a:off x="9148798" y="3546422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0" name="Oval 29"/>
          <p:cNvSpPr/>
          <p:nvPr/>
        </p:nvSpPr>
        <p:spPr>
          <a:xfrm>
            <a:off x="7925431" y="4533387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1" name="TextBox 30"/>
          <p:cNvSpPr txBox="1"/>
          <p:nvPr/>
        </p:nvSpPr>
        <p:spPr>
          <a:xfrm>
            <a:off x="9505491" y="5352225"/>
            <a:ext cx="24405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FEATURE #1: AGE</a:t>
            </a:r>
            <a:endParaRPr lang="en-CA" sz="2400" b="1" dirty="0"/>
          </a:p>
        </p:txBody>
      </p:sp>
      <p:sp>
        <p:nvSpPr>
          <p:cNvPr id="32" name="TextBox 31"/>
          <p:cNvSpPr txBox="1"/>
          <p:nvPr/>
        </p:nvSpPr>
        <p:spPr>
          <a:xfrm rot="16200000">
            <a:off x="5362852" y="2597760"/>
            <a:ext cx="30323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FEATURE #2: SAVINGS</a:t>
            </a:r>
            <a:endParaRPr lang="en-CA" sz="2400" b="1" dirty="0"/>
          </a:p>
        </p:txBody>
      </p:sp>
      <p:sp>
        <p:nvSpPr>
          <p:cNvPr id="33" name="Oval 32"/>
          <p:cNvSpPr/>
          <p:nvPr/>
        </p:nvSpPr>
        <p:spPr>
          <a:xfrm>
            <a:off x="8292780" y="2815842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4" name="Oval 33"/>
          <p:cNvSpPr/>
          <p:nvPr/>
        </p:nvSpPr>
        <p:spPr>
          <a:xfrm>
            <a:off x="8809822" y="2863882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5" name="Oval 34"/>
          <p:cNvSpPr/>
          <p:nvPr/>
        </p:nvSpPr>
        <p:spPr>
          <a:xfrm>
            <a:off x="8657161" y="3339651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6" name="Oval 35"/>
          <p:cNvSpPr/>
          <p:nvPr/>
        </p:nvSpPr>
        <p:spPr>
          <a:xfrm>
            <a:off x="7809635" y="3115960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7" name="Oval 36"/>
          <p:cNvSpPr/>
          <p:nvPr/>
        </p:nvSpPr>
        <p:spPr>
          <a:xfrm>
            <a:off x="8829176" y="3846540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8" name="Oval 37"/>
          <p:cNvSpPr/>
          <p:nvPr/>
        </p:nvSpPr>
        <p:spPr>
          <a:xfrm>
            <a:off x="7451354" y="4846540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9" name="Oval 38"/>
          <p:cNvSpPr/>
          <p:nvPr/>
        </p:nvSpPr>
        <p:spPr>
          <a:xfrm>
            <a:off x="7270469" y="4278477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0" name="Oval 39"/>
          <p:cNvSpPr/>
          <p:nvPr/>
        </p:nvSpPr>
        <p:spPr>
          <a:xfrm>
            <a:off x="7189750" y="3696481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1" name="Oval 40"/>
          <p:cNvSpPr/>
          <p:nvPr/>
        </p:nvSpPr>
        <p:spPr>
          <a:xfrm>
            <a:off x="10209647" y="172891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2" name="Oval 41"/>
          <p:cNvSpPr/>
          <p:nvPr/>
        </p:nvSpPr>
        <p:spPr>
          <a:xfrm>
            <a:off x="9603072" y="1769594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3" name="Oval 42"/>
          <p:cNvSpPr/>
          <p:nvPr/>
        </p:nvSpPr>
        <p:spPr>
          <a:xfrm>
            <a:off x="10553990" y="205758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4" name="Oval 43"/>
          <p:cNvSpPr/>
          <p:nvPr/>
        </p:nvSpPr>
        <p:spPr>
          <a:xfrm>
            <a:off x="9522234" y="274824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5" name="Oval 44"/>
          <p:cNvSpPr/>
          <p:nvPr/>
        </p:nvSpPr>
        <p:spPr>
          <a:xfrm>
            <a:off x="10057947" y="260819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6" name="Oval 45"/>
          <p:cNvSpPr/>
          <p:nvPr/>
        </p:nvSpPr>
        <p:spPr>
          <a:xfrm>
            <a:off x="9925448" y="312412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7" name="Oval 46"/>
          <p:cNvSpPr/>
          <p:nvPr/>
        </p:nvSpPr>
        <p:spPr>
          <a:xfrm>
            <a:off x="10566932" y="2674323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8" name="Oval 47"/>
          <p:cNvSpPr/>
          <p:nvPr/>
        </p:nvSpPr>
        <p:spPr>
          <a:xfrm>
            <a:off x="9932297" y="213103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9" name="Oval 48"/>
          <p:cNvSpPr/>
          <p:nvPr/>
        </p:nvSpPr>
        <p:spPr>
          <a:xfrm>
            <a:off x="10536920" y="3071804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0" name="Oval 49"/>
          <p:cNvSpPr/>
          <p:nvPr/>
        </p:nvSpPr>
        <p:spPr>
          <a:xfrm>
            <a:off x="10979596" y="2159637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1" name="Oval 50"/>
          <p:cNvSpPr/>
          <p:nvPr/>
        </p:nvSpPr>
        <p:spPr>
          <a:xfrm>
            <a:off x="11063915" y="270415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2" name="Oval 51"/>
          <p:cNvSpPr/>
          <p:nvPr/>
        </p:nvSpPr>
        <p:spPr>
          <a:xfrm>
            <a:off x="11094637" y="315600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3" name="Oval 52"/>
          <p:cNvSpPr/>
          <p:nvPr/>
        </p:nvSpPr>
        <p:spPr>
          <a:xfrm>
            <a:off x="11361738" y="2338364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4" name="Oval 53"/>
          <p:cNvSpPr/>
          <p:nvPr/>
        </p:nvSpPr>
        <p:spPr>
          <a:xfrm>
            <a:off x="10346552" y="2355277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5" name="Oval 54"/>
          <p:cNvSpPr/>
          <p:nvPr/>
        </p:nvSpPr>
        <p:spPr>
          <a:xfrm>
            <a:off x="10240836" y="3353982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6" name="Oval 55"/>
          <p:cNvSpPr/>
          <p:nvPr/>
        </p:nvSpPr>
        <p:spPr>
          <a:xfrm>
            <a:off x="9672107" y="367125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8" name="Oval 57"/>
          <p:cNvSpPr/>
          <p:nvPr/>
        </p:nvSpPr>
        <p:spPr>
          <a:xfrm>
            <a:off x="10253778" y="3970717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0" name="Oval 59"/>
          <p:cNvSpPr/>
          <p:nvPr/>
        </p:nvSpPr>
        <p:spPr>
          <a:xfrm>
            <a:off x="10223766" y="436819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1" name="Oval 60"/>
          <p:cNvSpPr/>
          <p:nvPr/>
        </p:nvSpPr>
        <p:spPr>
          <a:xfrm>
            <a:off x="10666442" y="345603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2" name="Oval 61"/>
          <p:cNvSpPr/>
          <p:nvPr/>
        </p:nvSpPr>
        <p:spPr>
          <a:xfrm>
            <a:off x="10750761" y="4000553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3" name="Oval 62"/>
          <p:cNvSpPr/>
          <p:nvPr/>
        </p:nvSpPr>
        <p:spPr>
          <a:xfrm>
            <a:off x="10781483" y="4452402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4" name="Oval 63"/>
          <p:cNvSpPr/>
          <p:nvPr/>
        </p:nvSpPr>
        <p:spPr>
          <a:xfrm>
            <a:off x="11048584" y="363475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5" name="Oval 64"/>
          <p:cNvSpPr/>
          <p:nvPr/>
        </p:nvSpPr>
        <p:spPr>
          <a:xfrm>
            <a:off x="10453639" y="3723252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6" name="Oval 65"/>
          <p:cNvSpPr/>
          <p:nvPr/>
        </p:nvSpPr>
        <p:spPr>
          <a:xfrm>
            <a:off x="9987220" y="142301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7" name="Oval 66"/>
          <p:cNvSpPr/>
          <p:nvPr/>
        </p:nvSpPr>
        <p:spPr>
          <a:xfrm>
            <a:off x="11564720" y="3053864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8" name="Oval 67"/>
          <p:cNvSpPr/>
          <p:nvPr/>
        </p:nvSpPr>
        <p:spPr>
          <a:xfrm>
            <a:off x="8715094" y="1143000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9" name="Oval 68"/>
          <p:cNvSpPr/>
          <p:nvPr/>
        </p:nvSpPr>
        <p:spPr>
          <a:xfrm>
            <a:off x="7683338" y="1833660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0" name="Oval 69"/>
          <p:cNvSpPr/>
          <p:nvPr/>
        </p:nvSpPr>
        <p:spPr>
          <a:xfrm>
            <a:off x="8219051" y="1693603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1" name="Oval 70"/>
          <p:cNvSpPr/>
          <p:nvPr/>
        </p:nvSpPr>
        <p:spPr>
          <a:xfrm>
            <a:off x="8086552" y="220954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2" name="Oval 71"/>
          <p:cNvSpPr/>
          <p:nvPr/>
        </p:nvSpPr>
        <p:spPr>
          <a:xfrm>
            <a:off x="8728036" y="1759735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3" name="Oval 72"/>
          <p:cNvSpPr/>
          <p:nvPr/>
        </p:nvSpPr>
        <p:spPr>
          <a:xfrm>
            <a:off x="8093401" y="1216450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4" name="Oval 73"/>
          <p:cNvSpPr/>
          <p:nvPr/>
        </p:nvSpPr>
        <p:spPr>
          <a:xfrm>
            <a:off x="8698024" y="2157216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5" name="Oval 74"/>
          <p:cNvSpPr/>
          <p:nvPr/>
        </p:nvSpPr>
        <p:spPr>
          <a:xfrm>
            <a:off x="9140700" y="124504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6" name="Oval 75"/>
          <p:cNvSpPr/>
          <p:nvPr/>
        </p:nvSpPr>
        <p:spPr>
          <a:xfrm>
            <a:off x="9225019" y="178957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7" name="Oval 76"/>
          <p:cNvSpPr/>
          <p:nvPr/>
        </p:nvSpPr>
        <p:spPr>
          <a:xfrm>
            <a:off x="9522842" y="1423776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8" name="Oval 77"/>
          <p:cNvSpPr/>
          <p:nvPr/>
        </p:nvSpPr>
        <p:spPr>
          <a:xfrm>
            <a:off x="8507656" y="144068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9" name="Oval 78"/>
          <p:cNvSpPr/>
          <p:nvPr/>
        </p:nvSpPr>
        <p:spPr>
          <a:xfrm>
            <a:off x="9139594" y="217469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0" name="Oval 79"/>
          <p:cNvSpPr/>
          <p:nvPr/>
        </p:nvSpPr>
        <p:spPr>
          <a:xfrm>
            <a:off x="9533247" y="207764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1" name="Oval 80"/>
          <p:cNvSpPr/>
          <p:nvPr/>
        </p:nvSpPr>
        <p:spPr>
          <a:xfrm>
            <a:off x="9078972" y="257872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2" name="Oval 81"/>
          <p:cNvSpPr/>
          <p:nvPr/>
        </p:nvSpPr>
        <p:spPr>
          <a:xfrm>
            <a:off x="9679196" y="2399405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3" name="Oval 82"/>
          <p:cNvSpPr/>
          <p:nvPr/>
        </p:nvSpPr>
        <p:spPr>
          <a:xfrm>
            <a:off x="9224921" y="2900486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4" name="Oval 83"/>
          <p:cNvSpPr/>
          <p:nvPr/>
        </p:nvSpPr>
        <p:spPr>
          <a:xfrm>
            <a:off x="9263101" y="4000895"/>
            <a:ext cx="284199" cy="300118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5" name="TextBox 84"/>
          <p:cNvSpPr txBox="1"/>
          <p:nvPr/>
        </p:nvSpPr>
        <p:spPr>
          <a:xfrm>
            <a:off x="9226047" y="3926838"/>
            <a:ext cx="3273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?</a:t>
            </a:r>
            <a:endParaRPr lang="en-CA" sz="2400" b="1" dirty="0"/>
          </a:p>
        </p:txBody>
      </p:sp>
      <p:sp>
        <p:nvSpPr>
          <p:cNvPr id="86" name="TextBox 85"/>
          <p:cNvSpPr txBox="1"/>
          <p:nvPr/>
        </p:nvSpPr>
        <p:spPr>
          <a:xfrm>
            <a:off x="10525035" y="1664718"/>
            <a:ext cx="1749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rgbClr val="0070C0"/>
                </a:solidFill>
              </a:rPr>
              <a:t>40 BLUE POINTS</a:t>
            </a:r>
            <a:endParaRPr lang="en-CA" b="1" dirty="0">
              <a:solidFill>
                <a:srgbClr val="0070C0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8437953" y="4927596"/>
            <a:ext cx="1626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>
                <a:solidFill>
                  <a:srgbClr val="FF0000"/>
                </a:solidFill>
              </a:rPr>
              <a:t>2</a:t>
            </a:r>
            <a:r>
              <a:rPr lang="en-CA" b="1" dirty="0" smtClean="0">
                <a:solidFill>
                  <a:srgbClr val="FF0000"/>
                </a:solidFill>
              </a:rPr>
              <a:t>0 RED POINTS</a:t>
            </a:r>
            <a:endParaRPr lang="en-CA" b="1" dirty="0">
              <a:solidFill>
                <a:srgbClr val="FF0000"/>
              </a:solidFill>
            </a:endParaRPr>
          </a:p>
        </p:txBody>
      </p:sp>
      <p:sp>
        <p:nvSpPr>
          <p:cNvPr id="88" name="Oval 87"/>
          <p:cNvSpPr/>
          <p:nvPr/>
        </p:nvSpPr>
        <p:spPr>
          <a:xfrm>
            <a:off x="8690212" y="3298908"/>
            <a:ext cx="1467099" cy="146158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0" name="TextBox 89"/>
          <p:cNvSpPr txBox="1"/>
          <p:nvPr/>
        </p:nvSpPr>
        <p:spPr>
          <a:xfrm>
            <a:off x="10455987" y="1388574"/>
            <a:ext cx="17075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rgbClr val="0070C0"/>
                </a:solidFill>
              </a:rPr>
              <a:t>CLASS 1: RETIRE</a:t>
            </a:r>
            <a:endParaRPr lang="en-CA" b="1" dirty="0">
              <a:solidFill>
                <a:srgbClr val="0070C0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8106687" y="4697368"/>
            <a:ext cx="20681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b="1">
                <a:solidFill>
                  <a:srgbClr val="FF0000"/>
                </a:solidFill>
              </a:defRPr>
            </a:lvl1pPr>
          </a:lstStyle>
          <a:p>
            <a:r>
              <a:rPr lang="en-CA" dirty="0"/>
              <a:t>CLASS 0: NO RETIRE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6722236" y="5766920"/>
                <a:ext cx="485312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b="1" i="1" smtClean="0">
                          <a:latin typeface="Cambria Math" panose="02040503050406030204" pitchFamily="18" charset="0"/>
                        </a:rPr>
                        <m:t>𝑵𝑶𝑻𝑬</m:t>
                      </m:r>
                      <m:r>
                        <a:rPr lang="en-CA" b="1" i="1" smtClean="0">
                          <a:latin typeface="Cambria Math" panose="02040503050406030204" pitchFamily="18" charset="0"/>
                        </a:rPr>
                        <m:t>: </m:t>
                      </m:r>
                      <m:r>
                        <a:rPr lang="en-CA" b="1" i="1" smtClean="0">
                          <a:latin typeface="Cambria Math" panose="02040503050406030204" pitchFamily="18" charset="0"/>
                        </a:rPr>
                        <m:t>𝑷</m:t>
                      </m:r>
                      <m:d>
                        <m:dPr>
                          <m:endChr m:val="|"/>
                          <m:ctrlPr>
                            <a:rPr lang="en-CA" b="1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b="1" i="1" smtClean="0">
                              <a:latin typeface="Cambria Math" panose="02040503050406030204" pitchFamily="18" charset="0"/>
                            </a:rPr>
                            <m:t>𝑵𝒐𝒏</m:t>
                          </m:r>
                          <m:r>
                            <a:rPr lang="en-CA" b="1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b="1" i="1">
                              <a:latin typeface="Cambria Math" panose="02040503050406030204" pitchFamily="18" charset="0"/>
                            </a:rPr>
                            <m:t>𝑹𝒆𝒕𝒊𝒓𝒆</m:t>
                          </m:r>
                        </m:e>
                      </m:d>
                      <m:r>
                        <a:rPr lang="en-CA" b="1" i="1">
                          <a:latin typeface="Cambria Math" panose="02040503050406030204" pitchFamily="18" charset="0"/>
                        </a:rPr>
                        <m:t>𝑿</m:t>
                      </m:r>
                      <m:r>
                        <a:rPr lang="en-CA" b="1" i="1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CA" b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CA" b="1" i="0" smtClean="0"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CA" b="1" i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CA" b="1" i="0" smtClean="0"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CA" b="1" i="0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CA" b="1" i="0" smtClean="0">
                          <a:latin typeface="Cambria Math" panose="02040503050406030204" pitchFamily="18" charset="0"/>
                        </a:rPr>
                        <m:t>𝟐𝟓</m:t>
                      </m:r>
                      <m:r>
                        <a:rPr lang="en-CA" b="1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CA" b="1" i="0" smtClean="0"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CA" b="1" i="0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CA" b="1" i="0" smtClean="0">
                          <a:latin typeface="Cambria Math" panose="02040503050406030204" pitchFamily="18" charset="0"/>
                        </a:rPr>
                        <m:t>𝟕𝟓</m:t>
                      </m:r>
                    </m:oMath>
                  </m:oMathPara>
                </a14:m>
                <a:endParaRPr lang="en-CA" b="1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22236" y="5766920"/>
                <a:ext cx="4853123" cy="369332"/>
              </a:xfrm>
              <a:prstGeom prst="rect">
                <a:avLst/>
              </a:prstGeom>
              <a:blipFill rotWithShape="0">
                <a:blip r:embed="rId9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18188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066800" y="601302"/>
            <a:ext cx="7623216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 smtClean="0">
                <a:solidFill>
                  <a:srgbClr val="5B9BD5">
                    <a:lumMod val="75000"/>
                  </a:srgbClr>
                </a:solidFill>
                <a:latin typeface="Calibri Light" panose="020F0302020204030204"/>
              </a:rPr>
              <a:t>NAÏVE BAYES: </a:t>
            </a:r>
            <a:r>
              <a:rPr lang="en-CA" sz="3200" dirty="0" smtClean="0">
                <a:solidFill>
                  <a:srgbClr val="FF0000"/>
                </a:solidFill>
                <a:latin typeface="Calibri Light" panose="020F0302020204030204"/>
              </a:rPr>
              <a:t>WHY NAÏVE?</a:t>
            </a:r>
            <a:endParaRPr lang="en-CA" sz="3200" dirty="0">
              <a:solidFill>
                <a:srgbClr val="FF0000"/>
              </a:solidFill>
              <a:latin typeface="Calibri Light" panose="020F0302020204030204"/>
            </a:endParaRPr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888430" y="1603416"/>
            <a:ext cx="5733508" cy="4333270"/>
          </a:xfrm>
        </p:spPr>
        <p:txBody>
          <a:bodyPr>
            <a:normAutofit/>
          </a:bodyPr>
          <a:lstStyle/>
          <a:p>
            <a:r>
              <a:rPr lang="en-CA" sz="2000" dirty="0" smtClean="0"/>
              <a:t>It is called naive because it </a:t>
            </a:r>
            <a:r>
              <a:rPr lang="en-CA" sz="2000" dirty="0"/>
              <a:t>assumes </a:t>
            </a:r>
            <a:r>
              <a:rPr lang="en-CA" sz="2000" dirty="0" smtClean="0"/>
              <a:t>that the presence </a:t>
            </a:r>
            <a:r>
              <a:rPr lang="en-CA" sz="2000" dirty="0"/>
              <a:t>of a </a:t>
            </a:r>
            <a:r>
              <a:rPr lang="en-CA" sz="2000" dirty="0" smtClean="0"/>
              <a:t>certain feature </a:t>
            </a:r>
            <a:r>
              <a:rPr lang="en-CA" sz="2000" dirty="0"/>
              <a:t>in a class is </a:t>
            </a:r>
            <a:r>
              <a:rPr lang="en-CA" sz="2000" dirty="0" smtClean="0"/>
              <a:t>independent of the </a:t>
            </a:r>
            <a:r>
              <a:rPr lang="en-CA" sz="2000" dirty="0"/>
              <a:t>presence of </a:t>
            </a:r>
            <a:r>
              <a:rPr lang="en-CA" sz="2000" dirty="0" smtClean="0"/>
              <a:t>other features. </a:t>
            </a:r>
          </a:p>
          <a:p>
            <a:r>
              <a:rPr lang="en-CA" sz="2000" dirty="0" smtClean="0"/>
              <a:t>EXAMPLE #1: Age/savings, the assumption is not necessarily true since age and savings might be dependant on each others</a:t>
            </a:r>
          </a:p>
          <a:p>
            <a:r>
              <a:rPr lang="en-CA" sz="2000" dirty="0" smtClean="0"/>
              <a:t>EXAMPLE #2: fruit </a:t>
            </a:r>
            <a:r>
              <a:rPr lang="en-CA" sz="2000" dirty="0"/>
              <a:t>can be classified as watermelon if its color is green, tastes sweet, </a:t>
            </a:r>
            <a:r>
              <a:rPr lang="en-CA" sz="2000" dirty="0" smtClean="0"/>
              <a:t>and round.</a:t>
            </a:r>
          </a:p>
          <a:p>
            <a:r>
              <a:rPr lang="en-CA" sz="2000" dirty="0" smtClean="0"/>
              <a:t>These features might be dependant on each others, however, we assume they are all independent and that’s why its ‘Naive’!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3836" y="46470"/>
            <a:ext cx="1918332" cy="1172730"/>
          </a:xfrm>
          <a:prstGeom prst="rect">
            <a:avLst/>
          </a:prstGeom>
        </p:spPr>
      </p:pic>
      <p:cxnSp>
        <p:nvCxnSpPr>
          <p:cNvPr id="62" name="Straight Arrow Connector 61"/>
          <p:cNvCxnSpPr/>
          <p:nvPr/>
        </p:nvCxnSpPr>
        <p:spPr>
          <a:xfrm>
            <a:off x="7047766" y="5774042"/>
            <a:ext cx="4818795" cy="34959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flipH="1" flipV="1">
            <a:off x="7028653" y="2120156"/>
            <a:ext cx="19114" cy="3688845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Oval 63"/>
          <p:cNvSpPr/>
          <p:nvPr/>
        </p:nvSpPr>
        <p:spPr>
          <a:xfrm>
            <a:off x="7569112" y="4571956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5" name="Oval 64"/>
          <p:cNvSpPr/>
          <p:nvPr/>
        </p:nvSpPr>
        <p:spPr>
          <a:xfrm>
            <a:off x="8050804" y="4268957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6" name="Oval 65"/>
          <p:cNvSpPr/>
          <p:nvPr/>
        </p:nvSpPr>
        <p:spPr>
          <a:xfrm>
            <a:off x="8936377" y="4718412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7" name="Oval 66"/>
          <p:cNvSpPr/>
          <p:nvPr/>
        </p:nvSpPr>
        <p:spPr>
          <a:xfrm>
            <a:off x="7427012" y="3914872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8" name="Oval 67"/>
          <p:cNvSpPr/>
          <p:nvPr/>
        </p:nvSpPr>
        <p:spPr>
          <a:xfrm>
            <a:off x="7993128" y="3817745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9" name="Oval 68"/>
          <p:cNvSpPr/>
          <p:nvPr/>
        </p:nvSpPr>
        <p:spPr>
          <a:xfrm>
            <a:off x="9051959" y="3962491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0" name="Oval 69"/>
          <p:cNvSpPr/>
          <p:nvPr/>
        </p:nvSpPr>
        <p:spPr>
          <a:xfrm>
            <a:off x="7828592" y="4949456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1" name="TextBox 70"/>
          <p:cNvSpPr txBox="1"/>
          <p:nvPr/>
        </p:nvSpPr>
        <p:spPr>
          <a:xfrm>
            <a:off x="8273913" y="5839724"/>
            <a:ext cx="37404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400" b="1" dirty="0" smtClean="0"/>
              <a:t>FEATURE #1: AGE</a:t>
            </a:r>
            <a:endParaRPr lang="en-CA" sz="2400" b="1" dirty="0"/>
          </a:p>
        </p:txBody>
      </p:sp>
      <p:sp>
        <p:nvSpPr>
          <p:cNvPr id="72" name="TextBox 71"/>
          <p:cNvSpPr txBox="1"/>
          <p:nvPr/>
        </p:nvSpPr>
        <p:spPr>
          <a:xfrm rot="16200000">
            <a:off x="5185699" y="2824149"/>
            <a:ext cx="30323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2400" b="1" dirty="0" smtClean="0"/>
              <a:t>FEATURE #2: SAVINGS</a:t>
            </a:r>
            <a:endParaRPr lang="en-CA" sz="2400" b="1" dirty="0"/>
          </a:p>
        </p:txBody>
      </p:sp>
      <p:sp>
        <p:nvSpPr>
          <p:cNvPr id="73" name="Oval 72"/>
          <p:cNvSpPr/>
          <p:nvPr/>
        </p:nvSpPr>
        <p:spPr>
          <a:xfrm>
            <a:off x="8195941" y="3231911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4" name="Oval 73"/>
          <p:cNvSpPr/>
          <p:nvPr/>
        </p:nvSpPr>
        <p:spPr>
          <a:xfrm>
            <a:off x="8712983" y="3279951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5" name="Oval 74"/>
          <p:cNvSpPr/>
          <p:nvPr/>
        </p:nvSpPr>
        <p:spPr>
          <a:xfrm>
            <a:off x="8560322" y="3755720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6" name="Oval 75"/>
          <p:cNvSpPr/>
          <p:nvPr/>
        </p:nvSpPr>
        <p:spPr>
          <a:xfrm>
            <a:off x="7712796" y="3532029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7" name="Oval 76"/>
          <p:cNvSpPr/>
          <p:nvPr/>
        </p:nvSpPr>
        <p:spPr>
          <a:xfrm>
            <a:off x="8732337" y="4262609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8" name="Oval 77"/>
          <p:cNvSpPr/>
          <p:nvPr/>
        </p:nvSpPr>
        <p:spPr>
          <a:xfrm>
            <a:off x="8211859" y="4749423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9" name="Oval 78"/>
          <p:cNvSpPr/>
          <p:nvPr/>
        </p:nvSpPr>
        <p:spPr>
          <a:xfrm>
            <a:off x="7173630" y="4694546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0" name="Oval 79"/>
          <p:cNvSpPr/>
          <p:nvPr/>
        </p:nvSpPr>
        <p:spPr>
          <a:xfrm>
            <a:off x="7092911" y="4112550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1" name="Oval 80"/>
          <p:cNvSpPr/>
          <p:nvPr/>
        </p:nvSpPr>
        <p:spPr>
          <a:xfrm>
            <a:off x="10112808" y="2144980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2" name="Oval 81"/>
          <p:cNvSpPr/>
          <p:nvPr/>
        </p:nvSpPr>
        <p:spPr>
          <a:xfrm>
            <a:off x="9506233" y="2185663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3" name="Oval 82"/>
          <p:cNvSpPr/>
          <p:nvPr/>
        </p:nvSpPr>
        <p:spPr>
          <a:xfrm>
            <a:off x="10457151" y="2473657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4" name="Oval 83"/>
          <p:cNvSpPr/>
          <p:nvPr/>
        </p:nvSpPr>
        <p:spPr>
          <a:xfrm>
            <a:off x="9425395" y="3164317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5" name="Oval 84"/>
          <p:cNvSpPr/>
          <p:nvPr/>
        </p:nvSpPr>
        <p:spPr>
          <a:xfrm>
            <a:off x="9961108" y="3024260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6" name="Oval 85"/>
          <p:cNvSpPr/>
          <p:nvPr/>
        </p:nvSpPr>
        <p:spPr>
          <a:xfrm>
            <a:off x="9828609" y="354019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7" name="Oval 86"/>
          <p:cNvSpPr/>
          <p:nvPr/>
        </p:nvSpPr>
        <p:spPr>
          <a:xfrm>
            <a:off x="10470093" y="3090392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8" name="Oval 87"/>
          <p:cNvSpPr/>
          <p:nvPr/>
        </p:nvSpPr>
        <p:spPr>
          <a:xfrm>
            <a:off x="9835458" y="2547107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9" name="Oval 88"/>
          <p:cNvSpPr/>
          <p:nvPr/>
        </p:nvSpPr>
        <p:spPr>
          <a:xfrm>
            <a:off x="10440081" y="3487873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0" name="Oval 89"/>
          <p:cNvSpPr/>
          <p:nvPr/>
        </p:nvSpPr>
        <p:spPr>
          <a:xfrm>
            <a:off x="10882757" y="2575706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1" name="Oval 90"/>
          <p:cNvSpPr/>
          <p:nvPr/>
        </p:nvSpPr>
        <p:spPr>
          <a:xfrm>
            <a:off x="10967076" y="312022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2" name="Oval 91"/>
          <p:cNvSpPr/>
          <p:nvPr/>
        </p:nvSpPr>
        <p:spPr>
          <a:xfrm>
            <a:off x="10997798" y="3572077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3" name="Oval 92"/>
          <p:cNvSpPr/>
          <p:nvPr/>
        </p:nvSpPr>
        <p:spPr>
          <a:xfrm>
            <a:off x="11264899" y="2754433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4" name="Oval 93"/>
          <p:cNvSpPr/>
          <p:nvPr/>
        </p:nvSpPr>
        <p:spPr>
          <a:xfrm>
            <a:off x="10249713" y="2771346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5" name="Oval 94"/>
          <p:cNvSpPr/>
          <p:nvPr/>
        </p:nvSpPr>
        <p:spPr>
          <a:xfrm>
            <a:off x="10143997" y="377005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6" name="Oval 95"/>
          <p:cNvSpPr/>
          <p:nvPr/>
        </p:nvSpPr>
        <p:spPr>
          <a:xfrm>
            <a:off x="9575268" y="4087327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7" name="Oval 96"/>
          <p:cNvSpPr/>
          <p:nvPr/>
        </p:nvSpPr>
        <p:spPr>
          <a:xfrm>
            <a:off x="10156939" y="4386786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8" name="Oval 97"/>
          <p:cNvSpPr/>
          <p:nvPr/>
        </p:nvSpPr>
        <p:spPr>
          <a:xfrm>
            <a:off x="10126927" y="4784267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9" name="Oval 98"/>
          <p:cNvSpPr/>
          <p:nvPr/>
        </p:nvSpPr>
        <p:spPr>
          <a:xfrm>
            <a:off x="10569603" y="3872100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0" name="Oval 99"/>
          <p:cNvSpPr/>
          <p:nvPr/>
        </p:nvSpPr>
        <p:spPr>
          <a:xfrm>
            <a:off x="10653922" y="4416622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1" name="Oval 100"/>
          <p:cNvSpPr/>
          <p:nvPr/>
        </p:nvSpPr>
        <p:spPr>
          <a:xfrm>
            <a:off x="10684644" y="486847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2" name="Oval 101"/>
          <p:cNvSpPr/>
          <p:nvPr/>
        </p:nvSpPr>
        <p:spPr>
          <a:xfrm>
            <a:off x="10951745" y="4050827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3" name="Oval 102"/>
          <p:cNvSpPr/>
          <p:nvPr/>
        </p:nvSpPr>
        <p:spPr>
          <a:xfrm>
            <a:off x="10356800" y="413932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4" name="Oval 103"/>
          <p:cNvSpPr/>
          <p:nvPr/>
        </p:nvSpPr>
        <p:spPr>
          <a:xfrm>
            <a:off x="9890381" y="183908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5" name="Oval 104"/>
          <p:cNvSpPr/>
          <p:nvPr/>
        </p:nvSpPr>
        <p:spPr>
          <a:xfrm>
            <a:off x="11467881" y="3469933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6" name="Oval 105"/>
          <p:cNvSpPr/>
          <p:nvPr/>
        </p:nvSpPr>
        <p:spPr>
          <a:xfrm>
            <a:off x="8618255" y="155906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7" name="Oval 106"/>
          <p:cNvSpPr/>
          <p:nvPr/>
        </p:nvSpPr>
        <p:spPr>
          <a:xfrm>
            <a:off x="7586499" y="224972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8" name="Oval 107"/>
          <p:cNvSpPr/>
          <p:nvPr/>
        </p:nvSpPr>
        <p:spPr>
          <a:xfrm>
            <a:off x="8122212" y="2109672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9" name="Oval 108"/>
          <p:cNvSpPr/>
          <p:nvPr/>
        </p:nvSpPr>
        <p:spPr>
          <a:xfrm>
            <a:off x="7989713" y="2625610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0" name="Oval 109"/>
          <p:cNvSpPr/>
          <p:nvPr/>
        </p:nvSpPr>
        <p:spPr>
          <a:xfrm>
            <a:off x="8631197" y="2175804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1" name="Oval 110"/>
          <p:cNvSpPr/>
          <p:nvPr/>
        </p:nvSpPr>
        <p:spPr>
          <a:xfrm>
            <a:off x="7996562" y="163251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2" name="Oval 111"/>
          <p:cNvSpPr/>
          <p:nvPr/>
        </p:nvSpPr>
        <p:spPr>
          <a:xfrm>
            <a:off x="8601185" y="2573285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3" name="Oval 112"/>
          <p:cNvSpPr/>
          <p:nvPr/>
        </p:nvSpPr>
        <p:spPr>
          <a:xfrm>
            <a:off x="9043861" y="166111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4" name="Oval 113"/>
          <p:cNvSpPr/>
          <p:nvPr/>
        </p:nvSpPr>
        <p:spPr>
          <a:xfrm>
            <a:off x="9128180" y="2205640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5" name="Oval 114"/>
          <p:cNvSpPr/>
          <p:nvPr/>
        </p:nvSpPr>
        <p:spPr>
          <a:xfrm>
            <a:off x="9426003" y="1839845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6" name="Oval 115"/>
          <p:cNvSpPr/>
          <p:nvPr/>
        </p:nvSpPr>
        <p:spPr>
          <a:xfrm>
            <a:off x="8410817" y="185675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7" name="Oval 116"/>
          <p:cNvSpPr/>
          <p:nvPr/>
        </p:nvSpPr>
        <p:spPr>
          <a:xfrm>
            <a:off x="9042755" y="2590760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8" name="Oval 117"/>
          <p:cNvSpPr/>
          <p:nvPr/>
        </p:nvSpPr>
        <p:spPr>
          <a:xfrm>
            <a:off x="9436408" y="2493717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9" name="Oval 118"/>
          <p:cNvSpPr/>
          <p:nvPr/>
        </p:nvSpPr>
        <p:spPr>
          <a:xfrm>
            <a:off x="8982133" y="299479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0" name="Oval 119"/>
          <p:cNvSpPr/>
          <p:nvPr/>
        </p:nvSpPr>
        <p:spPr>
          <a:xfrm>
            <a:off x="9582357" y="2815474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1" name="Oval 120"/>
          <p:cNvSpPr/>
          <p:nvPr/>
        </p:nvSpPr>
        <p:spPr>
          <a:xfrm>
            <a:off x="9128082" y="3316555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2" name="Oval 121"/>
          <p:cNvSpPr/>
          <p:nvPr/>
        </p:nvSpPr>
        <p:spPr>
          <a:xfrm>
            <a:off x="9166262" y="4416964"/>
            <a:ext cx="284199" cy="300118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3" name="TextBox 122"/>
          <p:cNvSpPr txBox="1"/>
          <p:nvPr/>
        </p:nvSpPr>
        <p:spPr>
          <a:xfrm>
            <a:off x="9129208" y="4342907"/>
            <a:ext cx="3273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?</a:t>
            </a:r>
            <a:endParaRPr lang="en-CA" sz="2400" b="1" dirty="0"/>
          </a:p>
        </p:txBody>
      </p:sp>
      <p:sp>
        <p:nvSpPr>
          <p:cNvPr id="124" name="TextBox 123"/>
          <p:cNvSpPr txBox="1"/>
          <p:nvPr/>
        </p:nvSpPr>
        <p:spPr>
          <a:xfrm>
            <a:off x="7707645" y="1214404"/>
            <a:ext cx="1749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rgbClr val="0070C0"/>
                </a:solidFill>
              </a:rPr>
              <a:t>40 BLUE POINTS</a:t>
            </a:r>
            <a:endParaRPr lang="en-CA" b="1" dirty="0">
              <a:solidFill>
                <a:srgbClr val="0070C0"/>
              </a:solidFill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7302817" y="5394339"/>
            <a:ext cx="1626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>
                <a:solidFill>
                  <a:srgbClr val="FF0000"/>
                </a:solidFill>
              </a:rPr>
              <a:t>2</a:t>
            </a:r>
            <a:r>
              <a:rPr lang="en-CA" b="1" dirty="0" smtClean="0">
                <a:solidFill>
                  <a:srgbClr val="FF0000"/>
                </a:solidFill>
              </a:rPr>
              <a:t>0 RED POINTS</a:t>
            </a:r>
            <a:endParaRPr lang="en-CA" b="1" dirty="0">
              <a:solidFill>
                <a:srgbClr val="FF0000"/>
              </a:solidFill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7717876" y="877962"/>
            <a:ext cx="17075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rgbClr val="0070C0"/>
                </a:solidFill>
              </a:rPr>
              <a:t>CLASS 1: RETIRE</a:t>
            </a:r>
            <a:endParaRPr lang="en-CA" b="1" dirty="0">
              <a:solidFill>
                <a:srgbClr val="0070C0"/>
              </a:solidFill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7054389" y="5187860"/>
            <a:ext cx="20681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rgbClr val="FF0000"/>
                </a:solidFill>
              </a:rPr>
              <a:t>CLASS 0: NO RETIRE</a:t>
            </a:r>
            <a:endParaRPr lang="en-CA" b="1" dirty="0">
              <a:solidFill>
                <a:srgbClr val="FF0000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9336158" y="4694546"/>
            <a:ext cx="0" cy="1079496"/>
          </a:xfrm>
          <a:prstGeom prst="line">
            <a:avLst/>
          </a:prstGeom>
          <a:ln w="57150">
            <a:prstDash val="dash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>
            <a:stCxn id="123" idx="1"/>
          </p:cNvCxnSpPr>
          <p:nvPr/>
        </p:nvCxnSpPr>
        <p:spPr>
          <a:xfrm flipH="1" flipV="1">
            <a:off x="7054389" y="4568353"/>
            <a:ext cx="2074819" cy="5387"/>
          </a:xfrm>
          <a:prstGeom prst="line">
            <a:avLst/>
          </a:prstGeom>
          <a:ln w="57150">
            <a:prstDash val="dash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8594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3265</TotalTime>
  <Words>457</Words>
  <Application>Microsoft Office PowerPoint</Application>
  <PresentationFormat>Widescreen</PresentationFormat>
  <Paragraphs>77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Cambria Math</vt:lpstr>
      <vt:lpstr>Trebuchet MS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Ahmed Ryan (FCA)</dc:creator>
  <cp:lastModifiedBy>Ryan Ahmed</cp:lastModifiedBy>
  <cp:revision>433</cp:revision>
  <cp:lastPrinted>2015-02-18T03:35:51Z</cp:lastPrinted>
  <dcterms:created xsi:type="dcterms:W3CDTF">2006-08-16T00:00:00Z</dcterms:created>
  <dcterms:modified xsi:type="dcterms:W3CDTF">2019-01-27T05:50:06Z</dcterms:modified>
</cp:coreProperties>
</file>