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7"/>
  </p:notesMasterIdLst>
  <p:sldIdLst>
    <p:sldId id="403" r:id="rId2"/>
    <p:sldId id="402" r:id="rId3"/>
    <p:sldId id="401" r:id="rId4"/>
    <p:sldId id="399" r:id="rId5"/>
    <p:sldId id="404" r:id="rId6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5" autoAdjust="0"/>
    <p:restoredTop sz="85731" autoAdjust="0"/>
  </p:normalViewPr>
  <p:slideViewPr>
    <p:cSldViewPr>
      <p:cViewPr varScale="1">
        <p:scale>
          <a:sx n="95" d="100"/>
          <a:sy n="95" d="100"/>
        </p:scale>
        <p:origin x="102" y="1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2018-12-29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7917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615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12/29/2018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12/29/2018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12/29/2018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K NEAREST NEIGHBORS (KNN):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66800" y="1369634"/>
            <a:ext cx="9829800" cy="3025168"/>
          </a:xfrm>
        </p:spPr>
        <p:txBody>
          <a:bodyPr>
            <a:normAutofit/>
          </a:bodyPr>
          <a:lstStyle/>
          <a:p>
            <a:r>
              <a:rPr lang="en-CA" sz="2000" dirty="0" smtClean="0"/>
              <a:t>k-nearest </a:t>
            </a:r>
            <a:r>
              <a:rPr lang="en-CA" sz="2000" dirty="0"/>
              <a:t>neighbors algorithm </a:t>
            </a:r>
            <a:r>
              <a:rPr lang="en-CA" sz="2000" dirty="0" smtClean="0"/>
              <a:t>(</a:t>
            </a:r>
            <a:r>
              <a:rPr lang="en-CA" sz="2000" dirty="0"/>
              <a:t>K</a:t>
            </a:r>
            <a:r>
              <a:rPr lang="en-CA" sz="2000" dirty="0" smtClean="0"/>
              <a:t>NN</a:t>
            </a:r>
            <a:r>
              <a:rPr lang="en-CA" sz="2000" dirty="0"/>
              <a:t>) </a:t>
            </a:r>
            <a:r>
              <a:rPr lang="en-CA" sz="2000" dirty="0" smtClean="0"/>
              <a:t>is a classification algorithm.</a:t>
            </a:r>
          </a:p>
          <a:p>
            <a:r>
              <a:rPr lang="en-CA" sz="2000" dirty="0" smtClean="0"/>
              <a:t>KNN works by </a:t>
            </a:r>
            <a:r>
              <a:rPr lang="en-CA" sz="2000" dirty="0"/>
              <a:t>finding the </a:t>
            </a:r>
            <a:r>
              <a:rPr lang="en-CA" sz="2000" b="1" dirty="0"/>
              <a:t>most similar </a:t>
            </a:r>
            <a:r>
              <a:rPr lang="en-CA" sz="2000" dirty="0"/>
              <a:t>data points in the training data, and </a:t>
            </a:r>
            <a:r>
              <a:rPr lang="en-CA" sz="2000" dirty="0" smtClean="0"/>
              <a:t>attempt to make an </a:t>
            </a:r>
            <a:r>
              <a:rPr lang="en-CA" sz="2000" b="1" dirty="0"/>
              <a:t>educated guess </a:t>
            </a:r>
            <a:r>
              <a:rPr lang="en-CA" sz="2000" dirty="0"/>
              <a:t>based on their classifications.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2590800" y="5940322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585927" y="2490297"/>
            <a:ext cx="35531" cy="349812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5423133" y="294532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4788133" y="35745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5138934" y="39609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5183146" y="344451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5716546" y="32744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6111558" y="380084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5574446" y="38108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TextBox 55"/>
          <p:cNvSpPr txBox="1"/>
          <p:nvPr/>
        </p:nvSpPr>
        <p:spPr>
          <a:xfrm>
            <a:off x="6184065" y="5985775"/>
            <a:ext cx="1996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WEIGHT (KGS)</a:t>
            </a:r>
            <a:endParaRPr lang="en-CA" sz="2400" b="1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820208" y="3235663"/>
            <a:ext cx="1992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HEIGHT (CMS)</a:t>
            </a:r>
            <a:endParaRPr lang="en-CA" sz="2400" b="1" dirty="0"/>
          </a:p>
        </p:txBody>
      </p:sp>
      <p:sp>
        <p:nvSpPr>
          <p:cNvPr id="27" name="Oval 26"/>
          <p:cNvSpPr/>
          <p:nvPr/>
        </p:nvSpPr>
        <p:spPr>
          <a:xfrm>
            <a:off x="3677122" y="384245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042122" y="44717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392923" y="48580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437135" y="434164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081348" y="414347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3686335" y="5158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828435" y="4707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781783" y="4734746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solidFill>
                  <a:schemeClr val="tx1"/>
                </a:solidFill>
              </a:rPr>
              <a:t>?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 rot="20428106">
            <a:off x="4791056" y="2642135"/>
            <a:ext cx="1665605" cy="24407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 rot="20428106">
            <a:off x="2913431" y="3421409"/>
            <a:ext cx="1665605" cy="2440700"/>
          </a:xfrm>
          <a:prstGeom prst="ellipse">
            <a:avLst/>
          </a:prstGeom>
          <a:noFill/>
          <a:ln w="571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8" name="Curved Connector 37"/>
          <p:cNvCxnSpPr/>
          <p:nvPr/>
        </p:nvCxnSpPr>
        <p:spPr>
          <a:xfrm rot="10800000" flipV="1">
            <a:off x="6522838" y="2941943"/>
            <a:ext cx="954376" cy="774921"/>
          </a:xfrm>
          <a:prstGeom prst="curvedConnector3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77214" y="2797111"/>
            <a:ext cx="169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SIZE: LARGE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09009" y="2426439"/>
            <a:ext cx="17251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0070C0"/>
                </a:solidFill>
              </a:rPr>
              <a:t>SIZE: SMALL</a:t>
            </a:r>
            <a:endParaRPr lang="en-CA" sz="2400" b="1" dirty="0">
              <a:solidFill>
                <a:srgbClr val="0070C0"/>
              </a:solidFill>
            </a:endParaRPr>
          </a:p>
        </p:txBody>
      </p:sp>
      <p:cxnSp>
        <p:nvCxnSpPr>
          <p:cNvPr id="46" name="Curved Connector 45"/>
          <p:cNvCxnSpPr/>
          <p:nvPr/>
        </p:nvCxnSpPr>
        <p:spPr>
          <a:xfrm rot="16200000" flipH="1">
            <a:off x="2907148" y="2526839"/>
            <a:ext cx="1002041" cy="928958"/>
          </a:xfrm>
          <a:prstGeom prst="curvedConnector3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304379" y="5999731"/>
            <a:ext cx="2807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55      60      65       70</a:t>
            </a:r>
            <a:endParaRPr lang="en-CA" sz="2400" b="1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731801" y="3836178"/>
            <a:ext cx="3153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150    160      170      180</a:t>
            </a:r>
            <a:endParaRPr lang="en-CA" sz="2400" b="1" dirty="0"/>
          </a:p>
        </p:txBody>
      </p:sp>
      <p:pic>
        <p:nvPicPr>
          <p:cNvPr id="1028" name="Picture 4" descr="Image result for t shirt siz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550" y="2941943"/>
            <a:ext cx="2541274" cy="242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Image result for t shirt siz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3771169"/>
            <a:ext cx="1681133" cy="16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940317" y="3960911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>
                <a:solidFill>
                  <a:schemeClr val="bg1"/>
                </a:solidFill>
              </a:rPr>
              <a:t>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505880" y="3226606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>
                <a:solidFill>
                  <a:schemeClr val="bg1"/>
                </a:solidFill>
              </a:rPr>
              <a:t>L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75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7" grpId="0" animBg="1"/>
      <p:bldP spid="48" grpId="0" animBg="1"/>
      <p:bldP spid="50" grpId="0" animBg="1"/>
      <p:bldP spid="52" grpId="0" animBg="1"/>
      <p:bldP spid="56" grpId="0"/>
      <p:bldP spid="57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4" grpId="0" animBg="1"/>
      <p:bldP spid="36" grpId="0" animBg="1"/>
      <p:bldP spid="39" grpId="0"/>
      <p:bldP spid="42" grpId="0" animBg="1"/>
      <p:bldP spid="51" grpId="0"/>
      <p:bldP spid="53" grpId="0"/>
      <p:bldP spid="16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10058400" cy="302516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Select a value for k (e.g.: 1, 2, 3, 10..)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Calculate the Euclidian </a:t>
            </a:r>
            <a:r>
              <a:rPr lang="en-CA" sz="2000" dirty="0"/>
              <a:t>distance </a:t>
            </a:r>
            <a:r>
              <a:rPr lang="en-CA" sz="2000" dirty="0" smtClean="0"/>
              <a:t>between </a:t>
            </a:r>
            <a:r>
              <a:rPr lang="en-CA" sz="2000" dirty="0"/>
              <a:t>the </a:t>
            </a:r>
            <a:r>
              <a:rPr lang="en-CA" sz="2000" dirty="0" smtClean="0"/>
              <a:t>point to </a:t>
            </a:r>
            <a:r>
              <a:rPr lang="en-CA" sz="2000" dirty="0"/>
              <a:t>be classified and every </a:t>
            </a:r>
            <a:r>
              <a:rPr lang="en-CA" sz="2000" dirty="0" smtClean="0"/>
              <a:t>other point in </a:t>
            </a:r>
            <a:r>
              <a:rPr lang="en-CA" sz="2000" dirty="0"/>
              <a:t>the training data-set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Pick </a:t>
            </a:r>
            <a:r>
              <a:rPr lang="en-CA" sz="2000" dirty="0"/>
              <a:t>the k closest data points </a:t>
            </a:r>
            <a:r>
              <a:rPr lang="en-CA" sz="2000" dirty="0" smtClean="0"/>
              <a:t>(points with </a:t>
            </a:r>
            <a:r>
              <a:rPr lang="en-CA" sz="2000" dirty="0"/>
              <a:t>the k </a:t>
            </a:r>
            <a:r>
              <a:rPr lang="en-CA" sz="2000" dirty="0" smtClean="0"/>
              <a:t>smallest </a:t>
            </a:r>
            <a:r>
              <a:rPr lang="en-CA" sz="2000" dirty="0"/>
              <a:t>distances)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Run a majority vote among selected data points, the </a:t>
            </a:r>
            <a:r>
              <a:rPr lang="en-CA" sz="2000" dirty="0"/>
              <a:t>dominating classification </a:t>
            </a:r>
            <a:r>
              <a:rPr lang="en-CA" sz="2000" dirty="0" smtClean="0"/>
              <a:t>is the winner! Point is classified based on the dominant class.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Repeat!</a:t>
            </a:r>
            <a:endParaRPr lang="en-CA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66800" y="601302"/>
            <a:ext cx="93726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K NEAREST NEIGHBORS (KNN):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ALGORITHM</a:t>
            </a: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STEPS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795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403147" y="5609475"/>
            <a:ext cx="5286869" cy="58137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433805" y="2285629"/>
            <a:ext cx="0" cy="34050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454600" y="2660415"/>
            <a:ext cx="4481472" cy="246646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22186" y="4263575"/>
            <a:ext cx="0" cy="1378963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7165056" y="3143010"/>
            <a:ext cx="4066" cy="2460391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433805" y="4279241"/>
            <a:ext cx="1626673" cy="3326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454600" y="3177063"/>
            <a:ext cx="3710456" cy="37237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EUCLIDEAN DISTANCE: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747327" y="2695079"/>
                <a:ext cx="7477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sz="3600" dirty="0" smtClean="0"/>
                  <a:t> </a:t>
                </a:r>
                <a:endParaRPr lang="en-CA" sz="36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327" y="2695079"/>
                <a:ext cx="747705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2785071" y="3884523"/>
                <a:ext cx="7369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3600" dirty="0" smtClean="0"/>
                  <a:t> </a:t>
                </a:r>
                <a:endParaRPr lang="en-CA" sz="36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5071" y="3884523"/>
                <a:ext cx="736997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693647" y="5603401"/>
                <a:ext cx="7336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3600" dirty="0" smtClean="0"/>
                  <a:t> </a:t>
                </a:r>
                <a:endParaRPr lang="en-CA" sz="36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3647" y="5603401"/>
                <a:ext cx="733662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7015690" y="5549975"/>
                <a:ext cx="74437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sz="3600" dirty="0" smtClean="0"/>
                  <a:t> </a:t>
                </a:r>
                <a:endParaRPr lang="en-CA" sz="36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690" y="5549975"/>
                <a:ext cx="744371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7291517" y="3036646"/>
                <a:ext cx="23344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𝑃𝑜𝑖𝑛𝑡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2400" dirty="0" smtClean="0"/>
                  <a:t> </a:t>
                </a:r>
                <a:endParaRPr lang="en-CA" sz="24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1517" y="3036646"/>
                <a:ext cx="2334422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522" b="-1710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007568" y="4307643"/>
                <a:ext cx="23085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𝑃𝑜𝑖𝑛𝑡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2400" dirty="0" smtClean="0"/>
                  <a:t> </a:t>
                </a:r>
                <a:endParaRPr lang="en-CA" sz="24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568" y="4307643"/>
                <a:ext cx="2308517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528" b="-18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val 47"/>
          <p:cNvSpPr/>
          <p:nvPr/>
        </p:nvSpPr>
        <p:spPr>
          <a:xfrm>
            <a:off x="4874397" y="41291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7003252" y="29868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2246553" y="1552628"/>
                <a:ext cx="8125494" cy="524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𝑬𝒖𝒄𝒍𝒊𝒅𝒆𝒂𝒏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𝑫𝒊𝒔𝒕𝒂𝒏𝒄𝒆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CA" sz="28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CA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CA" sz="28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CA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CA" sz="2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CA" sz="2800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1" i="1" smtClean="0"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28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CA" sz="2800" b="1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6553" y="1552628"/>
                <a:ext cx="8125494" cy="52411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05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K NEAREST NEIGHBORS (KNN):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EXAMPLE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1028" name="Picture 4" descr="Image result for t shirt siz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9000"/>
            <a:ext cx="2541274" cy="242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Image result for t shirt siz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50" y="4258226"/>
            <a:ext cx="1681133" cy="16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79967" y="4447968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>
                <a:solidFill>
                  <a:schemeClr val="bg1"/>
                </a:solidFill>
              </a:rPr>
              <a:t>S</a:t>
            </a:r>
            <a:endParaRPr lang="en-CA" sz="32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545530" y="3713663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>
                <a:solidFill>
                  <a:schemeClr val="bg1"/>
                </a:solidFill>
              </a:rPr>
              <a:t>L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66799" y="1322760"/>
            <a:ext cx="55573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KNN will look for the 5 data points that are closest to the new customer data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The algorithm will determine which category (class) are these 5 points 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Since 4 points </a:t>
            </a:r>
            <a:r>
              <a:rPr lang="en-CA" sz="2000" dirty="0" smtClean="0"/>
              <a:t>had class </a:t>
            </a:r>
            <a:r>
              <a:rPr lang="en-CA" sz="2000" dirty="0"/>
              <a:t>‘Small’ and 1 had ‘Large’, then </a:t>
            </a:r>
            <a:r>
              <a:rPr lang="en-CA" sz="2000" dirty="0" smtClean="0"/>
              <a:t>new </a:t>
            </a:r>
            <a:r>
              <a:rPr lang="en-CA" sz="2000" dirty="0"/>
              <a:t>customer shall be assigned Small size.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1782" y="1333827"/>
            <a:ext cx="4674701" cy="481283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66799" y="6137135"/>
            <a:ext cx="5476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https</a:t>
            </a:r>
            <a:r>
              <a:rPr lang="en-CA" sz="1200" dirty="0"/>
              <a:t>://www.listendata.com/2017/12/k-nearest-neighbor-step-by-step-tutorial.html </a:t>
            </a:r>
          </a:p>
        </p:txBody>
      </p: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K NEAREST NEIGHBORS (KNN):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EXAMPLE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66800" y="1369634"/>
            <a:ext cx="9829800" cy="3025168"/>
          </a:xfrm>
        </p:spPr>
        <p:txBody>
          <a:bodyPr>
            <a:normAutofit/>
          </a:bodyPr>
          <a:lstStyle/>
          <a:p>
            <a:r>
              <a:rPr lang="en-CA" sz="2000" dirty="0" smtClean="0"/>
              <a:t>Let’s understand this example visually!</a:t>
            </a:r>
            <a:r>
              <a:rPr lang="en-CA" sz="2000" dirty="0"/>
              <a:t>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2259850" y="5506014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259850" y="1830175"/>
            <a:ext cx="30658" cy="3723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5092183" y="251101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4457183" y="31402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4807984" y="35266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4852196" y="301020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5385596" y="284016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5780608" y="336653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5243496" y="337654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TextBox 55"/>
          <p:cNvSpPr txBox="1"/>
          <p:nvPr/>
        </p:nvSpPr>
        <p:spPr>
          <a:xfrm>
            <a:off x="5853115" y="5551467"/>
            <a:ext cx="1996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WEIGHT (KGS)</a:t>
            </a:r>
            <a:endParaRPr lang="en-CA" sz="2400" b="1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413041" y="2464886"/>
            <a:ext cx="1992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HEIGHT (CMS)</a:t>
            </a:r>
            <a:endParaRPr lang="en-CA" sz="2400" b="1" dirty="0"/>
          </a:p>
        </p:txBody>
      </p:sp>
      <p:sp>
        <p:nvSpPr>
          <p:cNvPr id="27" name="Oval 26"/>
          <p:cNvSpPr/>
          <p:nvPr/>
        </p:nvSpPr>
        <p:spPr>
          <a:xfrm>
            <a:off x="3346172" y="340814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2711172" y="40374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017761" y="463000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106185" y="390733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750398" y="370916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117637" y="46904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497485" y="427367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213360" y="4064860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solidFill>
                  <a:schemeClr val="tx1"/>
                </a:solidFill>
              </a:rPr>
              <a:t>?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38" name="Curved Connector 37"/>
          <p:cNvCxnSpPr/>
          <p:nvPr/>
        </p:nvCxnSpPr>
        <p:spPr>
          <a:xfrm rot="10800000" flipV="1">
            <a:off x="6191888" y="2507635"/>
            <a:ext cx="954376" cy="774921"/>
          </a:xfrm>
          <a:prstGeom prst="curvedConnector3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146264" y="2362803"/>
            <a:ext cx="169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SIZE: LARGE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21426" y="1633574"/>
            <a:ext cx="17251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0070C0"/>
                </a:solidFill>
              </a:rPr>
              <a:t>SIZE: SMALL</a:t>
            </a:r>
            <a:endParaRPr lang="en-CA" sz="2400" b="1" dirty="0">
              <a:solidFill>
                <a:srgbClr val="0070C0"/>
              </a:solidFill>
            </a:endParaRPr>
          </a:p>
        </p:txBody>
      </p:sp>
      <p:cxnSp>
        <p:nvCxnSpPr>
          <p:cNvPr id="46" name="Curved Connector 45"/>
          <p:cNvCxnSpPr/>
          <p:nvPr/>
        </p:nvCxnSpPr>
        <p:spPr>
          <a:xfrm rot="16200000" flipH="1">
            <a:off x="2421570" y="2247158"/>
            <a:ext cx="1234353" cy="852013"/>
          </a:xfrm>
          <a:prstGeom prst="curvedConnector3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73429" y="5565423"/>
            <a:ext cx="2807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55      60      65       70</a:t>
            </a:r>
            <a:endParaRPr lang="en-CA" sz="2400" b="1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400851" y="3401870"/>
            <a:ext cx="3153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150    160      170      180</a:t>
            </a:r>
            <a:endParaRPr lang="en-CA" sz="2400" b="1" dirty="0"/>
          </a:p>
        </p:txBody>
      </p:sp>
      <p:pic>
        <p:nvPicPr>
          <p:cNvPr id="1028" name="Picture 4" descr="Image result for t shirt siz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2507635"/>
            <a:ext cx="2541274" cy="242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Image result for t shirt siz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0250" y="3336861"/>
            <a:ext cx="1681133" cy="16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609367" y="352660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>
                <a:solidFill>
                  <a:schemeClr val="bg1"/>
                </a:solidFill>
              </a:rPr>
              <a:t>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174930" y="2792298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>
                <a:solidFill>
                  <a:schemeClr val="bg1"/>
                </a:solidFill>
              </a:rPr>
              <a:t>L</a:t>
            </a:r>
            <a:endParaRPr lang="en-CA" b="1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>
            <a:stCxn id="34" idx="1"/>
            <a:endCxn id="31" idx="5"/>
          </p:cNvCxnSpPr>
          <p:nvPr/>
        </p:nvCxnSpPr>
        <p:spPr>
          <a:xfrm flipH="1" flipV="1">
            <a:off x="3992977" y="3965334"/>
            <a:ext cx="262003" cy="14347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4" idx="2"/>
            <a:endCxn id="30" idx="6"/>
          </p:cNvCxnSpPr>
          <p:nvPr/>
        </p:nvCxnSpPr>
        <p:spPr>
          <a:xfrm flipH="1" flipV="1">
            <a:off x="3390384" y="4057393"/>
            <a:ext cx="822976" cy="15752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4" idx="3"/>
          </p:cNvCxnSpPr>
          <p:nvPr/>
        </p:nvCxnSpPr>
        <p:spPr>
          <a:xfrm flipH="1">
            <a:off x="3819938" y="4321027"/>
            <a:ext cx="435042" cy="1092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4" idx="4"/>
            <a:endCxn id="32" idx="0"/>
          </p:cNvCxnSpPr>
          <p:nvPr/>
        </p:nvCxnSpPr>
        <p:spPr>
          <a:xfrm flipH="1">
            <a:off x="4259737" y="4364978"/>
            <a:ext cx="95723" cy="32549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4" idx="7"/>
            <a:endCxn id="45" idx="3"/>
          </p:cNvCxnSpPr>
          <p:nvPr/>
        </p:nvCxnSpPr>
        <p:spPr>
          <a:xfrm flipV="1">
            <a:off x="4455939" y="3782770"/>
            <a:ext cx="393665" cy="32604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033656" y="3468050"/>
            <a:ext cx="2746952" cy="1522175"/>
          </a:xfrm>
          <a:prstGeom prst="ellipse">
            <a:avLst/>
          </a:pr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4213126" y="40736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70C0"/>
              </a:solidFill>
            </a:endParaRPr>
          </a:p>
        </p:txBody>
      </p:sp>
      <p:cxnSp>
        <p:nvCxnSpPr>
          <p:cNvPr id="60" name="Curved Connector 59"/>
          <p:cNvCxnSpPr>
            <a:endCxn id="34" idx="5"/>
          </p:cNvCxnSpPr>
          <p:nvPr/>
        </p:nvCxnSpPr>
        <p:spPr>
          <a:xfrm rot="10800000" flipV="1">
            <a:off x="4455939" y="3849231"/>
            <a:ext cx="1815542" cy="471795"/>
          </a:xfrm>
          <a:prstGeom prst="curvedConnector4">
            <a:avLst>
              <a:gd name="adj1" fmla="val 48854"/>
              <a:gd name="adj2" fmla="val 157769"/>
            </a:avLst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271479" y="3704400"/>
            <a:ext cx="25457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70C0"/>
                </a:solidFill>
              </a:defRPr>
            </a:lvl1pPr>
          </a:lstStyle>
          <a:p>
            <a:r>
              <a:rPr lang="en-CA" dirty="0"/>
              <a:t>POINT CLASSIFIED AS BLUE </a:t>
            </a:r>
            <a:r>
              <a:rPr lang="en-CA" dirty="0" smtClean="0"/>
              <a:t>(S SIZE</a:t>
            </a:r>
            <a:r>
              <a:rPr lang="en-CA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443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7" grpId="0" animBg="1"/>
      <p:bldP spid="48" grpId="0" animBg="1"/>
      <p:bldP spid="50" grpId="0" animBg="1"/>
      <p:bldP spid="5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9" grpId="0"/>
      <p:bldP spid="42" grpId="0" animBg="1"/>
      <p:bldP spid="20" grpId="0" animBg="1"/>
      <p:bldP spid="59" grpId="0" animBg="1"/>
      <p:bldP spid="6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2985</TotalTime>
  <Words>281</Words>
  <Application>Microsoft Office PowerPoint</Application>
  <PresentationFormat>Widescreen</PresentationFormat>
  <Paragraphs>50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384</cp:revision>
  <cp:lastPrinted>2015-02-18T03:35:51Z</cp:lastPrinted>
  <dcterms:created xsi:type="dcterms:W3CDTF">2006-08-16T00:00:00Z</dcterms:created>
  <dcterms:modified xsi:type="dcterms:W3CDTF">2018-12-29T17:46:00Z</dcterms:modified>
</cp:coreProperties>
</file>