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5"/>
  </p:notesMasterIdLst>
  <p:sldIdLst>
    <p:sldId id="399" r:id="rId2"/>
    <p:sldId id="400" r:id="rId3"/>
    <p:sldId id="401" r:id="rId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45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9236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64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84582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GENERALIZATION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174" name="Straight Arrow Connector 173"/>
          <p:cNvCxnSpPr/>
          <p:nvPr/>
        </p:nvCxnSpPr>
        <p:spPr>
          <a:xfrm flipV="1">
            <a:off x="2123178" y="5587884"/>
            <a:ext cx="7899455" cy="608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 flipH="1" flipV="1">
            <a:off x="2123178" y="1771480"/>
            <a:ext cx="19233" cy="389944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Oval 175"/>
          <p:cNvSpPr/>
          <p:nvPr/>
        </p:nvSpPr>
        <p:spPr>
          <a:xfrm>
            <a:off x="6437102" y="319992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7" name="Oval 176"/>
          <p:cNvSpPr/>
          <p:nvPr/>
        </p:nvSpPr>
        <p:spPr>
          <a:xfrm>
            <a:off x="6918794" y="289692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8" name="Oval 177"/>
          <p:cNvSpPr/>
          <p:nvPr/>
        </p:nvSpPr>
        <p:spPr>
          <a:xfrm>
            <a:off x="7122020" y="327311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9" name="Oval 178"/>
          <p:cNvSpPr/>
          <p:nvPr/>
        </p:nvSpPr>
        <p:spPr>
          <a:xfrm>
            <a:off x="8036070" y="299287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0" name="Oval 179"/>
          <p:cNvSpPr/>
          <p:nvPr/>
        </p:nvSpPr>
        <p:spPr>
          <a:xfrm>
            <a:off x="7751871" y="246133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1" name="Oval 180"/>
          <p:cNvSpPr/>
          <p:nvPr/>
        </p:nvSpPr>
        <p:spPr>
          <a:xfrm>
            <a:off x="7609771" y="186469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2" name="Oval 181"/>
          <p:cNvSpPr/>
          <p:nvPr/>
        </p:nvSpPr>
        <p:spPr>
          <a:xfrm>
            <a:off x="8349351" y="202292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3" name="Oval 182"/>
          <p:cNvSpPr/>
          <p:nvPr/>
        </p:nvSpPr>
        <p:spPr>
          <a:xfrm>
            <a:off x="8491450" y="252913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4" name="Oval 183"/>
          <p:cNvSpPr/>
          <p:nvPr/>
        </p:nvSpPr>
        <p:spPr>
          <a:xfrm>
            <a:off x="8571853" y="328387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5" name="Oval 184"/>
          <p:cNvSpPr/>
          <p:nvPr/>
        </p:nvSpPr>
        <p:spPr>
          <a:xfrm>
            <a:off x="7472268" y="321118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6" name="Oval 185"/>
          <p:cNvSpPr/>
          <p:nvPr/>
        </p:nvSpPr>
        <p:spPr>
          <a:xfrm>
            <a:off x="9088929" y="276144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7" name="Oval 186"/>
          <p:cNvSpPr/>
          <p:nvPr/>
        </p:nvSpPr>
        <p:spPr>
          <a:xfrm>
            <a:off x="9088929" y="20294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8" name="Oval 187"/>
          <p:cNvSpPr/>
          <p:nvPr/>
        </p:nvSpPr>
        <p:spPr>
          <a:xfrm>
            <a:off x="2816158" y="443387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9" name="Oval 188"/>
          <p:cNvSpPr/>
          <p:nvPr/>
        </p:nvSpPr>
        <p:spPr>
          <a:xfrm>
            <a:off x="3297850" y="413088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0" name="Oval 189"/>
          <p:cNvSpPr/>
          <p:nvPr/>
        </p:nvSpPr>
        <p:spPr>
          <a:xfrm>
            <a:off x="3558783" y="451126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1" name="Oval 190"/>
          <p:cNvSpPr/>
          <p:nvPr/>
        </p:nvSpPr>
        <p:spPr>
          <a:xfrm>
            <a:off x="4415126" y="422683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2" name="Oval 191"/>
          <p:cNvSpPr/>
          <p:nvPr/>
        </p:nvSpPr>
        <p:spPr>
          <a:xfrm>
            <a:off x="4130927" y="369528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3" name="Oval 192"/>
          <p:cNvSpPr/>
          <p:nvPr/>
        </p:nvSpPr>
        <p:spPr>
          <a:xfrm>
            <a:off x="3988827" y="309864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4" name="Oval 193"/>
          <p:cNvSpPr/>
          <p:nvPr/>
        </p:nvSpPr>
        <p:spPr>
          <a:xfrm>
            <a:off x="4728407" y="325688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5" name="Oval 194"/>
          <p:cNvSpPr/>
          <p:nvPr/>
        </p:nvSpPr>
        <p:spPr>
          <a:xfrm>
            <a:off x="4870506" y="376308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6" name="Oval 195"/>
          <p:cNvSpPr/>
          <p:nvPr/>
        </p:nvSpPr>
        <p:spPr>
          <a:xfrm>
            <a:off x="4950909" y="451783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7" name="Oval 196"/>
          <p:cNvSpPr/>
          <p:nvPr/>
        </p:nvSpPr>
        <p:spPr>
          <a:xfrm>
            <a:off x="4666710" y="491053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8" name="Oval 197"/>
          <p:cNvSpPr/>
          <p:nvPr/>
        </p:nvSpPr>
        <p:spPr>
          <a:xfrm>
            <a:off x="5830732" y="34115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9" name="Oval 198"/>
          <p:cNvSpPr/>
          <p:nvPr/>
        </p:nvSpPr>
        <p:spPr>
          <a:xfrm>
            <a:off x="5467985" y="326336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0" name="TextBox 199"/>
          <p:cNvSpPr txBox="1"/>
          <p:nvPr/>
        </p:nvSpPr>
        <p:spPr>
          <a:xfrm>
            <a:off x="5301198" y="5729746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#1</a:t>
            </a:r>
            <a:endParaRPr lang="en-CA" b="1" dirty="0"/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925984" y="3469714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#2</a:t>
            </a:r>
            <a:endParaRPr lang="en-CA" b="1" dirty="0"/>
          </a:p>
        </p:txBody>
      </p:sp>
      <p:cxnSp>
        <p:nvCxnSpPr>
          <p:cNvPr id="202" name="Straight Connector 201"/>
          <p:cNvCxnSpPr/>
          <p:nvPr/>
        </p:nvCxnSpPr>
        <p:spPr>
          <a:xfrm>
            <a:off x="5338717" y="1295400"/>
            <a:ext cx="1490329" cy="4255555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urved Connector 202"/>
          <p:cNvCxnSpPr/>
          <p:nvPr/>
        </p:nvCxnSpPr>
        <p:spPr>
          <a:xfrm flipV="1">
            <a:off x="3632148" y="1521074"/>
            <a:ext cx="1751799" cy="790747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2132794" y="1879398"/>
            <a:ext cx="1709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GENERALIZED 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MODEL 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7349078" y="4633289"/>
            <a:ext cx="1539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OVERFITTED</a:t>
            </a:r>
          </a:p>
          <a:p>
            <a:pPr algn="ctr"/>
            <a:r>
              <a:rPr lang="en-CA" sz="1600" b="1" dirty="0" smtClean="0">
                <a:solidFill>
                  <a:srgbClr val="FF0000"/>
                </a:solidFill>
              </a:rPr>
              <a:t>MODEL </a:t>
            </a:r>
          </a:p>
        </p:txBody>
      </p:sp>
      <p:cxnSp>
        <p:nvCxnSpPr>
          <p:cNvPr id="206" name="Curved Connector 205"/>
          <p:cNvCxnSpPr>
            <a:endCxn id="212" idx="4"/>
          </p:cNvCxnSpPr>
          <p:nvPr/>
        </p:nvCxnSpPr>
        <p:spPr>
          <a:xfrm rot="10800000">
            <a:off x="6556919" y="4313263"/>
            <a:ext cx="947064" cy="670364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Oval 206"/>
          <p:cNvSpPr/>
          <p:nvPr/>
        </p:nvSpPr>
        <p:spPr>
          <a:xfrm>
            <a:off x="5047134" y="29408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8" name="Oval 207"/>
          <p:cNvSpPr/>
          <p:nvPr/>
        </p:nvSpPr>
        <p:spPr>
          <a:xfrm>
            <a:off x="4808809" y="20274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9" name="Oval 208"/>
          <p:cNvSpPr/>
          <p:nvPr/>
        </p:nvSpPr>
        <p:spPr>
          <a:xfrm>
            <a:off x="6043931" y="41720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0" name="Oval 209"/>
          <p:cNvSpPr/>
          <p:nvPr/>
        </p:nvSpPr>
        <p:spPr>
          <a:xfrm>
            <a:off x="6040740" y="28716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1" name="Oval 210"/>
          <p:cNvSpPr/>
          <p:nvPr/>
        </p:nvSpPr>
        <p:spPr>
          <a:xfrm>
            <a:off x="6261542" y="365990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2" name="Freeform 211"/>
          <p:cNvSpPr/>
          <p:nvPr/>
        </p:nvSpPr>
        <p:spPr>
          <a:xfrm>
            <a:off x="5457540" y="1798663"/>
            <a:ext cx="1114478" cy="3744685"/>
          </a:xfrm>
          <a:custGeom>
            <a:avLst/>
            <a:gdLst>
              <a:gd name="connsiteX0" fmla="*/ 282950 w 1114478"/>
              <a:gd name="connsiteY0" fmla="*/ 0 h 3744685"/>
              <a:gd name="connsiteX1" fmla="*/ 21693 w 1114478"/>
              <a:gd name="connsiteY1" fmla="*/ 1186542 h 3744685"/>
              <a:gd name="connsiteX2" fmla="*/ 783693 w 1114478"/>
              <a:gd name="connsiteY2" fmla="*/ 1502228 h 3744685"/>
              <a:gd name="connsiteX3" fmla="*/ 685722 w 1114478"/>
              <a:gd name="connsiteY3" fmla="*/ 2046514 h 3744685"/>
              <a:gd name="connsiteX4" fmla="*/ 1099379 w 1114478"/>
              <a:gd name="connsiteY4" fmla="*/ 2514600 h 3744685"/>
              <a:gd name="connsiteX5" fmla="*/ 1023179 w 1114478"/>
              <a:gd name="connsiteY5" fmla="*/ 3744685 h 374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4478" h="3744685">
                <a:moveTo>
                  <a:pt x="282950" y="0"/>
                </a:moveTo>
                <a:cubicBezTo>
                  <a:pt x="110593" y="468085"/>
                  <a:pt x="-61764" y="936171"/>
                  <a:pt x="21693" y="1186542"/>
                </a:cubicBezTo>
                <a:cubicBezTo>
                  <a:pt x="105150" y="1436913"/>
                  <a:pt x="673022" y="1358899"/>
                  <a:pt x="783693" y="1502228"/>
                </a:cubicBezTo>
                <a:cubicBezTo>
                  <a:pt x="894364" y="1645557"/>
                  <a:pt x="633108" y="1877785"/>
                  <a:pt x="685722" y="2046514"/>
                </a:cubicBezTo>
                <a:cubicBezTo>
                  <a:pt x="738336" y="2215243"/>
                  <a:pt x="1043136" y="2231572"/>
                  <a:pt x="1099379" y="2514600"/>
                </a:cubicBezTo>
                <a:cubicBezTo>
                  <a:pt x="1155622" y="2797629"/>
                  <a:pt x="1037693" y="3519714"/>
                  <a:pt x="1023179" y="3744685"/>
                </a:cubicBezTo>
              </a:path>
            </a:pathLst>
          </a:custGeom>
          <a:ln w="57150">
            <a:solidFill>
              <a:srgbClr val="188E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/>
      <p:bldP spid="205" grpId="0"/>
      <p:bldP spid="2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 descr="_images/kernel_adatr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206" y="2337429"/>
            <a:ext cx="3958167" cy="377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PARAMETERS OPTIMIZATION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172" name="Google Shape;121;p17"/>
          <p:cNvSpPr txBox="1"/>
          <p:nvPr/>
        </p:nvSpPr>
        <p:spPr>
          <a:xfrm>
            <a:off x="785666" y="1079402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113505" y="1371600"/>
            <a:ext cx="108365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 smtClean="0"/>
              <a:t>C parameter: </a:t>
            </a:r>
            <a:r>
              <a:rPr lang="en-CA" dirty="0" smtClean="0"/>
              <a:t>Controls trade-off between classifying training points correctly and having a smooth decision boundary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b="1" dirty="0"/>
              <a:t>Small </a:t>
            </a:r>
            <a:r>
              <a:rPr lang="en-CA" b="1" dirty="0" smtClean="0"/>
              <a:t>C </a:t>
            </a:r>
            <a:r>
              <a:rPr lang="en-CA" b="1" dirty="0"/>
              <a:t>(</a:t>
            </a:r>
            <a:r>
              <a:rPr lang="en-CA" b="1" dirty="0" smtClean="0"/>
              <a:t>loose) </a:t>
            </a:r>
            <a:r>
              <a:rPr lang="en-CA" dirty="0"/>
              <a:t>makes </a:t>
            </a:r>
            <a:r>
              <a:rPr lang="en-CA" dirty="0" smtClean="0"/>
              <a:t>cost (penalty) of misclassification </a:t>
            </a:r>
            <a:r>
              <a:rPr lang="en-CA" dirty="0"/>
              <a:t>low</a:t>
            </a:r>
            <a:r>
              <a:rPr lang="en-CA" b="1" dirty="0"/>
              <a:t> </a:t>
            </a:r>
            <a:r>
              <a:rPr lang="en-CA" dirty="0" smtClean="0"/>
              <a:t>(soft margin)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b="1" dirty="0"/>
              <a:t>Large C </a:t>
            </a:r>
            <a:r>
              <a:rPr lang="en-CA" b="1" dirty="0" smtClean="0"/>
              <a:t>(strict) </a:t>
            </a:r>
            <a:r>
              <a:rPr lang="en-CA" dirty="0" smtClean="0"/>
              <a:t>makes cost </a:t>
            </a:r>
            <a:r>
              <a:rPr lang="en-CA" dirty="0"/>
              <a:t>of misclassification high</a:t>
            </a:r>
            <a:r>
              <a:rPr lang="en-CA" b="1" dirty="0"/>
              <a:t> </a:t>
            </a:r>
            <a:r>
              <a:rPr lang="en-CA" dirty="0" smtClean="0"/>
              <a:t>(hard margin), forcing </a:t>
            </a:r>
            <a:r>
              <a:rPr lang="en-CA" dirty="0"/>
              <a:t>the </a:t>
            </a:r>
            <a:r>
              <a:rPr lang="en-CA" dirty="0" smtClean="0"/>
              <a:t>model to explain </a:t>
            </a:r>
            <a:r>
              <a:rPr lang="en-CA" dirty="0"/>
              <a:t>input data stricter and potentially </a:t>
            </a:r>
            <a:r>
              <a:rPr lang="en-CA" dirty="0" smtClean="0"/>
              <a:t>over fit.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255994" y="5978105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1255994" y="2133600"/>
            <a:ext cx="19233" cy="389944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4104675" y="365460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4586367" y="335160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4789593" y="372780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5703643" y="344755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/>
          <p:cNvSpPr/>
          <p:nvPr/>
        </p:nvSpPr>
        <p:spPr>
          <a:xfrm>
            <a:off x="5139841" y="366586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Oval 51"/>
          <p:cNvSpPr/>
          <p:nvPr/>
        </p:nvSpPr>
        <p:spPr>
          <a:xfrm>
            <a:off x="2082699" y="468151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Oval 52"/>
          <p:cNvSpPr/>
          <p:nvPr/>
        </p:nvSpPr>
        <p:spPr>
          <a:xfrm>
            <a:off x="1798500" y="414996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1656400" y="355333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2395980" y="371156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2538079" y="42177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2618482" y="497251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2334283" y="536521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3498305" y="386618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3135558" y="371804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TextBox 60"/>
          <p:cNvSpPr txBox="1"/>
          <p:nvPr/>
        </p:nvSpPr>
        <p:spPr>
          <a:xfrm>
            <a:off x="3262823" y="6019141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#1</a:t>
            </a:r>
            <a:endParaRPr lang="en-CA" b="1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240184" y="3891407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#2</a:t>
            </a:r>
            <a:endParaRPr lang="en-CA" b="1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3439502" y="2880774"/>
            <a:ext cx="1055294" cy="3039756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2714707" y="33955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3711504" y="46266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3708313" y="332638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3929115" y="411458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Freeform 67"/>
          <p:cNvSpPr/>
          <p:nvPr/>
        </p:nvSpPr>
        <p:spPr>
          <a:xfrm rot="1068680">
            <a:off x="3110959" y="2811487"/>
            <a:ext cx="1114478" cy="2709633"/>
          </a:xfrm>
          <a:custGeom>
            <a:avLst/>
            <a:gdLst>
              <a:gd name="connsiteX0" fmla="*/ 282950 w 1114478"/>
              <a:gd name="connsiteY0" fmla="*/ 0 h 3744685"/>
              <a:gd name="connsiteX1" fmla="*/ 21693 w 1114478"/>
              <a:gd name="connsiteY1" fmla="*/ 1186542 h 3744685"/>
              <a:gd name="connsiteX2" fmla="*/ 783693 w 1114478"/>
              <a:gd name="connsiteY2" fmla="*/ 1502228 h 3744685"/>
              <a:gd name="connsiteX3" fmla="*/ 685722 w 1114478"/>
              <a:gd name="connsiteY3" fmla="*/ 2046514 h 3744685"/>
              <a:gd name="connsiteX4" fmla="*/ 1099379 w 1114478"/>
              <a:gd name="connsiteY4" fmla="*/ 2514600 h 3744685"/>
              <a:gd name="connsiteX5" fmla="*/ 1023179 w 1114478"/>
              <a:gd name="connsiteY5" fmla="*/ 3744685 h 374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4478" h="3744685">
                <a:moveTo>
                  <a:pt x="282950" y="0"/>
                </a:moveTo>
                <a:cubicBezTo>
                  <a:pt x="110593" y="468085"/>
                  <a:pt x="-61764" y="936171"/>
                  <a:pt x="21693" y="1186542"/>
                </a:cubicBezTo>
                <a:cubicBezTo>
                  <a:pt x="105150" y="1436913"/>
                  <a:pt x="673022" y="1358899"/>
                  <a:pt x="783693" y="1502228"/>
                </a:cubicBezTo>
                <a:cubicBezTo>
                  <a:pt x="894364" y="1645557"/>
                  <a:pt x="633108" y="1877785"/>
                  <a:pt x="685722" y="2046514"/>
                </a:cubicBezTo>
                <a:cubicBezTo>
                  <a:pt x="738336" y="2215243"/>
                  <a:pt x="1043136" y="2231572"/>
                  <a:pt x="1099379" y="2514600"/>
                </a:cubicBezTo>
                <a:cubicBezTo>
                  <a:pt x="1155622" y="2797629"/>
                  <a:pt x="1037693" y="3519714"/>
                  <a:pt x="1023179" y="3744685"/>
                </a:cubicBezTo>
              </a:path>
            </a:pathLst>
          </a:custGeom>
          <a:ln w="57150">
            <a:solidFill>
              <a:srgbClr val="188E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Rectangle 69"/>
          <p:cNvSpPr/>
          <p:nvPr/>
        </p:nvSpPr>
        <p:spPr>
          <a:xfrm>
            <a:off x="6560351" y="5896030"/>
            <a:ext cx="37812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/>
              <a:t>http://mlpy.sourceforge.net/docs/3.4/svm.html</a:t>
            </a:r>
          </a:p>
        </p:txBody>
      </p:sp>
    </p:spTree>
    <p:extLst>
      <p:ext uri="{BB962C8B-B14F-4D97-AF65-F5344CB8AC3E}">
        <p14:creationId xmlns:p14="http://schemas.microsoft.com/office/powerpoint/2010/main" val="72358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PARAMETERS OPTIMIZATION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172" name="Google Shape;121;p17"/>
          <p:cNvSpPr txBox="1"/>
          <p:nvPr/>
        </p:nvSpPr>
        <p:spPr>
          <a:xfrm>
            <a:off x="785666" y="1079402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3200"/>
              <a:buFont typeface="Calibri"/>
              <a:buNone/>
            </a:pPr>
            <a:endParaRPr sz="3200" b="1" kern="0">
              <a:solidFill>
                <a:srgbClr val="124359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6800" y="1371600"/>
            <a:ext cx="100636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b="1" dirty="0" smtClean="0"/>
              <a:t>Gamma parameter: </a:t>
            </a:r>
            <a:r>
              <a:rPr lang="en-CA" sz="2000" dirty="0" smtClean="0"/>
              <a:t>controls how far the influence of a single training set reaches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b="1" dirty="0" smtClean="0"/>
              <a:t>Large gamma: </a:t>
            </a:r>
            <a:r>
              <a:rPr lang="en-CA" sz="2000" dirty="0" smtClean="0"/>
              <a:t>close reach (closer data points have high weight)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b="1" dirty="0"/>
              <a:t>Small gamma: </a:t>
            </a:r>
            <a:r>
              <a:rPr lang="en-CA" sz="2000" dirty="0"/>
              <a:t>far </a:t>
            </a:r>
            <a:r>
              <a:rPr lang="en-CA" sz="2000" dirty="0" smtClean="0"/>
              <a:t>reach (more generalized solution)</a:t>
            </a:r>
            <a:endParaRPr lang="en-CA" sz="200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549691" y="6054305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3549691" y="2387263"/>
            <a:ext cx="19234" cy="3721979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6354828" y="361106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6836520" y="330806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7039746" y="368425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7953796" y="340401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7669597" y="287246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/>
          <p:cNvSpPr/>
          <p:nvPr/>
        </p:nvSpPr>
        <p:spPr>
          <a:xfrm>
            <a:off x="7389994" y="3622322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/>
          <p:cNvSpPr/>
          <p:nvPr/>
        </p:nvSpPr>
        <p:spPr>
          <a:xfrm>
            <a:off x="4332852" y="463796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4048653" y="41064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4646133" y="366802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4788232" y="417422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4868635" y="492896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4584436" y="53216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5748458" y="382264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5385711" y="367450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TextBox 75"/>
          <p:cNvSpPr txBox="1"/>
          <p:nvPr/>
        </p:nvSpPr>
        <p:spPr>
          <a:xfrm>
            <a:off x="5556520" y="6095341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#1</a:t>
            </a:r>
            <a:endParaRPr lang="en-CA" b="1" dirty="0"/>
          </a:p>
        </p:txBody>
      </p:sp>
      <p:sp>
        <p:nvSpPr>
          <p:cNvPr id="77" name="TextBox 76"/>
          <p:cNvSpPr txBox="1"/>
          <p:nvPr/>
        </p:nvSpPr>
        <p:spPr>
          <a:xfrm rot="16200000">
            <a:off x="2490337" y="3847862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#2</a:t>
            </a:r>
            <a:endParaRPr lang="en-CA" b="1" dirty="0"/>
          </a:p>
        </p:txBody>
      </p:sp>
      <p:cxnSp>
        <p:nvCxnSpPr>
          <p:cNvPr id="78" name="Straight Connector 77"/>
          <p:cNvCxnSpPr/>
          <p:nvPr/>
        </p:nvCxnSpPr>
        <p:spPr>
          <a:xfrm>
            <a:off x="5556520" y="2438542"/>
            <a:ext cx="1190252" cy="3523550"/>
          </a:xfrm>
          <a:prstGeom prst="line">
            <a:avLst/>
          </a:prstGeom>
          <a:ln w="57150">
            <a:solidFill>
              <a:srgbClr val="A5D9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4964860" y="335200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5961657" y="45831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5958466" y="328283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6179268" y="407103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6836520" y="2209800"/>
            <a:ext cx="1508787" cy="2428168"/>
          </a:xfrm>
          <a:prstGeom prst="ellipse">
            <a:avLst/>
          </a:prstGeom>
          <a:noFill/>
          <a:ln w="571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3851066" y="3519129"/>
            <a:ext cx="1508787" cy="2428168"/>
          </a:xfrm>
          <a:prstGeom prst="ellipse">
            <a:avLst/>
          </a:prstGeom>
          <a:noFill/>
          <a:ln w="571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Rounded Rectangle 85"/>
          <p:cNvSpPr/>
          <p:nvPr/>
        </p:nvSpPr>
        <p:spPr>
          <a:xfrm rot="20455119">
            <a:off x="5757493" y="2893546"/>
            <a:ext cx="686145" cy="2449203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87" name="Curved Connector 86"/>
          <p:cNvCxnSpPr/>
          <p:nvPr/>
        </p:nvCxnSpPr>
        <p:spPr>
          <a:xfrm rot="10800000">
            <a:off x="8286833" y="2848679"/>
            <a:ext cx="1805887" cy="1257744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urved Connector 87"/>
          <p:cNvCxnSpPr/>
          <p:nvPr/>
        </p:nvCxnSpPr>
        <p:spPr>
          <a:xfrm rot="10800000" flipV="1">
            <a:off x="5270020" y="4282303"/>
            <a:ext cx="4798192" cy="1304785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167372" y="398955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IGNORED!</a:t>
            </a:r>
            <a:endParaRPr lang="en-CA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4728526" y="2653121"/>
                <a:ext cx="10166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b="1" dirty="0" smtClean="0">
                    <a:solidFill>
                      <a:srgbClr val="00B0F0"/>
                    </a:solidFill>
                    <a:ea typeface="Cambria Math" panose="02040503050406030204" pitchFamily="18" charset="0"/>
                  </a:rPr>
                  <a:t>Large </a:t>
                </a:r>
                <a14:m>
                  <m:oMath xmlns:m="http://schemas.openxmlformats.org/officeDocument/2006/math">
                    <m:r>
                      <a:rPr lang="en-CA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CA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8526" y="2653121"/>
                <a:ext cx="1016625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5422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Rounded Rectangle 90"/>
          <p:cNvSpPr/>
          <p:nvPr/>
        </p:nvSpPr>
        <p:spPr>
          <a:xfrm rot="20455119">
            <a:off x="5370778" y="2825312"/>
            <a:ext cx="1925969" cy="2449203"/>
          </a:xfrm>
          <a:prstGeom prst="roundRect">
            <a:avLst/>
          </a:prstGeom>
          <a:noFill/>
          <a:ln w="571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5846515" y="2280106"/>
                <a:ext cx="9861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b="1" dirty="0" smtClean="0">
                    <a:solidFill>
                      <a:srgbClr val="00B0F0"/>
                    </a:solidFill>
                    <a:ea typeface="Cambria Math" panose="02040503050406030204" pitchFamily="18" charset="0"/>
                  </a:rPr>
                  <a:t>s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𝐦𝐚𝐥𝐥</m:t>
                    </m:r>
                    <m:r>
                      <a:rPr lang="en-US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CA" b="1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CA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6515" y="2280106"/>
                <a:ext cx="986167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938" t="-8197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Freeform 92"/>
          <p:cNvSpPr/>
          <p:nvPr/>
        </p:nvSpPr>
        <p:spPr>
          <a:xfrm rot="1068680">
            <a:off x="5423033" y="2646195"/>
            <a:ext cx="1114478" cy="2709633"/>
          </a:xfrm>
          <a:custGeom>
            <a:avLst/>
            <a:gdLst>
              <a:gd name="connsiteX0" fmla="*/ 282950 w 1114478"/>
              <a:gd name="connsiteY0" fmla="*/ 0 h 3744685"/>
              <a:gd name="connsiteX1" fmla="*/ 21693 w 1114478"/>
              <a:gd name="connsiteY1" fmla="*/ 1186542 h 3744685"/>
              <a:gd name="connsiteX2" fmla="*/ 783693 w 1114478"/>
              <a:gd name="connsiteY2" fmla="*/ 1502228 h 3744685"/>
              <a:gd name="connsiteX3" fmla="*/ 685722 w 1114478"/>
              <a:gd name="connsiteY3" fmla="*/ 2046514 h 3744685"/>
              <a:gd name="connsiteX4" fmla="*/ 1099379 w 1114478"/>
              <a:gd name="connsiteY4" fmla="*/ 2514600 h 3744685"/>
              <a:gd name="connsiteX5" fmla="*/ 1023179 w 1114478"/>
              <a:gd name="connsiteY5" fmla="*/ 3744685 h 374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4478" h="3744685">
                <a:moveTo>
                  <a:pt x="282950" y="0"/>
                </a:moveTo>
                <a:cubicBezTo>
                  <a:pt x="110593" y="468085"/>
                  <a:pt x="-61764" y="936171"/>
                  <a:pt x="21693" y="1186542"/>
                </a:cubicBezTo>
                <a:cubicBezTo>
                  <a:pt x="105150" y="1436913"/>
                  <a:pt x="673022" y="1358899"/>
                  <a:pt x="783693" y="1502228"/>
                </a:cubicBezTo>
                <a:cubicBezTo>
                  <a:pt x="894364" y="1645557"/>
                  <a:pt x="633108" y="1877785"/>
                  <a:pt x="685722" y="2046514"/>
                </a:cubicBezTo>
                <a:cubicBezTo>
                  <a:pt x="738336" y="2215243"/>
                  <a:pt x="1043136" y="2231572"/>
                  <a:pt x="1099379" y="2514600"/>
                </a:cubicBezTo>
                <a:cubicBezTo>
                  <a:pt x="1155622" y="2797629"/>
                  <a:pt x="1037693" y="3519714"/>
                  <a:pt x="1023179" y="3744685"/>
                </a:cubicBezTo>
              </a:path>
            </a:pathLst>
          </a:custGeom>
          <a:ln w="57150">
            <a:solidFill>
              <a:srgbClr val="188E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1516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9" grpId="0"/>
      <p:bldP spid="89" grpId="1"/>
      <p:bldP spid="90" grpId="0"/>
      <p:bldP spid="90" grpId="1"/>
      <p:bldP spid="91" grpId="0" animBg="1"/>
      <p:bldP spid="92" grpId="0"/>
      <p:bldP spid="93" grpId="0" animBg="1"/>
      <p:bldP spid="93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3372</TotalTime>
  <Words>119</Words>
  <Application>Microsoft Office PowerPoint</Application>
  <PresentationFormat>Widescreen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Montserrat Black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440</cp:revision>
  <cp:lastPrinted>2015-02-18T03:35:51Z</cp:lastPrinted>
  <dcterms:created xsi:type="dcterms:W3CDTF">2006-08-16T00:00:00Z</dcterms:created>
  <dcterms:modified xsi:type="dcterms:W3CDTF">2018-12-27T22:22:51Z</dcterms:modified>
</cp:coreProperties>
</file>