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6"/>
  </p:notesMasterIdLst>
  <p:sldIdLst>
    <p:sldId id="400" r:id="rId2"/>
    <p:sldId id="401" r:id="rId3"/>
    <p:sldId id="402" r:id="rId4"/>
    <p:sldId id="403" r:id="rId5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55" autoAdjust="0"/>
    <p:restoredTop sz="96433" autoAdjust="0"/>
  </p:normalViewPr>
  <p:slideViewPr>
    <p:cSldViewPr>
      <p:cViewPr varScale="1">
        <p:scale>
          <a:sx n="103" d="100"/>
          <a:sy n="103" d="100"/>
        </p:scale>
        <p:origin x="72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2019-01-20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1150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 flipH="1">
            <a:off x="2216796" y="3526363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LOGISTIC REGRESSION</a:t>
            </a: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66800" y="1446394"/>
            <a:ext cx="11125200" cy="3025168"/>
          </a:xfrm>
        </p:spPr>
        <p:txBody>
          <a:bodyPr>
            <a:normAutofit/>
          </a:bodyPr>
          <a:lstStyle/>
          <a:p>
            <a:r>
              <a:rPr lang="en-CA" sz="2000" b="1" dirty="0"/>
              <a:t>Linear regression </a:t>
            </a:r>
            <a:r>
              <a:rPr lang="en-CA" sz="2000" dirty="0" smtClean="0"/>
              <a:t>is used to predict outputs on </a:t>
            </a:r>
            <a:r>
              <a:rPr lang="en-CA" sz="2000" dirty="0"/>
              <a:t>a continuous </a:t>
            </a:r>
            <a:r>
              <a:rPr lang="en-CA" sz="2000" dirty="0" smtClean="0"/>
              <a:t>spectrum.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2000" dirty="0" smtClean="0"/>
              <a:t>Example: predicting revenue based on the outside air temperature. </a:t>
            </a:r>
            <a:endParaRPr lang="en-CA" sz="2000" dirty="0"/>
          </a:p>
          <a:p>
            <a:r>
              <a:rPr lang="en-CA" sz="2000" b="1" dirty="0" smtClean="0"/>
              <a:t>Logistic regression is used to predict binary outputs</a:t>
            </a:r>
            <a:r>
              <a:rPr lang="en-CA" sz="2000" dirty="0" smtClean="0"/>
              <a:t> with two possible values </a:t>
            </a:r>
            <a:r>
              <a:rPr lang="en-CA" sz="2000" dirty="0"/>
              <a:t>labeled </a:t>
            </a:r>
            <a:r>
              <a:rPr lang="en-CA" sz="2000" dirty="0" smtClean="0"/>
              <a:t>"0</a:t>
            </a:r>
            <a:r>
              <a:rPr lang="en-CA" sz="2000" dirty="0"/>
              <a:t>" </a:t>
            </a:r>
            <a:r>
              <a:rPr lang="en-CA" sz="2000" dirty="0" smtClean="0"/>
              <a:t>or "1</a:t>
            </a:r>
            <a:r>
              <a:rPr lang="en-CA" sz="2000" dirty="0"/>
              <a:t>"</a:t>
            </a:r>
            <a:endParaRPr lang="en-CA" sz="20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2000" dirty="0"/>
              <a:t>Logistic model output can be one of two classes: pass/fail, win/lose, </a:t>
            </a:r>
            <a:r>
              <a:rPr lang="en-CA" sz="2000" dirty="0" smtClean="0"/>
              <a:t>healthy/sick</a:t>
            </a:r>
            <a:endParaRPr lang="en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2240228" y="5892101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216794" y="3000889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2389945" y="575650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2986536" y="57624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3543706" y="575650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3909539" y="340548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5773022" y="337630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6214114" y="337630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5340352" y="338595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4491142" y="338538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TextBox 55"/>
          <p:cNvSpPr txBox="1"/>
          <p:nvPr/>
        </p:nvSpPr>
        <p:spPr>
          <a:xfrm>
            <a:off x="4855643" y="5912511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HOURS OF STUDYING</a:t>
            </a:r>
            <a:endParaRPr lang="en-CA" sz="2400" b="1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55415" y="4251026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PASS/FAIL</a:t>
            </a:r>
            <a:endParaRPr lang="en-CA" sz="2400" b="1" dirty="0"/>
          </a:p>
        </p:txBody>
      </p:sp>
      <p:sp>
        <p:nvSpPr>
          <p:cNvPr id="31" name="Oval 30"/>
          <p:cNvSpPr/>
          <p:nvPr/>
        </p:nvSpPr>
        <p:spPr>
          <a:xfrm>
            <a:off x="4097039" y="575031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4555367" y="57624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044154"/>
              </p:ext>
            </p:extLst>
          </p:nvPr>
        </p:nvGraphicFramePr>
        <p:xfrm>
          <a:off x="7711041" y="3048589"/>
          <a:ext cx="353352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762"/>
                <a:gridCol w="17667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Hours</a:t>
                      </a:r>
                      <a:r>
                        <a:rPr lang="en-CA" baseline="0" dirty="0" smtClean="0"/>
                        <a:t> Studying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Pass/Fail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1.5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3.25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8" name="Straight Connector 37"/>
          <p:cNvCxnSpPr/>
          <p:nvPr/>
        </p:nvCxnSpPr>
        <p:spPr>
          <a:xfrm flipH="1">
            <a:off x="4034493" y="2971800"/>
            <a:ext cx="1447959" cy="372143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/>
          <p:nvPr/>
        </p:nvCxnSpPr>
        <p:spPr>
          <a:xfrm flipV="1">
            <a:off x="4239139" y="4195851"/>
            <a:ext cx="713861" cy="37377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791849" y="4378815"/>
            <a:ext cx="2167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LINEAR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Image result for fai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768" y="4345910"/>
            <a:ext cx="2539914" cy="142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55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56" grpId="0"/>
      <p:bldP spid="57" grpId="0"/>
      <p:bldP spid="31" grpId="0" animBg="1"/>
      <p:bldP spid="32" grpId="0" animBg="1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86930" y="729922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744904" y="3268674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768336" y="5634412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744902" y="2743200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918053" y="549881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514644" y="550476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129095" y="550698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437647" y="314779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301130" y="311861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742222" y="311861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885054" y="313320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019250" y="312769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62799" y="5777200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HOURS OF STUDYING</a:t>
            </a:r>
            <a:endParaRPr lang="en-CA" sz="24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2683523" y="3993337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PASS/FAIL</a:t>
            </a:r>
            <a:endParaRPr lang="en-CA" sz="2400" b="1" dirty="0"/>
          </a:p>
        </p:txBody>
      </p:sp>
      <p:sp>
        <p:nvSpPr>
          <p:cNvPr id="18" name="Oval 17"/>
          <p:cNvSpPr/>
          <p:nvPr/>
        </p:nvSpPr>
        <p:spPr>
          <a:xfrm>
            <a:off x="5601446" y="547708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019249" y="547708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5562600" y="2209800"/>
            <a:ext cx="1674261" cy="4225741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flipV="1">
            <a:off x="6009100" y="2667168"/>
            <a:ext cx="1001460" cy="343708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637895" y="2714111"/>
            <a:ext cx="2167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LINEAR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189270" y="3321034"/>
            <a:ext cx="4523874" cy="2290351"/>
          </a:xfrm>
          <a:custGeom>
            <a:avLst/>
            <a:gdLst>
              <a:gd name="connsiteX0" fmla="*/ 0 w 4523874"/>
              <a:gd name="connsiteY0" fmla="*/ 1890929 h 1915505"/>
              <a:gd name="connsiteX1" fmla="*/ 1395663 w 4523874"/>
              <a:gd name="connsiteY1" fmla="*/ 1878897 h 1915505"/>
              <a:gd name="connsiteX2" fmla="*/ 1816769 w 4523874"/>
              <a:gd name="connsiteY2" fmla="*/ 1542013 h 1915505"/>
              <a:gd name="connsiteX3" fmla="*/ 2346158 w 4523874"/>
              <a:gd name="connsiteY3" fmla="*/ 423076 h 1915505"/>
              <a:gd name="connsiteX4" fmla="*/ 3092116 w 4523874"/>
              <a:gd name="connsiteY4" fmla="*/ 50097 h 1915505"/>
              <a:gd name="connsiteX5" fmla="*/ 4523874 w 4523874"/>
              <a:gd name="connsiteY5" fmla="*/ 14002 h 191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874" h="1915505">
                <a:moveTo>
                  <a:pt x="0" y="1890929"/>
                </a:moveTo>
                <a:cubicBezTo>
                  <a:pt x="546434" y="1913989"/>
                  <a:pt x="1092868" y="1937050"/>
                  <a:pt x="1395663" y="1878897"/>
                </a:cubicBezTo>
                <a:cubicBezTo>
                  <a:pt x="1698458" y="1820744"/>
                  <a:pt x="1658353" y="1784650"/>
                  <a:pt x="1816769" y="1542013"/>
                </a:cubicBezTo>
                <a:cubicBezTo>
                  <a:pt x="1975185" y="1299376"/>
                  <a:pt x="2133600" y="671729"/>
                  <a:pt x="2346158" y="423076"/>
                </a:cubicBezTo>
                <a:cubicBezTo>
                  <a:pt x="2558716" y="174423"/>
                  <a:pt x="2729163" y="118276"/>
                  <a:pt x="3092116" y="50097"/>
                </a:cubicBezTo>
                <a:cubicBezTo>
                  <a:pt x="3455069" y="-18082"/>
                  <a:pt x="4094748" y="-2040"/>
                  <a:pt x="4523874" y="14002"/>
                </a:cubicBezTo>
              </a:path>
            </a:pathLst>
          </a:cu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4075391" y="3881270"/>
            <a:ext cx="2167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LOGISTIC REGRESSION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25" name="Curved Connector 24"/>
          <p:cNvCxnSpPr/>
          <p:nvPr/>
        </p:nvCxnSpPr>
        <p:spPr>
          <a:xfrm flipV="1">
            <a:off x="4798843" y="4263905"/>
            <a:ext cx="1504605" cy="612651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LOGISTIC REGRESSION</a:t>
            </a: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147824" y="1407790"/>
            <a:ext cx="95201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+mj-lt"/>
              </a:rPr>
              <a:t>L</a:t>
            </a:r>
            <a:r>
              <a:rPr lang="en-CA" sz="2000" dirty="0" smtClean="0">
                <a:latin typeface="+mj-lt"/>
              </a:rPr>
              <a:t>inear </a:t>
            </a:r>
            <a:r>
              <a:rPr lang="en-CA" sz="2000" dirty="0">
                <a:latin typeface="+mj-lt"/>
              </a:rPr>
              <a:t>regression is not suitable for classification problem</a:t>
            </a:r>
            <a:r>
              <a:rPr lang="en-CA" sz="2000" dirty="0" smtClean="0"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+mj-lt"/>
              </a:rPr>
              <a:t>Linear </a:t>
            </a:r>
            <a:r>
              <a:rPr lang="en-CA" sz="2000" dirty="0">
                <a:latin typeface="+mj-lt"/>
              </a:rPr>
              <a:t>regression is unbounded, </a:t>
            </a:r>
            <a:r>
              <a:rPr lang="en-CA" sz="2000" dirty="0" smtClean="0">
                <a:latin typeface="+mj-lt"/>
              </a:rPr>
              <a:t>so logistic regression will be better candidate in which the output value ranges from </a:t>
            </a:r>
            <a:r>
              <a:rPr lang="en-CA" sz="2000" dirty="0">
                <a:latin typeface="+mj-lt"/>
              </a:rPr>
              <a:t>0 to 1.</a:t>
            </a:r>
          </a:p>
        </p:txBody>
      </p:sp>
    </p:spTree>
    <p:extLst>
      <p:ext uri="{BB962C8B-B14F-4D97-AF65-F5344CB8AC3E}">
        <p14:creationId xmlns:p14="http://schemas.microsoft.com/office/powerpoint/2010/main" val="65486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2" grpId="0"/>
      <p:bldP spid="23" grpId="0" animBg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86930" y="729922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477023" y="3157733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500455" y="5523471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477021" y="2632259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650172" y="538787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2246763" y="539382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2861214" y="539603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3169766" y="30368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5033249" y="30076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5474341" y="30076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4617173" y="302226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3751369" y="301675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3943138" y="5655024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HOURS OF STUDYING</a:t>
            </a:r>
            <a:endParaRPr lang="en-CA" sz="24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415642" y="3882396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PASS/FAIL</a:t>
            </a:r>
            <a:endParaRPr lang="en-CA" sz="2400" b="1" dirty="0"/>
          </a:p>
        </p:txBody>
      </p:sp>
      <p:sp>
        <p:nvSpPr>
          <p:cNvPr id="18" name="Oval 17"/>
          <p:cNvSpPr/>
          <p:nvPr/>
        </p:nvSpPr>
        <p:spPr>
          <a:xfrm>
            <a:off x="3333565" y="53661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3751368" y="53661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Freeform 22"/>
          <p:cNvSpPr/>
          <p:nvPr/>
        </p:nvSpPr>
        <p:spPr>
          <a:xfrm>
            <a:off x="1921389" y="3210093"/>
            <a:ext cx="4523874" cy="2290351"/>
          </a:xfrm>
          <a:custGeom>
            <a:avLst/>
            <a:gdLst>
              <a:gd name="connsiteX0" fmla="*/ 0 w 4523874"/>
              <a:gd name="connsiteY0" fmla="*/ 1890929 h 1915505"/>
              <a:gd name="connsiteX1" fmla="*/ 1395663 w 4523874"/>
              <a:gd name="connsiteY1" fmla="*/ 1878897 h 1915505"/>
              <a:gd name="connsiteX2" fmla="*/ 1816769 w 4523874"/>
              <a:gd name="connsiteY2" fmla="*/ 1542013 h 1915505"/>
              <a:gd name="connsiteX3" fmla="*/ 2346158 w 4523874"/>
              <a:gd name="connsiteY3" fmla="*/ 423076 h 1915505"/>
              <a:gd name="connsiteX4" fmla="*/ 3092116 w 4523874"/>
              <a:gd name="connsiteY4" fmla="*/ 50097 h 1915505"/>
              <a:gd name="connsiteX5" fmla="*/ 4523874 w 4523874"/>
              <a:gd name="connsiteY5" fmla="*/ 14002 h 191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874" h="1915505">
                <a:moveTo>
                  <a:pt x="0" y="1890929"/>
                </a:moveTo>
                <a:cubicBezTo>
                  <a:pt x="546434" y="1913989"/>
                  <a:pt x="1092868" y="1937050"/>
                  <a:pt x="1395663" y="1878897"/>
                </a:cubicBezTo>
                <a:cubicBezTo>
                  <a:pt x="1698458" y="1820744"/>
                  <a:pt x="1658353" y="1784650"/>
                  <a:pt x="1816769" y="1542013"/>
                </a:cubicBezTo>
                <a:cubicBezTo>
                  <a:pt x="1975185" y="1299376"/>
                  <a:pt x="2133600" y="671729"/>
                  <a:pt x="2346158" y="423076"/>
                </a:cubicBezTo>
                <a:cubicBezTo>
                  <a:pt x="2558716" y="174423"/>
                  <a:pt x="2729163" y="118276"/>
                  <a:pt x="3092116" y="50097"/>
                </a:cubicBezTo>
                <a:cubicBezTo>
                  <a:pt x="3455069" y="-18082"/>
                  <a:pt x="4094748" y="-2040"/>
                  <a:pt x="4523874" y="14002"/>
                </a:cubicBezTo>
              </a:path>
            </a:pathLst>
          </a:cu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1807510" y="3770329"/>
            <a:ext cx="2167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LOGISTIC REGRESSION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25" name="Curved Connector 24"/>
          <p:cNvCxnSpPr/>
          <p:nvPr/>
        </p:nvCxnSpPr>
        <p:spPr>
          <a:xfrm flipV="1">
            <a:off x="2530962" y="4152964"/>
            <a:ext cx="1504605" cy="612651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LOGISTIC REGRESSION</a:t>
            </a: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SOME MATH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477547" y="3210093"/>
                <a:ext cx="6096000" cy="335540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 smtClean="0">
                    <a:latin typeface="medium-content-serif-font"/>
                  </a:rPr>
                  <a:t>Linear equation: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 smtClean="0">
                    <a:latin typeface="medium-content-serif-font"/>
                  </a:rPr>
                  <a:t>Apply Sigmoid function: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𝑠𝑖𝑔𝑚𝑜𝑖𝑑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CA" sz="2400" b="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endParaRPr lang="en-CA" sz="2400" dirty="0" smtClean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p>
                        </m:sSup>
                      </m:den>
                    </m:f>
                  </m:oMath>
                </a14:m>
                <a:endParaRPr lang="en-CA" sz="2400" dirty="0" smtClean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CA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400" dirty="0">
                  <a:latin typeface="medium-content-serif-font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7547" y="3210093"/>
                <a:ext cx="6096000" cy="3355406"/>
              </a:xfrm>
              <a:prstGeom prst="rect">
                <a:avLst/>
              </a:prstGeom>
              <a:blipFill rotWithShape="0">
                <a:blip r:embed="rId3"/>
                <a:stretch>
                  <a:fillRect l="-1400" t="-127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1147824" y="1407790"/>
            <a:ext cx="9672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Logistic regression algorithm </a:t>
            </a:r>
            <a:r>
              <a:rPr lang="en-CA" sz="2000" dirty="0" smtClean="0"/>
              <a:t>works by implementing a linear </a:t>
            </a:r>
            <a:r>
              <a:rPr lang="en-CA" sz="2000" dirty="0"/>
              <a:t>equation </a:t>
            </a:r>
            <a:r>
              <a:rPr lang="en-CA" sz="2000" dirty="0" smtClean="0"/>
              <a:t>first with </a:t>
            </a:r>
            <a:r>
              <a:rPr lang="en-CA" sz="2000" dirty="0"/>
              <a:t>independent predictors to predict a value. </a:t>
            </a:r>
            <a:endParaRPr lang="en-CA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We then need to convert this value into a probability that could range from 0 to 1.</a:t>
            </a:r>
            <a:endParaRPr lang="en-CA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656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531113" y="4280249"/>
            <a:ext cx="2523367" cy="121404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bg1">
                    <a:lumMod val="50000"/>
                  </a:schemeClr>
                </a:solidFill>
              </a:rPr>
              <a:t>Class 0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35567" y="3186910"/>
            <a:ext cx="2898633" cy="10232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bg1">
                    <a:lumMod val="50000"/>
                  </a:schemeClr>
                </a:solidFill>
              </a:rPr>
              <a:t>Class 1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86930" y="729922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477023" y="3157733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500455" y="5523471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477021" y="2632259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650172" y="538787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246763" y="539382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61214" y="539603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169766" y="30368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033249" y="30076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474341" y="30076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617173" y="302226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751369" y="301675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94918" y="5666259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HOURS OF STUDYING</a:t>
            </a:r>
            <a:endParaRPr lang="en-CA" sz="24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17803" y="3835728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PASS/FAIL</a:t>
            </a:r>
            <a:endParaRPr lang="en-CA" sz="2400" b="1" dirty="0"/>
          </a:p>
        </p:txBody>
      </p:sp>
      <p:sp>
        <p:nvSpPr>
          <p:cNvPr id="18" name="Oval 17"/>
          <p:cNvSpPr/>
          <p:nvPr/>
        </p:nvSpPr>
        <p:spPr>
          <a:xfrm>
            <a:off x="3333565" y="53661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751368" y="53661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921389" y="3210093"/>
            <a:ext cx="4523874" cy="2290351"/>
          </a:xfrm>
          <a:custGeom>
            <a:avLst/>
            <a:gdLst>
              <a:gd name="connsiteX0" fmla="*/ 0 w 4523874"/>
              <a:gd name="connsiteY0" fmla="*/ 1890929 h 1915505"/>
              <a:gd name="connsiteX1" fmla="*/ 1395663 w 4523874"/>
              <a:gd name="connsiteY1" fmla="*/ 1878897 h 1915505"/>
              <a:gd name="connsiteX2" fmla="*/ 1816769 w 4523874"/>
              <a:gd name="connsiteY2" fmla="*/ 1542013 h 1915505"/>
              <a:gd name="connsiteX3" fmla="*/ 2346158 w 4523874"/>
              <a:gd name="connsiteY3" fmla="*/ 423076 h 1915505"/>
              <a:gd name="connsiteX4" fmla="*/ 3092116 w 4523874"/>
              <a:gd name="connsiteY4" fmla="*/ 50097 h 1915505"/>
              <a:gd name="connsiteX5" fmla="*/ 4523874 w 4523874"/>
              <a:gd name="connsiteY5" fmla="*/ 14002 h 191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874" h="1915505">
                <a:moveTo>
                  <a:pt x="0" y="1890929"/>
                </a:moveTo>
                <a:cubicBezTo>
                  <a:pt x="546434" y="1913989"/>
                  <a:pt x="1092868" y="1937050"/>
                  <a:pt x="1395663" y="1878897"/>
                </a:cubicBezTo>
                <a:cubicBezTo>
                  <a:pt x="1698458" y="1820744"/>
                  <a:pt x="1658353" y="1784650"/>
                  <a:pt x="1816769" y="1542013"/>
                </a:cubicBezTo>
                <a:cubicBezTo>
                  <a:pt x="1975185" y="1299376"/>
                  <a:pt x="2133600" y="671729"/>
                  <a:pt x="2346158" y="423076"/>
                </a:cubicBezTo>
                <a:cubicBezTo>
                  <a:pt x="2558716" y="174423"/>
                  <a:pt x="2729163" y="118276"/>
                  <a:pt x="3092116" y="50097"/>
                </a:cubicBezTo>
                <a:cubicBezTo>
                  <a:pt x="3455069" y="-18082"/>
                  <a:pt x="4094748" y="-2040"/>
                  <a:pt x="4523874" y="14002"/>
                </a:cubicBezTo>
              </a:path>
            </a:pathLst>
          </a:cu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5" name="Curved Connector 24"/>
          <p:cNvCxnSpPr/>
          <p:nvPr/>
        </p:nvCxnSpPr>
        <p:spPr>
          <a:xfrm rot="10800000">
            <a:off x="5033249" y="4282737"/>
            <a:ext cx="1196838" cy="71369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LOGISTIC REGRESSION</a:t>
            </a: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FROM PROBABILITY TO CLASS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573108" y="2590325"/>
                <a:ext cx="6096000" cy="254967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 smtClean="0">
                    <a:latin typeface="medium-content-serif-font"/>
                  </a:rPr>
                  <a:t>Linear equation: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 smtClean="0">
                    <a:latin typeface="medium-content-serif-font"/>
                  </a:rPr>
                  <a:t>Apply Sigmoid function: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𝑠𝑖𝑔𝑚𝑜𝑖𝑑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CA" sz="2400" b="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endParaRPr lang="en-CA" sz="2400" dirty="0" smtClean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p>
                        </m:sSup>
                      </m:den>
                    </m:f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400" dirty="0">
                  <a:latin typeface="medium-content-serif-font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108" y="2590325"/>
                <a:ext cx="6096000" cy="2549672"/>
              </a:xfrm>
              <a:prstGeom prst="rect">
                <a:avLst/>
              </a:prstGeom>
              <a:blipFill rotWithShape="0">
                <a:blip r:embed="rId3"/>
                <a:stretch>
                  <a:fillRect l="-1300" t="-167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1023193" y="1697073"/>
            <a:ext cx="106631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Now we need to convert from a probability to a class value which is “0” or “1”.</a:t>
            </a:r>
            <a:endParaRPr lang="en-CA" sz="2000" dirty="0"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1587712" y="4210124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169035" y="4732367"/>
            <a:ext cx="2167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THRESHOLD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4493" y="3993880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0.5</a:t>
            </a:r>
            <a:endParaRPr lang="en-CA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621982" y="3434265"/>
            <a:ext cx="2167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LOGISTIC REGRESSION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34" name="Curved Connector 33"/>
          <p:cNvCxnSpPr/>
          <p:nvPr/>
        </p:nvCxnSpPr>
        <p:spPr>
          <a:xfrm>
            <a:off x="2666900" y="3760258"/>
            <a:ext cx="1200877" cy="851635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25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0" grpId="0" animBg="1"/>
      <p:bldP spid="31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3116</TotalTime>
  <Words>241</Words>
  <Application>Microsoft Office PowerPoint</Application>
  <PresentationFormat>Widescreen</PresentationFormat>
  <Paragraphs>63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Courier New</vt:lpstr>
      <vt:lpstr>medium-content-serif-font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390</cp:revision>
  <cp:lastPrinted>2015-02-18T03:35:51Z</cp:lastPrinted>
  <dcterms:created xsi:type="dcterms:W3CDTF">2006-08-16T00:00:00Z</dcterms:created>
  <dcterms:modified xsi:type="dcterms:W3CDTF">2019-01-21T01:31:55Z</dcterms:modified>
</cp:coreProperties>
</file>