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4"/>
  </p:notesMasterIdLst>
  <p:sldIdLst>
    <p:sldId id="408" r:id="rId2"/>
    <p:sldId id="409" r:id="rId3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55" autoAdjust="0"/>
    <p:restoredTop sz="85731" autoAdjust="0"/>
  </p:normalViewPr>
  <p:slideViewPr>
    <p:cSldViewPr>
      <p:cViewPr varScale="1">
        <p:scale>
          <a:sx n="100" d="100"/>
          <a:sy n="100" d="100"/>
        </p:scale>
        <p:origin x="798" y="7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4EB26B05-8AC1-4E0B-A3B8-236B9C8A91A0}" type="datetimeFigureOut">
              <a:rPr lang="en-CA" smtClean="0"/>
              <a:t>2018-12-28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170F4B42-2F75-4BBF-889F-4C6D6FF5705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88531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5A5AA-69D5-4933-A4C2-31B04EBDF0FE}" type="datetime1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398E5-BC60-4CD4-9104-1F07995282A6}" type="datetime1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436BF-9F11-40A1-9525-9D44733D4299}" type="datetime1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3582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9B2C-F822-4B41-BDDD-C06B398C8A0D}" type="datetime1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A7D8-BC2E-4C3C-AD3E-1EC25EC7A93D}" type="datetime1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5FBF4-B0A3-4B72-AC23-4A5CD24F3750}" type="datetime1">
              <a:rPr lang="en-US" smtClean="0"/>
              <a:t>12/28/2018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5F765-66F6-4919-A445-096E89A7BAAB}" type="datetime1">
              <a:rPr lang="en-US" smtClean="0"/>
              <a:t>12/28/2018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A1BFB-0BCA-43B7-BD7B-39CEB48F2525}" type="datetime1">
              <a:rPr lang="en-US" smtClean="0"/>
              <a:t>12/28/2018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43F5-0288-47DD-B910-BC1133EE387E}" type="datetime1">
              <a:rPr lang="en-US" smtClean="0"/>
              <a:t>12/28/2018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7B485-DB6D-4EC3-86C8-B75072A9223B}" type="datetime1">
              <a:rPr lang="en-US" smtClean="0"/>
              <a:t>12/28/2018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407D9-D71E-483A-93A9-094E0F2BD74E}" type="datetime1">
              <a:rPr lang="en-US" smtClean="0"/>
              <a:t>12/28/2018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486B8-69E9-40D6-90A8-99105F74591D}" type="datetime1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952958" y="7559675"/>
            <a:ext cx="28448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917389" y="364409"/>
            <a:ext cx="5012836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/>
              </a:rPr>
              <a:t>LOGISTIC REGRESSION</a:t>
            </a:r>
            <a:r>
              <a:rPr lang="en-CA" sz="3200" dirty="0">
                <a:solidFill>
                  <a:schemeClr val="bg1">
                    <a:lumMod val="50000"/>
                  </a:schemeClr>
                </a:solidFill>
                <a:latin typeface="Calibri Light" panose="020F0302020204030204"/>
              </a:rPr>
              <a:t>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CONFUSION MATRIX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p:graphicFrame>
        <p:nvGraphicFramePr>
          <p:cNvPr id="34" name="Table 33"/>
          <p:cNvGraphicFramePr>
            <a:graphicFrameLocks noGrp="1"/>
          </p:cNvGraphicFramePr>
          <p:nvPr>
            <p:extLst/>
          </p:nvPr>
        </p:nvGraphicFramePr>
        <p:xfrm>
          <a:off x="4945335" y="1805833"/>
          <a:ext cx="4389120" cy="4389120"/>
        </p:xfrm>
        <a:graphic>
          <a:graphicData uri="http://schemas.openxmlformats.org/drawingml/2006/table">
            <a:tbl>
              <a:tblPr firstRow="1" bandRow="1"/>
              <a:tblGrid>
                <a:gridCol w="2194560"/>
                <a:gridCol w="2194560"/>
              </a:tblGrid>
              <a:tr h="2222733"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66387"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5" name="Left Brace 34"/>
          <p:cNvSpPr/>
          <p:nvPr/>
        </p:nvSpPr>
        <p:spPr>
          <a:xfrm>
            <a:off x="4274001" y="1805833"/>
            <a:ext cx="424543" cy="4389120"/>
          </a:xfrm>
          <a:prstGeom prst="leftBrace">
            <a:avLst>
              <a:gd name="adj1" fmla="val 123718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Left Brace 35"/>
          <p:cNvSpPr/>
          <p:nvPr/>
        </p:nvSpPr>
        <p:spPr>
          <a:xfrm rot="5400000">
            <a:off x="6927624" y="-842762"/>
            <a:ext cx="424543" cy="4389122"/>
          </a:xfrm>
          <a:prstGeom prst="leftBrace">
            <a:avLst>
              <a:gd name="adj1" fmla="val 123718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TextBox 36"/>
          <p:cNvSpPr txBox="1"/>
          <p:nvPr/>
        </p:nvSpPr>
        <p:spPr>
          <a:xfrm>
            <a:off x="1877783" y="3769560"/>
            <a:ext cx="2287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PREDICTIONS</a:t>
            </a:r>
            <a:endParaRPr lang="en-CA" sz="2400" b="1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112326" y="533400"/>
            <a:ext cx="2236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TRUE CLASS</a:t>
            </a:r>
            <a:endParaRPr lang="en-CA" sz="2400" b="1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468560" y="2710543"/>
            <a:ext cx="1287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TRUE +</a:t>
            </a:r>
            <a:endParaRPr lang="en-CA" sz="2400" b="1" dirty="0">
              <a:solidFill>
                <a:srgbClr val="00B05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558617" y="5042773"/>
            <a:ext cx="12105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TRUE -</a:t>
            </a:r>
            <a:endParaRPr lang="en-CA" sz="2400" b="1" dirty="0">
              <a:solidFill>
                <a:srgbClr val="00B05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569554" y="2710543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+</a:t>
            </a:r>
            <a:endParaRPr lang="en-CA" sz="2400" b="1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586311" y="4870954"/>
            <a:ext cx="253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-</a:t>
            </a:r>
            <a:endParaRPr lang="en-CA" sz="2400" b="1" dirty="0">
              <a:solidFill>
                <a:srgbClr val="FF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930225" y="1407076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+</a:t>
            </a:r>
            <a:endParaRPr lang="en-CA" sz="2400" b="1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037039" y="1390345"/>
            <a:ext cx="253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-</a:t>
            </a:r>
            <a:endParaRPr lang="en-CA" sz="2400" b="1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570553" y="2710542"/>
            <a:ext cx="14404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C000"/>
                </a:solidFill>
              </a:rPr>
              <a:t>FALSE +</a:t>
            </a:r>
            <a:endParaRPr lang="en-CA" sz="2400" b="1" dirty="0">
              <a:solidFill>
                <a:srgbClr val="FFC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392139" y="5042772"/>
            <a:ext cx="1363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FALSE -</a:t>
            </a:r>
            <a:endParaRPr lang="en-CA" sz="2400" b="1" dirty="0">
              <a:solidFill>
                <a:srgbClr val="FF0000"/>
              </a:solidFill>
            </a:endParaRPr>
          </a:p>
        </p:txBody>
      </p:sp>
      <p:cxnSp>
        <p:nvCxnSpPr>
          <p:cNvPr id="47" name="Curved Connector 46"/>
          <p:cNvCxnSpPr/>
          <p:nvPr/>
        </p:nvCxnSpPr>
        <p:spPr>
          <a:xfrm rot="10800000" flipV="1">
            <a:off x="3813849" y="5237807"/>
            <a:ext cx="1523149" cy="819325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urved Connector 47"/>
          <p:cNvCxnSpPr/>
          <p:nvPr/>
        </p:nvCxnSpPr>
        <p:spPr>
          <a:xfrm flipV="1">
            <a:off x="8769205" y="2144097"/>
            <a:ext cx="1655221" cy="552864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1353980" y="5768671"/>
            <a:ext cx="25250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TYPE II ERROR</a:t>
            </a:r>
            <a:endParaRPr lang="en-CA" sz="2400" b="1" dirty="0">
              <a:solidFill>
                <a:srgbClr val="0070C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9836868" y="2316428"/>
            <a:ext cx="23551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TYPE I ERROR</a:t>
            </a:r>
            <a:endParaRPr lang="en-CA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680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/>
      <p:bldP spid="38" grpId="0"/>
      <p:bldP spid="39" grpId="0"/>
      <p:bldP spid="40" grpId="0"/>
      <p:bldP spid="45" grpId="0"/>
      <p:bldP spid="46" grpId="0"/>
      <p:bldP spid="49" grpId="0"/>
      <p:bldP spid="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79013" y="7559675"/>
            <a:ext cx="28448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917389" y="364409"/>
            <a:ext cx="4087675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/>
              </a:rPr>
              <a:t>LOGISTIC REGRESSION</a:t>
            </a:r>
            <a:r>
              <a:rPr lang="en-CA" sz="3200" dirty="0">
                <a:solidFill>
                  <a:schemeClr val="bg1">
                    <a:lumMod val="50000"/>
                  </a:schemeClr>
                </a:solidFill>
                <a:latin typeface="Calibri Light" panose="020F0302020204030204"/>
              </a:rPr>
              <a:t>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CONFUSION MATRIX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p:graphicFrame>
        <p:nvGraphicFramePr>
          <p:cNvPr id="34" name="Table 33"/>
          <p:cNvGraphicFramePr>
            <a:graphicFrameLocks noGrp="1"/>
          </p:cNvGraphicFramePr>
          <p:nvPr>
            <p:extLst/>
          </p:nvPr>
        </p:nvGraphicFramePr>
        <p:xfrm>
          <a:off x="4142790" y="1729633"/>
          <a:ext cx="4389120" cy="4389120"/>
        </p:xfrm>
        <a:graphic>
          <a:graphicData uri="http://schemas.openxmlformats.org/drawingml/2006/table">
            <a:tbl>
              <a:tblPr firstRow="1" bandRow="1"/>
              <a:tblGrid>
                <a:gridCol w="2194560"/>
                <a:gridCol w="2194560"/>
              </a:tblGrid>
              <a:tr h="2222733"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66387"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5" name="Left Brace 34"/>
          <p:cNvSpPr/>
          <p:nvPr/>
        </p:nvSpPr>
        <p:spPr>
          <a:xfrm>
            <a:off x="3471456" y="1729633"/>
            <a:ext cx="424543" cy="4389120"/>
          </a:xfrm>
          <a:prstGeom prst="leftBrace">
            <a:avLst>
              <a:gd name="adj1" fmla="val 123718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Left Brace 35"/>
          <p:cNvSpPr/>
          <p:nvPr/>
        </p:nvSpPr>
        <p:spPr>
          <a:xfrm rot="5400000">
            <a:off x="6125079" y="-918962"/>
            <a:ext cx="424543" cy="4389122"/>
          </a:xfrm>
          <a:prstGeom prst="leftBrace">
            <a:avLst>
              <a:gd name="adj1" fmla="val 123718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TextBox 36"/>
          <p:cNvSpPr txBox="1"/>
          <p:nvPr/>
        </p:nvSpPr>
        <p:spPr>
          <a:xfrm>
            <a:off x="1075238" y="3693360"/>
            <a:ext cx="2287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PREDICTIONS</a:t>
            </a:r>
            <a:endParaRPr lang="en-CA" sz="2400" b="1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309781" y="457200"/>
            <a:ext cx="2236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TRUE CLASS</a:t>
            </a:r>
            <a:endParaRPr lang="en-CA" sz="2400" b="1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290970" y="2613221"/>
            <a:ext cx="16526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B050"/>
                </a:solidFill>
              </a:rPr>
              <a:t>True Positives</a:t>
            </a:r>
          </a:p>
          <a:p>
            <a:pPr algn="ctr"/>
            <a:r>
              <a:rPr lang="en-US" sz="2000" b="1" dirty="0" smtClean="0">
                <a:solidFill>
                  <a:srgbClr val="00B050"/>
                </a:solidFill>
              </a:rPr>
              <a:t> (TP) = 30</a:t>
            </a:r>
            <a:endParaRPr lang="en-CA" sz="2000" b="1" dirty="0">
              <a:solidFill>
                <a:srgbClr val="00B05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469662" y="4889848"/>
            <a:ext cx="19052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B050"/>
                </a:solidFill>
              </a:rPr>
              <a:t>TRUE Negatives </a:t>
            </a:r>
          </a:p>
          <a:p>
            <a:pPr algn="ctr"/>
            <a:r>
              <a:rPr lang="en-US" sz="2000" b="1" dirty="0" smtClean="0">
                <a:solidFill>
                  <a:srgbClr val="00B050"/>
                </a:solidFill>
              </a:rPr>
              <a:t>(TN) = 50 </a:t>
            </a:r>
            <a:endParaRPr lang="en-CA" sz="2000" b="1" dirty="0">
              <a:solidFill>
                <a:srgbClr val="00B05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767009" y="2634343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+</a:t>
            </a:r>
            <a:endParaRPr lang="en-CA" sz="2400" b="1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783766" y="4794754"/>
            <a:ext cx="253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-</a:t>
            </a:r>
            <a:endParaRPr lang="en-CA" sz="2400" b="1" dirty="0">
              <a:solidFill>
                <a:srgbClr val="FF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127680" y="1330876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+</a:t>
            </a:r>
            <a:endParaRPr lang="en-CA" sz="2400" b="1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234494" y="1314145"/>
            <a:ext cx="253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-</a:t>
            </a:r>
            <a:endParaRPr lang="en-CA" sz="2400" b="1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418366" y="2616665"/>
            <a:ext cx="17938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C000"/>
                </a:solidFill>
              </a:rPr>
              <a:t>FALSE Positives</a:t>
            </a:r>
          </a:p>
          <a:p>
            <a:pPr algn="ctr"/>
            <a:r>
              <a:rPr lang="en-US" sz="2000" b="1" smtClean="0">
                <a:solidFill>
                  <a:srgbClr val="FFC000"/>
                </a:solidFill>
              </a:rPr>
              <a:t>(</a:t>
            </a:r>
            <a:r>
              <a:rPr lang="en-US" sz="2000" b="1" smtClean="0">
                <a:solidFill>
                  <a:srgbClr val="FFC000"/>
                </a:solidFill>
              </a:rPr>
              <a:t>FP) </a:t>
            </a:r>
            <a:r>
              <a:rPr lang="en-US" sz="2000" b="1" dirty="0" smtClean="0">
                <a:solidFill>
                  <a:srgbClr val="FFC000"/>
                </a:solidFill>
              </a:rPr>
              <a:t>= 20</a:t>
            </a:r>
            <a:endParaRPr lang="en-CA" sz="2000" b="1" dirty="0">
              <a:solidFill>
                <a:srgbClr val="FFC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360451" y="4788465"/>
            <a:ext cx="18986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FALSE Negatives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(FN) = 5</a:t>
            </a:r>
            <a:endParaRPr lang="en-CA" sz="2000" b="1" dirty="0">
              <a:solidFill>
                <a:srgbClr val="FF0000"/>
              </a:solidFill>
            </a:endParaRPr>
          </a:p>
        </p:txBody>
      </p:sp>
      <p:cxnSp>
        <p:nvCxnSpPr>
          <p:cNvPr id="47" name="Curved Connector 46"/>
          <p:cNvCxnSpPr/>
          <p:nvPr/>
        </p:nvCxnSpPr>
        <p:spPr>
          <a:xfrm rot="10800000" flipV="1">
            <a:off x="3011304" y="5161607"/>
            <a:ext cx="1523149" cy="819325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urved Connector 47"/>
          <p:cNvCxnSpPr/>
          <p:nvPr/>
        </p:nvCxnSpPr>
        <p:spPr>
          <a:xfrm flipV="1">
            <a:off x="7966660" y="2067897"/>
            <a:ext cx="1655221" cy="552864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551435" y="5692471"/>
            <a:ext cx="25250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TYPE II ERROR</a:t>
            </a:r>
            <a:endParaRPr lang="en-CA" sz="2400" b="1" dirty="0">
              <a:solidFill>
                <a:srgbClr val="0070C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9034323" y="2240228"/>
            <a:ext cx="23551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TYPE I ERROR</a:t>
            </a:r>
            <a:endParaRPr lang="en-CA" sz="2400" b="1" dirty="0">
              <a:solidFill>
                <a:srgbClr val="0070C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34418" y="1828391"/>
            <a:ext cx="309552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b="1" dirty="0" smtClean="0"/>
              <a:t>True Positives (TP)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b="1" dirty="0" smtClean="0"/>
              <a:t>True Negatives (TN)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b="1" dirty="0" smtClean="0"/>
              <a:t>False Positives (FP)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b="1" dirty="0" smtClean="0"/>
              <a:t>False Negatives (FN)</a:t>
            </a:r>
            <a:endParaRPr lang="en-CA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637190" y="3597341"/>
            <a:ext cx="34537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Accuracy = (TP+TN)/Total </a:t>
            </a:r>
          </a:p>
          <a:p>
            <a:r>
              <a:rPr lang="en-CA" sz="2400" b="1" dirty="0" smtClean="0"/>
              <a:t>Accuracy = 80/105=0.76</a:t>
            </a:r>
            <a:endParaRPr lang="en-CA" sz="2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8637190" y="3226635"/>
            <a:ext cx="31711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Total Data points = 105 </a:t>
            </a:r>
          </a:p>
        </p:txBody>
      </p:sp>
    </p:spTree>
    <p:extLst>
      <p:ext uri="{BB962C8B-B14F-4D97-AF65-F5344CB8AC3E}">
        <p14:creationId xmlns:p14="http://schemas.microsoft.com/office/powerpoint/2010/main" val="1856526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/>
      <p:bldP spid="38" grpId="0"/>
      <p:bldP spid="39" grpId="0"/>
      <p:bldP spid="40" grpId="0"/>
      <p:bldP spid="45" grpId="0"/>
      <p:bldP spid="46" grpId="0"/>
      <p:bldP spid="49" grpId="0"/>
      <p:bldP spid="5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2962</TotalTime>
  <Words>109</Words>
  <Application>Microsoft Office PowerPoint</Application>
  <PresentationFormat>Widescreen</PresentationFormat>
  <Paragraphs>39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Ahmed Ryan (FCA)</dc:creator>
  <cp:lastModifiedBy>Ryan Ahmed</cp:lastModifiedBy>
  <cp:revision>388</cp:revision>
  <cp:lastPrinted>2015-02-18T03:35:51Z</cp:lastPrinted>
  <dcterms:created xsi:type="dcterms:W3CDTF">2006-08-16T00:00:00Z</dcterms:created>
  <dcterms:modified xsi:type="dcterms:W3CDTF">2018-12-29T03:20:15Z</dcterms:modified>
</cp:coreProperties>
</file>