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58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7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83"/>
    <a:srgbClr val="2C2299"/>
    <a:srgbClr val="F1C546"/>
    <a:srgbClr val="8DA56C"/>
    <a:srgbClr val="90C848"/>
    <a:srgbClr val="50D873"/>
    <a:srgbClr val="292F63"/>
    <a:srgbClr val="E3714A"/>
    <a:srgbClr val="E6EEA6"/>
    <a:srgbClr val="150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5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9" y="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61801" y="2377909"/>
            <a:ext cx="567910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cap="all" dirty="0">
                <a:solidFill>
                  <a:srgbClr val="50D873"/>
                </a:solidFill>
                <a:latin typeface="Montserrat" pitchFamily="2" charset="-52"/>
                <a:ea typeface="Montserrat" charset="0"/>
                <a:cs typeface="Montserrat" charset="0"/>
              </a:rPr>
              <a:t>MS EXCEL</a:t>
            </a:r>
            <a:endParaRPr lang="en-US" sz="4000" b="1" cap="all" dirty="0">
              <a:solidFill>
                <a:schemeClr val="bg1"/>
              </a:solidFill>
              <a:latin typeface="Montserrat" pitchFamily="2" charset="-52"/>
              <a:ea typeface="Montserrat" charset="0"/>
              <a:cs typeface="Montserrat" charset="0"/>
            </a:endParaRPr>
          </a:p>
          <a:p>
            <a:r>
              <a:rPr lang="en-US" sz="4000" b="1" cap="all" dirty="0">
                <a:solidFill>
                  <a:schemeClr val="bg1"/>
                </a:solidFill>
                <a:latin typeface="Montserrat" pitchFamily="2" charset="-52"/>
                <a:ea typeface="Montserrat" charset="0"/>
                <a:cs typeface="Montserrat" charset="0"/>
              </a:rPr>
              <a:t>Essential training for the 70-779 Exam</a:t>
            </a:r>
          </a:p>
        </p:txBody>
      </p:sp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ADVANCED CUBE FUNCTION EXAMPLE</a:t>
            </a:r>
            <a:endParaRPr lang="ru-RU" sz="28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997C1E-6743-4D49-80FC-1D1CDFEF2D35}"/>
              </a:ext>
            </a:extLst>
          </p:cNvPr>
          <p:cNvSpPr/>
          <p:nvPr/>
        </p:nvSpPr>
        <p:spPr>
          <a:xfrm>
            <a:off x="554182" y="6325950"/>
            <a:ext cx="6113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cap="all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MS EXCEL: ESSENTIAL TRAINING FOR THE 70-779 EXAM</a:t>
            </a:r>
            <a:endParaRPr lang="ru-RU" sz="1400" b="1" cap="all" dirty="0">
              <a:solidFill>
                <a:schemeClr val="bg1">
                  <a:lumMod val="50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Прямоугольник 11">
            <a:extLst>
              <a:ext uri="{FF2B5EF4-FFF2-40B4-BE49-F238E27FC236}">
                <a16:creationId xmlns:a16="http://schemas.microsoft.com/office/drawing/2014/main" id="{494EBE74-B284-4276-8814-EFBD1DF4A5C0}"/>
              </a:ext>
            </a:extLst>
          </p:cNvPr>
          <p:cNvSpPr/>
          <p:nvPr/>
        </p:nvSpPr>
        <p:spPr>
          <a:xfrm>
            <a:off x="1063310" y="2073023"/>
            <a:ext cx="11048742" cy="963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=CUBEVALUE("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ThisWorkbookDataModel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",CUBEMEMBER("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ThisWorkbookDataModel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“		,"[mortgages].[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LoanConsultant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].[Ricky Zobrist]"), B$1, 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Slicer_Year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39CA9A7-F535-4FC4-A5E5-A23358C41F92}"/>
              </a:ext>
            </a:extLst>
          </p:cNvPr>
          <p:cNvSpPr/>
          <p:nvPr/>
        </p:nvSpPr>
        <p:spPr>
          <a:xfrm>
            <a:off x="1063311" y="3662301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772CF7-A132-4672-ACD1-4D4A610A81F8}"/>
              </a:ext>
            </a:extLst>
          </p:cNvPr>
          <p:cNvSpPr txBox="1"/>
          <p:nvPr/>
        </p:nvSpPr>
        <p:spPr>
          <a:xfrm>
            <a:off x="1633925" y="3650420"/>
            <a:ext cx="99434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Rather than a cell reference, you can hard-code the value you want with CUBEMEMBER</a:t>
            </a:r>
            <a:endParaRPr lang="en-US" sz="16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D7D7229-014B-4AFA-834F-B9922A8BD208}"/>
              </a:ext>
            </a:extLst>
          </p:cNvPr>
          <p:cNvSpPr/>
          <p:nvPr/>
        </p:nvSpPr>
        <p:spPr>
          <a:xfrm>
            <a:off x="1063311" y="4257381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55C694-2D73-4591-85DF-F96BF143ACE5}"/>
              </a:ext>
            </a:extLst>
          </p:cNvPr>
          <p:cNvSpPr txBox="1"/>
          <p:nvPr/>
        </p:nvSpPr>
        <p:spPr>
          <a:xfrm>
            <a:off x="1633926" y="4245500"/>
            <a:ext cx="89391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</a:rPr>
              <a:t>Declare a table or Measures in your model first; ex. [mortgages]; ex. [Measures]</a:t>
            </a:r>
            <a:endParaRPr lang="en-US" sz="16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EAA1A7A-A96B-47BE-ACC7-0492022196A1}"/>
              </a:ext>
            </a:extLst>
          </p:cNvPr>
          <p:cNvSpPr/>
          <p:nvPr/>
        </p:nvSpPr>
        <p:spPr>
          <a:xfrm>
            <a:off x="7382653" y="1863994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FE0303D-93EE-4361-B383-5284D4237F68}"/>
              </a:ext>
            </a:extLst>
          </p:cNvPr>
          <p:cNvSpPr/>
          <p:nvPr/>
        </p:nvSpPr>
        <p:spPr>
          <a:xfrm>
            <a:off x="3744051" y="3007487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6EC2080-9E67-4948-93D7-2FC7C3D3D35E}"/>
              </a:ext>
            </a:extLst>
          </p:cNvPr>
          <p:cNvSpPr/>
          <p:nvPr/>
        </p:nvSpPr>
        <p:spPr>
          <a:xfrm>
            <a:off x="1063311" y="4853982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90EB99-5431-4E9E-9A0A-0F0EF0CB68C3}"/>
              </a:ext>
            </a:extLst>
          </p:cNvPr>
          <p:cNvSpPr txBox="1"/>
          <p:nvPr/>
        </p:nvSpPr>
        <p:spPr>
          <a:xfrm>
            <a:off x="1633926" y="4842101"/>
            <a:ext cx="102042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Declare the column or Measure second; ex. [</a:t>
            </a:r>
            <a:r>
              <a:rPr lang="en-US" sz="1600" dirty="0" err="1">
                <a:latin typeface="Montserrat" charset="0"/>
                <a:ea typeface="Montserrat" charset="0"/>
                <a:cs typeface="Montserrat" charset="0"/>
              </a:rPr>
              <a:t>LoanConsultant</a:t>
            </a:r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]; ex. [</a:t>
            </a:r>
            <a:r>
              <a:rPr lang="en-US" sz="1600" dirty="0" err="1">
                <a:latin typeface="Montserrat" charset="0"/>
                <a:ea typeface="Montserrat" charset="0"/>
                <a:cs typeface="Montserrat" charset="0"/>
              </a:rPr>
              <a:t>TotalCost</a:t>
            </a:r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]</a:t>
            </a:r>
            <a:endParaRPr lang="en-US" sz="16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E26E743-15BD-49D8-9177-D3B3710E85DD}"/>
              </a:ext>
            </a:extLst>
          </p:cNvPr>
          <p:cNvSpPr/>
          <p:nvPr/>
        </p:nvSpPr>
        <p:spPr>
          <a:xfrm>
            <a:off x="5781207" y="3007487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6DE78C6-C577-4B31-B051-286066B7E5E5}"/>
              </a:ext>
            </a:extLst>
          </p:cNvPr>
          <p:cNvSpPr/>
          <p:nvPr/>
        </p:nvSpPr>
        <p:spPr>
          <a:xfrm>
            <a:off x="1063311" y="5450583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A4E425-2A28-4C4D-BC39-36C220857068}"/>
              </a:ext>
            </a:extLst>
          </p:cNvPr>
          <p:cNvSpPr txBox="1"/>
          <p:nvPr/>
        </p:nvSpPr>
        <p:spPr>
          <a:xfrm>
            <a:off x="1633926" y="5438702"/>
            <a:ext cx="95737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</a:rPr>
              <a:t>Declare a specific value you’re looking for; ex. [Ricky Zobrist]</a:t>
            </a:r>
            <a:endParaRPr lang="en-US" sz="16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23E58CF-4C47-4786-AC40-0C5A493C89F4}"/>
              </a:ext>
            </a:extLst>
          </p:cNvPr>
          <p:cNvSpPr/>
          <p:nvPr/>
        </p:nvSpPr>
        <p:spPr>
          <a:xfrm>
            <a:off x="7818363" y="3007487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77526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61801" y="2377909"/>
            <a:ext cx="56791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cap="all" dirty="0">
                <a:solidFill>
                  <a:srgbClr val="50D873"/>
                </a:solidFill>
                <a:latin typeface="Montserrat" pitchFamily="2" charset="-52"/>
                <a:ea typeface="Montserrat" charset="0"/>
                <a:cs typeface="Montserrat" charset="0"/>
              </a:rPr>
              <a:t>SEE YOU IN</a:t>
            </a:r>
            <a:br>
              <a:rPr lang="en-US" sz="4000" b="1" cap="all" dirty="0">
                <a:solidFill>
                  <a:srgbClr val="50D873"/>
                </a:solidFill>
                <a:latin typeface="Montserrat" pitchFamily="2" charset="-52"/>
                <a:ea typeface="Montserrat" charset="0"/>
                <a:cs typeface="Montserrat" charset="0"/>
              </a:rPr>
            </a:br>
            <a:r>
              <a:rPr lang="en-US" sz="4000" b="1" cap="all" dirty="0">
                <a:solidFill>
                  <a:schemeClr val="bg1"/>
                </a:solidFill>
                <a:latin typeface="Montserrat" pitchFamily="2" charset="-52"/>
                <a:ea typeface="Montserrat" charset="0"/>
                <a:cs typeface="Montserrat" charset="0"/>
              </a:rPr>
              <a:t>THE NEXT LECTURE</a:t>
            </a:r>
          </a:p>
        </p:txBody>
      </p:sp>
    </p:spTree>
    <p:extLst>
      <p:ext uri="{BB962C8B-B14F-4D97-AF65-F5344CB8AC3E}">
        <p14:creationId xmlns:p14="http://schemas.microsoft.com/office/powerpoint/2010/main" val="3958988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61801" y="2377909"/>
            <a:ext cx="56791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cap="all" dirty="0">
                <a:solidFill>
                  <a:srgbClr val="50D873"/>
                </a:solidFill>
                <a:latin typeface="Montserrat" pitchFamily="2" charset="-52"/>
                <a:ea typeface="Montserrat" charset="0"/>
                <a:cs typeface="Montserrat" charset="0"/>
              </a:rPr>
              <a:t>ADVANCED</a:t>
            </a:r>
            <a:endParaRPr lang="en-US" sz="4000" b="1" cap="all" dirty="0">
              <a:solidFill>
                <a:schemeClr val="bg1"/>
              </a:solidFill>
              <a:latin typeface="Montserrat" pitchFamily="2" charset="-52"/>
              <a:ea typeface="Montserrat" charset="0"/>
              <a:cs typeface="Montserrat" charset="0"/>
            </a:endParaRPr>
          </a:p>
          <a:p>
            <a:r>
              <a:rPr lang="en-US" sz="4000" b="1" cap="all" dirty="0">
                <a:solidFill>
                  <a:schemeClr val="bg1"/>
                </a:solidFill>
                <a:latin typeface="Montserrat" pitchFamily="2" charset="-52"/>
                <a:ea typeface="Montserrat" charset="0"/>
                <a:cs typeface="Montserrat" charset="0"/>
              </a:rPr>
              <a:t>DAX/MDX FORMULAS</a:t>
            </a:r>
          </a:p>
        </p:txBody>
      </p:sp>
    </p:spTree>
    <p:extLst>
      <p:ext uri="{BB962C8B-B14F-4D97-AF65-F5344CB8AC3E}">
        <p14:creationId xmlns:p14="http://schemas.microsoft.com/office/powerpoint/2010/main" val="1883644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CALCULATE FUNCTION</a:t>
            </a:r>
            <a:endParaRPr lang="ru-RU" sz="28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997C1E-6743-4D49-80FC-1D1CDFEF2D35}"/>
              </a:ext>
            </a:extLst>
          </p:cNvPr>
          <p:cNvSpPr/>
          <p:nvPr/>
        </p:nvSpPr>
        <p:spPr>
          <a:xfrm>
            <a:off x="554182" y="6325950"/>
            <a:ext cx="6113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cap="all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MS EXCEL: ESSENTIAL TRAINING FOR THE 70-779 EXAM</a:t>
            </a:r>
            <a:endParaRPr lang="ru-RU" sz="1400" b="1" cap="all" dirty="0">
              <a:solidFill>
                <a:schemeClr val="bg1">
                  <a:lumMod val="50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Прямоугольник 11">
            <a:extLst>
              <a:ext uri="{FF2B5EF4-FFF2-40B4-BE49-F238E27FC236}">
                <a16:creationId xmlns:a16="http://schemas.microsoft.com/office/drawing/2014/main" id="{494EBE74-B284-4276-8814-EFBD1DF4A5C0}"/>
              </a:ext>
            </a:extLst>
          </p:cNvPr>
          <p:cNvSpPr/>
          <p:nvPr/>
        </p:nvSpPr>
        <p:spPr>
          <a:xfrm>
            <a:off x="1063311" y="2073024"/>
            <a:ext cx="9214945" cy="501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MeasureName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 := CALCULATE( &lt;expression&gt;, &lt;filter1&gt;, &lt;filter2&gt;,…)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BCC055F-12B1-4ED4-B0F7-0F92CD1D8AAE}"/>
              </a:ext>
            </a:extLst>
          </p:cNvPr>
          <p:cNvSpPr/>
          <p:nvPr/>
        </p:nvSpPr>
        <p:spPr>
          <a:xfrm>
            <a:off x="2106118" y="1803303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1704FCB-C129-4696-BD9E-31F775A891DE}"/>
              </a:ext>
            </a:extLst>
          </p:cNvPr>
          <p:cNvSpPr/>
          <p:nvPr/>
        </p:nvSpPr>
        <p:spPr>
          <a:xfrm>
            <a:off x="4079824" y="2581597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DFC86D6-CD8D-4FAC-B834-FD541C7C7DD0}"/>
              </a:ext>
            </a:extLst>
          </p:cNvPr>
          <p:cNvSpPr/>
          <p:nvPr/>
        </p:nvSpPr>
        <p:spPr>
          <a:xfrm>
            <a:off x="5776209" y="1803303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D8ABCB1-3A77-4BBE-9919-F27C076D0749}"/>
              </a:ext>
            </a:extLst>
          </p:cNvPr>
          <p:cNvSpPr/>
          <p:nvPr/>
        </p:nvSpPr>
        <p:spPr>
          <a:xfrm>
            <a:off x="7859842" y="2581597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BC91ACE-E591-44CE-99A9-0A1854F07CF6}"/>
              </a:ext>
            </a:extLst>
          </p:cNvPr>
          <p:cNvSpPr/>
          <p:nvPr/>
        </p:nvSpPr>
        <p:spPr>
          <a:xfrm>
            <a:off x="1063311" y="3662301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3BED7E-B696-4E22-815A-3DB51BA96E5C}"/>
              </a:ext>
            </a:extLst>
          </p:cNvPr>
          <p:cNvSpPr txBox="1"/>
          <p:nvPr/>
        </p:nvSpPr>
        <p:spPr>
          <a:xfrm>
            <a:off x="1633926" y="3650420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Name of your measure; ex. </a:t>
            </a:r>
            <a:r>
              <a:rPr lang="en-US" sz="1600" dirty="0" err="1">
                <a:latin typeface="Montserrat" charset="0"/>
                <a:ea typeface="Montserrat" charset="0"/>
                <a:cs typeface="Montserrat" charset="0"/>
              </a:rPr>
              <a:t>TotalSales</a:t>
            </a:r>
            <a:endParaRPr lang="en-US" sz="16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C52D55-C121-4CC4-BEA4-99ED56CE7DAD}"/>
              </a:ext>
            </a:extLst>
          </p:cNvPr>
          <p:cNvSpPr/>
          <p:nvPr/>
        </p:nvSpPr>
        <p:spPr>
          <a:xfrm>
            <a:off x="1063311" y="4257381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54EA6BD-EF6C-4326-BCF0-28EA5070C285}"/>
              </a:ext>
            </a:extLst>
          </p:cNvPr>
          <p:cNvSpPr/>
          <p:nvPr/>
        </p:nvSpPr>
        <p:spPr>
          <a:xfrm>
            <a:off x="1063311" y="4853982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67124E2-B779-40AB-8A5E-D59228FF5B4E}"/>
              </a:ext>
            </a:extLst>
          </p:cNvPr>
          <p:cNvSpPr/>
          <p:nvPr/>
        </p:nvSpPr>
        <p:spPr>
          <a:xfrm>
            <a:off x="1063311" y="5450583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2917D7-3925-4167-BB49-86B88A7E6968}"/>
              </a:ext>
            </a:extLst>
          </p:cNvPr>
          <p:cNvSpPr txBox="1"/>
          <p:nvPr/>
        </p:nvSpPr>
        <p:spPr>
          <a:xfrm>
            <a:off x="1633927" y="4245500"/>
            <a:ext cx="83894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CALCULATE function, used for calculating measures in a different context 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B4B91A-B3DE-4F66-8B33-EF564CA539FE}"/>
              </a:ext>
            </a:extLst>
          </p:cNvPr>
          <p:cNvSpPr txBox="1"/>
          <p:nvPr/>
        </p:nvSpPr>
        <p:spPr>
          <a:xfrm>
            <a:off x="1633926" y="4842101"/>
            <a:ext cx="103825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Expression you want calculated in a different context; ex. SUM(mortgages[Cost]) 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F113BD-D496-48C1-9C0C-F2143A40E55A}"/>
              </a:ext>
            </a:extLst>
          </p:cNvPr>
          <p:cNvSpPr txBox="1"/>
          <p:nvPr/>
        </p:nvSpPr>
        <p:spPr>
          <a:xfrm>
            <a:off x="1633927" y="5438702"/>
            <a:ext cx="87477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Filters used to set the context for the expression in the CALCULATE function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83570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FILTER EXAMPLES</a:t>
            </a:r>
            <a:endParaRPr lang="ru-RU" sz="28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997C1E-6743-4D49-80FC-1D1CDFEF2D35}"/>
              </a:ext>
            </a:extLst>
          </p:cNvPr>
          <p:cNvSpPr/>
          <p:nvPr/>
        </p:nvSpPr>
        <p:spPr>
          <a:xfrm>
            <a:off x="554182" y="6325950"/>
            <a:ext cx="6113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cap="all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MS EXCEL: ESSENTIAL TRAINING FOR THE 70-779 EXAM</a:t>
            </a:r>
            <a:endParaRPr lang="ru-RU" sz="1400" b="1" cap="all" dirty="0">
              <a:solidFill>
                <a:schemeClr val="bg1">
                  <a:lumMod val="50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Прямоугольник 11">
            <a:extLst>
              <a:ext uri="{FF2B5EF4-FFF2-40B4-BE49-F238E27FC236}">
                <a16:creationId xmlns:a16="http://schemas.microsoft.com/office/drawing/2014/main" id="{494EBE74-B284-4276-8814-EFBD1DF4A5C0}"/>
              </a:ext>
            </a:extLst>
          </p:cNvPr>
          <p:cNvSpPr/>
          <p:nvPr/>
        </p:nvSpPr>
        <p:spPr>
          <a:xfrm>
            <a:off x="1063311" y="2073024"/>
            <a:ext cx="9214945" cy="501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MeasureName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 := CALCULATE( &lt;expression&gt;, &lt;filter1&gt;, &lt;filter2&gt;,…)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BCC055F-12B1-4ED4-B0F7-0F92CD1D8AAE}"/>
              </a:ext>
            </a:extLst>
          </p:cNvPr>
          <p:cNvSpPr/>
          <p:nvPr/>
        </p:nvSpPr>
        <p:spPr>
          <a:xfrm>
            <a:off x="2106118" y="1803303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1704FCB-C129-4696-BD9E-31F775A891DE}"/>
              </a:ext>
            </a:extLst>
          </p:cNvPr>
          <p:cNvSpPr/>
          <p:nvPr/>
        </p:nvSpPr>
        <p:spPr>
          <a:xfrm>
            <a:off x="4079824" y="2581597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DFC86D6-CD8D-4FAC-B834-FD541C7C7DD0}"/>
              </a:ext>
            </a:extLst>
          </p:cNvPr>
          <p:cNvSpPr/>
          <p:nvPr/>
        </p:nvSpPr>
        <p:spPr>
          <a:xfrm>
            <a:off x="5776209" y="1803303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D8ABCB1-3A77-4BBE-9919-F27C076D0749}"/>
              </a:ext>
            </a:extLst>
          </p:cNvPr>
          <p:cNvSpPr/>
          <p:nvPr/>
        </p:nvSpPr>
        <p:spPr>
          <a:xfrm>
            <a:off x="7859842" y="2581597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3BED7E-B696-4E22-815A-3DB51BA96E5C}"/>
              </a:ext>
            </a:extLst>
          </p:cNvPr>
          <p:cNvSpPr txBox="1"/>
          <p:nvPr/>
        </p:nvSpPr>
        <p:spPr>
          <a:xfrm>
            <a:off x="1633925" y="3648899"/>
            <a:ext cx="87477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mortgages[</a:t>
            </a:r>
            <a:r>
              <a:rPr lang="en-US" sz="1600" dirty="0" err="1">
                <a:latin typeface="Montserrat" charset="0"/>
                <a:ea typeface="Montserrat" charset="0"/>
                <a:cs typeface="Montserrat" charset="0"/>
              </a:rPr>
              <a:t>LoanConsultant</a:t>
            </a:r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]=“David Michigan”, units[</a:t>
            </a:r>
            <a:r>
              <a:rPr lang="en-US" sz="1600" dirty="0" err="1">
                <a:latin typeface="Montserrat" charset="0"/>
                <a:ea typeface="Montserrat" charset="0"/>
                <a:cs typeface="Montserrat" charset="0"/>
              </a:rPr>
              <a:t>UnitType</a:t>
            </a:r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]=“Double”</a:t>
            </a:r>
            <a:endParaRPr lang="en-US" sz="16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67124E2-B779-40AB-8A5E-D59228FF5B4E}"/>
              </a:ext>
            </a:extLst>
          </p:cNvPr>
          <p:cNvSpPr/>
          <p:nvPr/>
        </p:nvSpPr>
        <p:spPr>
          <a:xfrm>
            <a:off x="1063311" y="5450583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F113BD-D496-48C1-9C0C-F2143A40E55A}"/>
              </a:ext>
            </a:extLst>
          </p:cNvPr>
          <p:cNvSpPr txBox="1"/>
          <p:nvPr/>
        </p:nvSpPr>
        <p:spPr>
          <a:xfrm>
            <a:off x="1633927" y="5438702"/>
            <a:ext cx="87477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SAMEPERIODLASTYEAR(Calendar[Date]) – and others!</a:t>
            </a:r>
            <a:endParaRPr lang="en-US" sz="16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4D1BC4D-81FB-4C5D-BD8B-7D763D3EB892}"/>
              </a:ext>
            </a:extLst>
          </p:cNvPr>
          <p:cNvSpPr/>
          <p:nvPr/>
        </p:nvSpPr>
        <p:spPr>
          <a:xfrm>
            <a:off x="1063311" y="4853981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D64DD69-28E1-4538-A865-386FF143AE80}"/>
              </a:ext>
            </a:extLst>
          </p:cNvPr>
          <p:cNvSpPr/>
          <p:nvPr/>
        </p:nvSpPr>
        <p:spPr>
          <a:xfrm>
            <a:off x="1063311" y="4258141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54083D9-6AFC-415F-AD88-2F3D5A386F21}"/>
              </a:ext>
            </a:extLst>
          </p:cNvPr>
          <p:cNvSpPr/>
          <p:nvPr/>
        </p:nvSpPr>
        <p:spPr>
          <a:xfrm>
            <a:off x="1063311" y="3662680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BFD571-8DE0-4805-8012-5912B98E4C88}"/>
              </a:ext>
            </a:extLst>
          </p:cNvPr>
          <p:cNvSpPr txBox="1"/>
          <p:nvPr/>
        </p:nvSpPr>
        <p:spPr>
          <a:xfrm>
            <a:off x="1633926" y="4842101"/>
            <a:ext cx="93638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USERELATIONSHIP(customers[</a:t>
            </a:r>
            <a:r>
              <a:rPr lang="en-US" sz="1600" dirty="0" err="1">
                <a:latin typeface="Montserrat" charset="0"/>
                <a:ea typeface="Montserrat" charset="0"/>
                <a:cs typeface="Montserrat" charset="0"/>
              </a:rPr>
              <a:t>OfferDate</a:t>
            </a:r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], Calendar[Date])</a:t>
            </a:r>
            <a:endParaRPr lang="en-U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688C04-6794-4EFE-967C-9D6DBD736DC9}"/>
              </a:ext>
            </a:extLst>
          </p:cNvPr>
          <p:cNvSpPr txBox="1"/>
          <p:nvPr/>
        </p:nvSpPr>
        <p:spPr>
          <a:xfrm>
            <a:off x="1633925" y="4245500"/>
            <a:ext cx="93638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ALL(mortgages)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12820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PERCENT OF TOTAL EXAMPLE</a:t>
            </a:r>
            <a:endParaRPr lang="ru-RU" sz="28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997C1E-6743-4D49-80FC-1D1CDFEF2D35}"/>
              </a:ext>
            </a:extLst>
          </p:cNvPr>
          <p:cNvSpPr/>
          <p:nvPr/>
        </p:nvSpPr>
        <p:spPr>
          <a:xfrm>
            <a:off x="554182" y="6325950"/>
            <a:ext cx="6113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cap="all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MS EXCEL: ESSENTIAL TRAINING FOR THE 70-779 EXAM</a:t>
            </a:r>
            <a:endParaRPr lang="ru-RU" sz="1400" b="1" cap="all" dirty="0">
              <a:solidFill>
                <a:schemeClr val="bg1">
                  <a:lumMod val="50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Прямоугольник 11">
            <a:extLst>
              <a:ext uri="{FF2B5EF4-FFF2-40B4-BE49-F238E27FC236}">
                <a16:creationId xmlns:a16="http://schemas.microsoft.com/office/drawing/2014/main" id="{494EBE74-B284-4276-8814-EFBD1DF4A5C0}"/>
              </a:ext>
            </a:extLst>
          </p:cNvPr>
          <p:cNvSpPr/>
          <p:nvPr/>
        </p:nvSpPr>
        <p:spPr>
          <a:xfrm>
            <a:off x="1063311" y="2073023"/>
            <a:ext cx="10204296" cy="963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PercentOfTotalMargin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 := DIVIDE( 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TotalMargin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],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				CALCULATE( 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TotalMargin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], ALL(mortgages) 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BCC055F-12B1-4ED4-B0F7-0F92CD1D8AAE}"/>
              </a:ext>
            </a:extLst>
          </p:cNvPr>
          <p:cNvSpPr/>
          <p:nvPr/>
        </p:nvSpPr>
        <p:spPr>
          <a:xfrm>
            <a:off x="2106118" y="1803303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1704FCB-C129-4696-BD9E-31F775A891DE}"/>
              </a:ext>
            </a:extLst>
          </p:cNvPr>
          <p:cNvSpPr/>
          <p:nvPr/>
        </p:nvSpPr>
        <p:spPr>
          <a:xfrm>
            <a:off x="4681926" y="1807652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DFC86D6-CD8D-4FAC-B834-FD541C7C7DD0}"/>
              </a:ext>
            </a:extLst>
          </p:cNvPr>
          <p:cNvSpPr/>
          <p:nvPr/>
        </p:nvSpPr>
        <p:spPr>
          <a:xfrm>
            <a:off x="6158457" y="1805729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D8ABCB1-3A77-4BBE-9919-F27C076D0749}"/>
              </a:ext>
            </a:extLst>
          </p:cNvPr>
          <p:cNvSpPr/>
          <p:nvPr/>
        </p:nvSpPr>
        <p:spPr>
          <a:xfrm>
            <a:off x="9258924" y="3042256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BC91ACE-E591-44CE-99A9-0A1854F07CF6}"/>
              </a:ext>
            </a:extLst>
          </p:cNvPr>
          <p:cNvSpPr/>
          <p:nvPr/>
        </p:nvSpPr>
        <p:spPr>
          <a:xfrm>
            <a:off x="1063311" y="3662301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3BED7E-B696-4E22-815A-3DB51BA96E5C}"/>
              </a:ext>
            </a:extLst>
          </p:cNvPr>
          <p:cNvSpPr txBox="1"/>
          <p:nvPr/>
        </p:nvSpPr>
        <p:spPr>
          <a:xfrm>
            <a:off x="1633926" y="3650420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Name of our new measure</a:t>
            </a:r>
            <a:endParaRPr lang="en-US" sz="16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C52D55-C121-4CC4-BEA4-99ED56CE7DAD}"/>
              </a:ext>
            </a:extLst>
          </p:cNvPr>
          <p:cNvSpPr/>
          <p:nvPr/>
        </p:nvSpPr>
        <p:spPr>
          <a:xfrm>
            <a:off x="1063311" y="4257381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54EA6BD-EF6C-4326-BCF0-28EA5070C285}"/>
              </a:ext>
            </a:extLst>
          </p:cNvPr>
          <p:cNvSpPr/>
          <p:nvPr/>
        </p:nvSpPr>
        <p:spPr>
          <a:xfrm>
            <a:off x="1063311" y="4853982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67124E2-B779-40AB-8A5E-D59228FF5B4E}"/>
              </a:ext>
            </a:extLst>
          </p:cNvPr>
          <p:cNvSpPr/>
          <p:nvPr/>
        </p:nvSpPr>
        <p:spPr>
          <a:xfrm>
            <a:off x="1063311" y="5450583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2917D7-3925-4167-BB49-86B88A7E6968}"/>
              </a:ext>
            </a:extLst>
          </p:cNvPr>
          <p:cNvSpPr txBox="1"/>
          <p:nvPr/>
        </p:nvSpPr>
        <p:spPr>
          <a:xfrm>
            <a:off x="1633927" y="4245500"/>
            <a:ext cx="83894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Safe divide function to account for zeros, if any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B4B91A-B3DE-4F66-8B33-EF564CA539FE}"/>
              </a:ext>
            </a:extLst>
          </p:cNvPr>
          <p:cNvSpPr txBox="1"/>
          <p:nvPr/>
        </p:nvSpPr>
        <p:spPr>
          <a:xfrm>
            <a:off x="1633926" y="4842101"/>
            <a:ext cx="102042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Previously created measure/expression; SUMX(</a:t>
            </a:r>
            <a:r>
              <a:rPr lang="en-US" sz="1600" dirty="0" err="1">
                <a:latin typeface="Montserrat" charset="0"/>
                <a:ea typeface="Montserrat" charset="0"/>
                <a:cs typeface="Montserrat" charset="0"/>
              </a:rPr>
              <a:t>mortgages,mortgages</a:t>
            </a:r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[Cost]*mortgages[Margin])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F113BD-D496-48C1-9C0C-F2143A40E55A}"/>
              </a:ext>
            </a:extLst>
          </p:cNvPr>
          <p:cNvSpPr txBox="1"/>
          <p:nvPr/>
        </p:nvSpPr>
        <p:spPr>
          <a:xfrm>
            <a:off x="1633926" y="5438702"/>
            <a:ext cx="95737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Forces context to be the entire table, regardless of implicit context from the Pivot Table</a:t>
            </a:r>
            <a:endParaRPr lang="en-US" sz="16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38FC98-E65E-4C57-AC6F-166F498BDBAF}"/>
              </a:ext>
            </a:extLst>
          </p:cNvPr>
          <p:cNvSpPr/>
          <p:nvPr/>
        </p:nvSpPr>
        <p:spPr>
          <a:xfrm>
            <a:off x="7250241" y="3036620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21475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PREVIOUS YEAR EXAMPLE</a:t>
            </a:r>
            <a:endParaRPr lang="ru-RU" sz="28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997C1E-6743-4D49-80FC-1D1CDFEF2D35}"/>
              </a:ext>
            </a:extLst>
          </p:cNvPr>
          <p:cNvSpPr/>
          <p:nvPr/>
        </p:nvSpPr>
        <p:spPr>
          <a:xfrm>
            <a:off x="554182" y="6325950"/>
            <a:ext cx="6113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cap="all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MS EXCEL: ESSENTIAL TRAINING FOR THE 70-779 EXAM</a:t>
            </a:r>
            <a:endParaRPr lang="ru-RU" sz="1400" b="1" cap="all" dirty="0">
              <a:solidFill>
                <a:schemeClr val="bg1">
                  <a:lumMod val="50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Прямоугольник 11">
            <a:extLst>
              <a:ext uri="{FF2B5EF4-FFF2-40B4-BE49-F238E27FC236}">
                <a16:creationId xmlns:a16="http://schemas.microsoft.com/office/drawing/2014/main" id="{494EBE74-B284-4276-8814-EFBD1DF4A5C0}"/>
              </a:ext>
            </a:extLst>
          </p:cNvPr>
          <p:cNvSpPr/>
          <p:nvPr/>
        </p:nvSpPr>
        <p:spPr>
          <a:xfrm>
            <a:off x="1063310" y="2073023"/>
            <a:ext cx="10983785" cy="963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SalesLastYear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 := CALCULATE( 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TotalCost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], DATEADD(Calendar[Date],-1,YEAR))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		:= CALCULATE( 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TotalCost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], SAMEPERIODLASTYEAR(Calendar[Date]))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BCC055F-12B1-4ED4-B0F7-0F92CD1D8AAE}"/>
              </a:ext>
            </a:extLst>
          </p:cNvPr>
          <p:cNvSpPr/>
          <p:nvPr/>
        </p:nvSpPr>
        <p:spPr>
          <a:xfrm>
            <a:off x="2106118" y="1803303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1704FCB-C129-4696-BD9E-31F775A891DE}"/>
              </a:ext>
            </a:extLst>
          </p:cNvPr>
          <p:cNvSpPr/>
          <p:nvPr/>
        </p:nvSpPr>
        <p:spPr>
          <a:xfrm>
            <a:off x="4132287" y="1803302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DFC86D6-CD8D-4FAC-B834-FD541C7C7DD0}"/>
              </a:ext>
            </a:extLst>
          </p:cNvPr>
          <p:cNvSpPr/>
          <p:nvPr/>
        </p:nvSpPr>
        <p:spPr>
          <a:xfrm>
            <a:off x="5593827" y="1803302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D8ABCB1-3A77-4BBE-9919-F27C076D0749}"/>
              </a:ext>
            </a:extLst>
          </p:cNvPr>
          <p:cNvSpPr/>
          <p:nvPr/>
        </p:nvSpPr>
        <p:spPr>
          <a:xfrm>
            <a:off x="8505668" y="3033826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BC91ACE-E591-44CE-99A9-0A1854F07CF6}"/>
              </a:ext>
            </a:extLst>
          </p:cNvPr>
          <p:cNvSpPr/>
          <p:nvPr/>
        </p:nvSpPr>
        <p:spPr>
          <a:xfrm>
            <a:off x="1063311" y="3662301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3BED7E-B696-4E22-815A-3DB51BA96E5C}"/>
              </a:ext>
            </a:extLst>
          </p:cNvPr>
          <p:cNvSpPr txBox="1"/>
          <p:nvPr/>
        </p:nvSpPr>
        <p:spPr>
          <a:xfrm>
            <a:off x="1633926" y="3650420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Name of our new measure</a:t>
            </a:r>
            <a:endParaRPr lang="en-US" sz="16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C52D55-C121-4CC4-BEA4-99ED56CE7DAD}"/>
              </a:ext>
            </a:extLst>
          </p:cNvPr>
          <p:cNvSpPr/>
          <p:nvPr/>
        </p:nvSpPr>
        <p:spPr>
          <a:xfrm>
            <a:off x="1063311" y="4257381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54EA6BD-EF6C-4326-BCF0-28EA5070C285}"/>
              </a:ext>
            </a:extLst>
          </p:cNvPr>
          <p:cNvSpPr/>
          <p:nvPr/>
        </p:nvSpPr>
        <p:spPr>
          <a:xfrm>
            <a:off x="1063311" y="4853982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67124E2-B779-40AB-8A5E-D59228FF5B4E}"/>
              </a:ext>
            </a:extLst>
          </p:cNvPr>
          <p:cNvSpPr/>
          <p:nvPr/>
        </p:nvSpPr>
        <p:spPr>
          <a:xfrm>
            <a:off x="1063311" y="5450583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2917D7-3925-4167-BB49-86B88A7E6968}"/>
              </a:ext>
            </a:extLst>
          </p:cNvPr>
          <p:cNvSpPr txBox="1"/>
          <p:nvPr/>
        </p:nvSpPr>
        <p:spPr>
          <a:xfrm>
            <a:off x="1633927" y="4245500"/>
            <a:ext cx="83894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CALCULATE function to set a new context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B4B91A-B3DE-4F66-8B33-EF564CA539FE}"/>
              </a:ext>
            </a:extLst>
          </p:cNvPr>
          <p:cNvSpPr txBox="1"/>
          <p:nvPr/>
        </p:nvSpPr>
        <p:spPr>
          <a:xfrm>
            <a:off x="1633926" y="4842101"/>
            <a:ext cx="102042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Previously created measure/expression; SUM(mortgages[Cost])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F113BD-D496-48C1-9C0C-F2143A40E55A}"/>
              </a:ext>
            </a:extLst>
          </p:cNvPr>
          <p:cNvSpPr txBox="1"/>
          <p:nvPr/>
        </p:nvSpPr>
        <p:spPr>
          <a:xfrm>
            <a:off x="1633926" y="5438702"/>
            <a:ext cx="95737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Equivalent filters using different functions; both reference our calendar table</a:t>
            </a:r>
            <a:endParaRPr lang="en-US" sz="16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38FC98-E65E-4C57-AC6F-166F498BDBAF}"/>
              </a:ext>
            </a:extLst>
          </p:cNvPr>
          <p:cNvSpPr/>
          <p:nvPr/>
        </p:nvSpPr>
        <p:spPr>
          <a:xfrm>
            <a:off x="5593827" y="3034667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B519DAD-9B7D-4EDD-81A0-BE1B4C2A253C}"/>
              </a:ext>
            </a:extLst>
          </p:cNvPr>
          <p:cNvSpPr/>
          <p:nvPr/>
        </p:nvSpPr>
        <p:spPr>
          <a:xfrm>
            <a:off x="8505667" y="1803150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84550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YEAR-OVER-YEAR GROWTH EXAMPLE</a:t>
            </a:r>
            <a:endParaRPr lang="ru-RU" sz="28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997C1E-6743-4D49-80FC-1D1CDFEF2D35}"/>
              </a:ext>
            </a:extLst>
          </p:cNvPr>
          <p:cNvSpPr/>
          <p:nvPr/>
        </p:nvSpPr>
        <p:spPr>
          <a:xfrm>
            <a:off x="554182" y="6325950"/>
            <a:ext cx="6113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cap="all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MS EXCEL: ESSENTIAL TRAINING FOR THE 70-779 EXAM</a:t>
            </a:r>
            <a:endParaRPr lang="ru-RU" sz="1400" b="1" cap="all" dirty="0">
              <a:solidFill>
                <a:schemeClr val="bg1">
                  <a:lumMod val="50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Прямоугольник 11">
            <a:extLst>
              <a:ext uri="{FF2B5EF4-FFF2-40B4-BE49-F238E27FC236}">
                <a16:creationId xmlns:a16="http://schemas.microsoft.com/office/drawing/2014/main" id="{494EBE74-B284-4276-8814-EFBD1DF4A5C0}"/>
              </a:ext>
            </a:extLst>
          </p:cNvPr>
          <p:cNvSpPr/>
          <p:nvPr/>
        </p:nvSpPr>
        <p:spPr>
          <a:xfrm>
            <a:off x="1063310" y="2073023"/>
            <a:ext cx="10983785" cy="963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YOYGrowth := IF( ISBLANK([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SalesLastYear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]) , BLANK(), 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TotalCost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]/[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SalesLastYear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])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YOYGrowth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 := DIVIDE( 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TotalCost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 , 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SalesLastYear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39CA9A7-F535-4FC4-A5E5-A23358C41F92}"/>
              </a:ext>
            </a:extLst>
          </p:cNvPr>
          <p:cNvSpPr/>
          <p:nvPr/>
        </p:nvSpPr>
        <p:spPr>
          <a:xfrm>
            <a:off x="1063311" y="3662301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772CF7-A132-4672-ACD1-4D4A610A81F8}"/>
              </a:ext>
            </a:extLst>
          </p:cNvPr>
          <p:cNvSpPr txBox="1"/>
          <p:nvPr/>
        </p:nvSpPr>
        <p:spPr>
          <a:xfrm>
            <a:off x="1633926" y="3650420"/>
            <a:ext cx="92689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ISBLANK() function returns TRUE if the field/expression returns a blank value</a:t>
            </a:r>
            <a:endParaRPr lang="en-US" sz="16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D7D7229-014B-4AFA-834F-B9922A8BD208}"/>
              </a:ext>
            </a:extLst>
          </p:cNvPr>
          <p:cNvSpPr/>
          <p:nvPr/>
        </p:nvSpPr>
        <p:spPr>
          <a:xfrm>
            <a:off x="1063311" y="4257381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55C694-2D73-4591-85DF-F96BF143ACE5}"/>
              </a:ext>
            </a:extLst>
          </p:cNvPr>
          <p:cNvSpPr txBox="1"/>
          <p:nvPr/>
        </p:nvSpPr>
        <p:spPr>
          <a:xfrm>
            <a:off x="1633927" y="4245500"/>
            <a:ext cx="83894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BLANK() function returns a blank rather than a divide by zero error</a:t>
            </a:r>
            <a:endParaRPr lang="en-US" sz="16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EAA1A7A-A96B-47BE-ACC7-0492022196A1}"/>
              </a:ext>
            </a:extLst>
          </p:cNvPr>
          <p:cNvSpPr/>
          <p:nvPr/>
        </p:nvSpPr>
        <p:spPr>
          <a:xfrm>
            <a:off x="4524529" y="1872362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FE0303D-93EE-4361-B383-5284D4237F68}"/>
              </a:ext>
            </a:extLst>
          </p:cNvPr>
          <p:cNvSpPr/>
          <p:nvPr/>
        </p:nvSpPr>
        <p:spPr>
          <a:xfrm>
            <a:off x="6926963" y="1915626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6EC2080-9E67-4948-93D7-2FC7C3D3D35E}"/>
              </a:ext>
            </a:extLst>
          </p:cNvPr>
          <p:cNvSpPr/>
          <p:nvPr/>
        </p:nvSpPr>
        <p:spPr>
          <a:xfrm>
            <a:off x="1063311" y="4853982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90EB99-5431-4E9E-9A0A-0F0EF0CB68C3}"/>
              </a:ext>
            </a:extLst>
          </p:cNvPr>
          <p:cNvSpPr txBox="1"/>
          <p:nvPr/>
        </p:nvSpPr>
        <p:spPr>
          <a:xfrm>
            <a:off x="1633926" y="4842101"/>
            <a:ext cx="102042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Safe DIVIDE() function saves the extra IF comparison</a:t>
            </a:r>
            <a:endParaRPr lang="en-US" sz="16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E26E743-15BD-49D8-9177-D3B3710E85DD}"/>
              </a:ext>
            </a:extLst>
          </p:cNvPr>
          <p:cNvSpPr/>
          <p:nvPr/>
        </p:nvSpPr>
        <p:spPr>
          <a:xfrm>
            <a:off x="3453443" y="3036620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73058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RUNNING TOTAL EXAMPLE</a:t>
            </a:r>
            <a:endParaRPr lang="ru-RU" sz="28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997C1E-6743-4D49-80FC-1D1CDFEF2D35}"/>
              </a:ext>
            </a:extLst>
          </p:cNvPr>
          <p:cNvSpPr/>
          <p:nvPr/>
        </p:nvSpPr>
        <p:spPr>
          <a:xfrm>
            <a:off x="554182" y="6325950"/>
            <a:ext cx="6113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cap="all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MS EXCEL: ESSENTIAL TRAINING FOR THE 70-779 EXAM</a:t>
            </a:r>
            <a:endParaRPr lang="ru-RU" sz="1400" b="1" cap="all" dirty="0">
              <a:solidFill>
                <a:schemeClr val="bg1">
                  <a:lumMod val="50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Прямоугольник 11">
            <a:extLst>
              <a:ext uri="{FF2B5EF4-FFF2-40B4-BE49-F238E27FC236}">
                <a16:creationId xmlns:a16="http://schemas.microsoft.com/office/drawing/2014/main" id="{494EBE74-B284-4276-8814-EFBD1DF4A5C0}"/>
              </a:ext>
            </a:extLst>
          </p:cNvPr>
          <p:cNvSpPr/>
          <p:nvPr/>
        </p:nvSpPr>
        <p:spPr>
          <a:xfrm>
            <a:off x="1063310" y="2073023"/>
            <a:ext cx="10983785" cy="963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RunningTotalSales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 := CALCULATE( [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TotalCost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], FILTER( ALL(Calendar[Date]), 					Calendar[Date] &lt;= MAX(Calendar[Date]) ) 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39CA9A7-F535-4FC4-A5E5-A23358C41F92}"/>
              </a:ext>
            </a:extLst>
          </p:cNvPr>
          <p:cNvSpPr/>
          <p:nvPr/>
        </p:nvSpPr>
        <p:spPr>
          <a:xfrm>
            <a:off x="1063311" y="3662301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772CF7-A132-4672-ACD1-4D4A610A81F8}"/>
              </a:ext>
            </a:extLst>
          </p:cNvPr>
          <p:cNvSpPr txBox="1"/>
          <p:nvPr/>
        </p:nvSpPr>
        <p:spPr>
          <a:xfrm>
            <a:off x="1633926" y="3650420"/>
            <a:ext cx="92689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FILTER() function returns a table that is filtered for each filter condition you provide</a:t>
            </a:r>
            <a:endParaRPr lang="en-US" sz="16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D7D7229-014B-4AFA-834F-B9922A8BD208}"/>
              </a:ext>
            </a:extLst>
          </p:cNvPr>
          <p:cNvSpPr/>
          <p:nvPr/>
        </p:nvSpPr>
        <p:spPr>
          <a:xfrm>
            <a:off x="1063311" y="4257381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55C694-2D73-4591-85DF-F96BF143ACE5}"/>
              </a:ext>
            </a:extLst>
          </p:cNvPr>
          <p:cNvSpPr txBox="1"/>
          <p:nvPr/>
        </p:nvSpPr>
        <p:spPr>
          <a:xfrm>
            <a:off x="1633927" y="4245500"/>
            <a:ext cx="83894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ALL() function gets every date possible to act as your base table</a:t>
            </a:r>
            <a:endParaRPr lang="en-US" sz="16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EAA1A7A-A96B-47BE-ACC7-0492022196A1}"/>
              </a:ext>
            </a:extLst>
          </p:cNvPr>
          <p:cNvSpPr/>
          <p:nvPr/>
        </p:nvSpPr>
        <p:spPr>
          <a:xfrm>
            <a:off x="7482588" y="1915625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FE0303D-93EE-4361-B383-5284D4237F68}"/>
              </a:ext>
            </a:extLst>
          </p:cNvPr>
          <p:cNvSpPr/>
          <p:nvPr/>
        </p:nvSpPr>
        <p:spPr>
          <a:xfrm>
            <a:off x="8271081" y="1915624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6EC2080-9E67-4948-93D7-2FC7C3D3D35E}"/>
              </a:ext>
            </a:extLst>
          </p:cNvPr>
          <p:cNvSpPr/>
          <p:nvPr/>
        </p:nvSpPr>
        <p:spPr>
          <a:xfrm>
            <a:off x="1063311" y="4853982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90EB99-5431-4E9E-9A0A-0F0EF0CB68C3}"/>
              </a:ext>
            </a:extLst>
          </p:cNvPr>
          <p:cNvSpPr txBox="1"/>
          <p:nvPr/>
        </p:nvSpPr>
        <p:spPr>
          <a:xfrm>
            <a:off x="1633926" y="4842101"/>
            <a:ext cx="102042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Date comparison (current date to maximum date) filters down the entire table from ALL() to return only the values leading up to the date of the current row in context</a:t>
            </a:r>
            <a:endParaRPr lang="en-US" sz="16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E26E743-15BD-49D8-9177-D3B3710E85DD}"/>
              </a:ext>
            </a:extLst>
          </p:cNvPr>
          <p:cNvSpPr/>
          <p:nvPr/>
        </p:nvSpPr>
        <p:spPr>
          <a:xfrm>
            <a:off x="6902971" y="3007487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05018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BASIC CUBE FUNCTION (MDX) EXAMPLE</a:t>
            </a:r>
            <a:endParaRPr lang="ru-RU" sz="28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9997C1E-6743-4D49-80FC-1D1CDFEF2D35}"/>
              </a:ext>
            </a:extLst>
          </p:cNvPr>
          <p:cNvSpPr/>
          <p:nvPr/>
        </p:nvSpPr>
        <p:spPr>
          <a:xfrm>
            <a:off x="554182" y="6325950"/>
            <a:ext cx="61133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cap="all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MS EXCEL: ESSENTIAL TRAINING FOR THE 70-779 EXAM</a:t>
            </a:r>
            <a:endParaRPr lang="ru-RU" sz="1400" b="1" cap="all" dirty="0">
              <a:solidFill>
                <a:schemeClr val="bg1">
                  <a:lumMod val="50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Прямоугольник 11">
            <a:extLst>
              <a:ext uri="{FF2B5EF4-FFF2-40B4-BE49-F238E27FC236}">
                <a16:creationId xmlns:a16="http://schemas.microsoft.com/office/drawing/2014/main" id="{494EBE74-B284-4276-8814-EFBD1DF4A5C0}"/>
              </a:ext>
            </a:extLst>
          </p:cNvPr>
          <p:cNvSpPr/>
          <p:nvPr/>
        </p:nvSpPr>
        <p:spPr>
          <a:xfrm>
            <a:off x="1063310" y="2073023"/>
            <a:ext cx="10983785" cy="501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=CUBEVALUE(“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ThisWorkbookDataModel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”, </a:t>
            </a:r>
            <a:r>
              <a:rPr lang="en-US" sz="2000">
                <a:latin typeface="Montserrat" charset="0"/>
                <a:ea typeface="Montserrat" charset="0"/>
                <a:cs typeface="Montserrat" charset="0"/>
              </a:rPr>
              <a:t>$A23, 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B$14, </a:t>
            </a:r>
            <a:r>
              <a:rPr lang="en-US" sz="2000" dirty="0" err="1">
                <a:latin typeface="Montserrat" charset="0"/>
                <a:ea typeface="Montserrat" charset="0"/>
                <a:cs typeface="Montserrat" charset="0"/>
              </a:rPr>
              <a:t>Slicer_Date_Hierarchy</a:t>
            </a:r>
            <a:r>
              <a:rPr lang="en-US" sz="2000" dirty="0">
                <a:latin typeface="Montserrat" charset="0"/>
                <a:ea typeface="Montserrat" charset="0"/>
                <a:cs typeface="Montserrat" charset="0"/>
              </a:rPr>
              <a:t>)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39CA9A7-F535-4FC4-A5E5-A23358C41F92}"/>
              </a:ext>
            </a:extLst>
          </p:cNvPr>
          <p:cNvSpPr/>
          <p:nvPr/>
        </p:nvSpPr>
        <p:spPr>
          <a:xfrm>
            <a:off x="1063311" y="3662301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772CF7-A132-4672-ACD1-4D4A610A81F8}"/>
              </a:ext>
            </a:extLst>
          </p:cNvPr>
          <p:cNvSpPr txBox="1"/>
          <p:nvPr/>
        </p:nvSpPr>
        <p:spPr>
          <a:xfrm>
            <a:off x="1633925" y="3650420"/>
            <a:ext cx="99434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CUBEVALUE() tells Excel to get the value associated with parameters/members you pass</a:t>
            </a:r>
            <a:endParaRPr lang="en-US" sz="16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D7D7229-014B-4AFA-834F-B9922A8BD208}"/>
              </a:ext>
            </a:extLst>
          </p:cNvPr>
          <p:cNvSpPr/>
          <p:nvPr/>
        </p:nvSpPr>
        <p:spPr>
          <a:xfrm>
            <a:off x="1063311" y="4257381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55C694-2D73-4591-85DF-F96BF143ACE5}"/>
              </a:ext>
            </a:extLst>
          </p:cNvPr>
          <p:cNvSpPr txBox="1"/>
          <p:nvPr/>
        </p:nvSpPr>
        <p:spPr>
          <a:xfrm>
            <a:off x="1633927" y="4245500"/>
            <a:ext cx="83894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References the data model you want to pull from</a:t>
            </a:r>
            <a:endParaRPr lang="en-US" sz="16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EAA1A7A-A96B-47BE-ACC7-0492022196A1}"/>
              </a:ext>
            </a:extLst>
          </p:cNvPr>
          <p:cNvSpPr/>
          <p:nvPr/>
        </p:nvSpPr>
        <p:spPr>
          <a:xfrm>
            <a:off x="2121106" y="1890731"/>
            <a:ext cx="314793" cy="314793"/>
          </a:xfrm>
          <a:prstGeom prst="ellipse">
            <a:avLst/>
          </a:prstGeom>
          <a:solidFill>
            <a:srgbClr val="F1C546"/>
          </a:solidFill>
          <a:ln>
            <a:solidFill>
              <a:srgbClr val="F1C5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FE0303D-93EE-4361-B383-5284D4237F68}"/>
              </a:ext>
            </a:extLst>
          </p:cNvPr>
          <p:cNvSpPr/>
          <p:nvPr/>
        </p:nvSpPr>
        <p:spPr>
          <a:xfrm>
            <a:off x="4403618" y="2538980"/>
            <a:ext cx="314793" cy="314793"/>
          </a:xfrm>
          <a:prstGeom prst="ellipse">
            <a:avLst/>
          </a:prstGeom>
          <a:solidFill>
            <a:srgbClr val="2C2299"/>
          </a:solidFill>
          <a:ln>
            <a:solidFill>
              <a:srgbClr val="2C22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6EC2080-9E67-4948-93D7-2FC7C3D3D35E}"/>
              </a:ext>
            </a:extLst>
          </p:cNvPr>
          <p:cNvSpPr/>
          <p:nvPr/>
        </p:nvSpPr>
        <p:spPr>
          <a:xfrm>
            <a:off x="1063311" y="4853982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90EB99-5431-4E9E-9A0A-0F0EF0CB68C3}"/>
              </a:ext>
            </a:extLst>
          </p:cNvPr>
          <p:cNvSpPr txBox="1"/>
          <p:nvPr/>
        </p:nvSpPr>
        <p:spPr>
          <a:xfrm>
            <a:off x="1633926" y="4842101"/>
            <a:ext cx="102042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References to cells to pass member expressions to the function</a:t>
            </a:r>
            <a:endParaRPr lang="en-US" sz="16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E26E743-15BD-49D8-9177-D3B3710E85DD}"/>
              </a:ext>
            </a:extLst>
          </p:cNvPr>
          <p:cNvSpPr/>
          <p:nvPr/>
        </p:nvSpPr>
        <p:spPr>
          <a:xfrm>
            <a:off x="6967928" y="1890731"/>
            <a:ext cx="314793" cy="314793"/>
          </a:xfrm>
          <a:prstGeom prst="ellipse">
            <a:avLst/>
          </a:prstGeom>
          <a:solidFill>
            <a:srgbClr val="008683"/>
          </a:solidFill>
          <a:ln>
            <a:solidFill>
              <a:srgbClr val="0086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6DE78C6-C577-4B31-B051-286066B7E5E5}"/>
              </a:ext>
            </a:extLst>
          </p:cNvPr>
          <p:cNvSpPr/>
          <p:nvPr/>
        </p:nvSpPr>
        <p:spPr>
          <a:xfrm>
            <a:off x="1063311" y="5450583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A4E425-2A28-4C4D-BC39-36C220857068}"/>
              </a:ext>
            </a:extLst>
          </p:cNvPr>
          <p:cNvSpPr txBox="1"/>
          <p:nvPr/>
        </p:nvSpPr>
        <p:spPr>
          <a:xfrm>
            <a:off x="1633926" y="5438702"/>
            <a:ext cx="95737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Montserrat" charset="0"/>
                <a:ea typeface="Montserrat" charset="0"/>
                <a:cs typeface="Montserrat" charset="0"/>
              </a:rPr>
              <a:t>Slicer reference that is still used as a Filter</a:t>
            </a:r>
            <a:endParaRPr lang="en-US" sz="16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23E58CF-4C47-4786-AC40-0C5A493C89F4}"/>
              </a:ext>
            </a:extLst>
          </p:cNvPr>
          <p:cNvSpPr/>
          <p:nvPr/>
        </p:nvSpPr>
        <p:spPr>
          <a:xfrm>
            <a:off x="8346032" y="2535029"/>
            <a:ext cx="314793" cy="314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091593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2611</TotalTime>
  <Words>742</Words>
  <Application>Microsoft Office PowerPoint</Application>
  <PresentationFormat>Widescreen</PresentationFormat>
  <Paragraphs>125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Ben Young</cp:lastModifiedBy>
  <cp:revision>89</cp:revision>
  <dcterms:created xsi:type="dcterms:W3CDTF">2019-05-23T09:27:58Z</dcterms:created>
  <dcterms:modified xsi:type="dcterms:W3CDTF">2020-02-27T10:58:26Z</dcterms:modified>
</cp:coreProperties>
</file>