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313" r:id="rId4"/>
    <p:sldId id="323" r:id="rId5"/>
    <p:sldId id="324" r:id="rId6"/>
    <p:sldId id="328" r:id="rId7"/>
    <p:sldId id="291" r:id="rId8"/>
    <p:sldId id="292" r:id="rId9"/>
    <p:sldId id="293" r:id="rId10"/>
    <p:sldId id="294" r:id="rId11"/>
    <p:sldId id="337" r:id="rId12"/>
    <p:sldId id="295" r:id="rId13"/>
    <p:sldId id="317" r:id="rId14"/>
    <p:sldId id="318" r:id="rId15"/>
    <p:sldId id="329" r:id="rId16"/>
    <p:sldId id="298" r:id="rId17"/>
    <p:sldId id="331" r:id="rId18"/>
    <p:sldId id="304" r:id="rId19"/>
    <p:sldId id="305" r:id="rId20"/>
    <p:sldId id="306" r:id="rId21"/>
    <p:sldId id="307" r:id="rId22"/>
    <p:sldId id="330" r:id="rId23"/>
    <p:sldId id="326" r:id="rId24"/>
    <p:sldId id="327" r:id="rId25"/>
    <p:sldId id="332" r:id="rId26"/>
    <p:sldId id="333" r:id="rId27"/>
    <p:sldId id="334" r:id="rId28"/>
    <p:sldId id="335" r:id="rId29"/>
    <p:sldId id="3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ED4"/>
    <a:srgbClr val="715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>
      <p:cViewPr>
        <p:scale>
          <a:sx n="100" d="100"/>
          <a:sy n="100" d="100"/>
        </p:scale>
        <p:origin x="100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AEDA6-8E64-4860-BD20-BF9F58091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1FD35-DB38-4881-8899-C4D24C54D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4A7DD-7582-4FDF-BDE9-D813EE69B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112CB-B773-47C4-8A5B-8BCD13EE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D8543-0C1A-44D8-AF2F-73662C06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6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8163C-2128-4C58-B2D7-D8C2ECC91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0CE9A-B5AC-481C-A1A9-D00B6A0D6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841F7-4ED4-428E-B275-16DD1E54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9BCC1-9102-47D5-AA28-AC67C70B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6AEC7-9532-4111-9F18-A500CA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8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438623-987D-43C9-9840-4DE8F9C6EA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A514D-8CC0-4353-9DC3-CA7DBE073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88FA3-3A37-4B41-B4F0-B69C0884A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0D789-7F9A-4107-A75B-2352ADB7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F3EB2-DB66-422C-B9BA-C4CD9836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8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C28B9-8755-45A3-B57E-80102AFB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15F04-49FC-4DF0-B9A3-ECDD02545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51E70-0D1C-4663-9A56-9C678517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E7A67-7C7A-406F-AED1-1FA60257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024C2-B8C2-470F-A918-517D1DD3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9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CB0F-13CB-4F4D-92A5-8093BFD5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41E4-5391-485D-9081-639632AC2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20603-342D-4D02-A6EA-400FDE3D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E159C-CB66-49A2-A29C-1103460F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ABF9C-985B-4B39-BECA-069775D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8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050C-258D-495A-AF47-4F25D420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114C1-4A81-4397-BD15-A61C4D417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9488C-CEDA-41F2-986E-FD21BA4E0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4FCF3-45BF-4F32-9AED-8E50D3E6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1266-ED54-44B7-8482-34B8C9C6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DBCD9-FA3C-4F5B-BFC1-49A816EC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1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02C4-4E2F-4702-B02C-BB244E82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CB4E-5EC6-4341-A20B-FE41DED1E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95C79-0547-4E92-9A11-12E77E7DB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A4C4D-13BD-4F7E-BF38-BC5ED4502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E9732F-6819-45E4-BB4C-41138FE42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D2252-B35B-4B92-A505-DB32792C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523605-4142-4FE7-83B0-3533734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1CF69-88C6-4ACD-99B3-1E8B7AB5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FE60-CFC6-432C-BCA8-AB1C5234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55BE14-B49B-4A75-AAF9-8A21C3D6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E6795-0307-4394-96DC-7505D8EF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4F04F-CD0E-4983-A512-2DEED58E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DA649-D5D8-43CC-A547-86C04D28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4BA6-DD8B-4C63-AD64-301BA72E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A965D-7295-4DD0-8D90-AB64448A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64E8-9120-4C41-B5FC-6B4CFA22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9A8D-B930-4D03-8421-B8B29406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F56D3-F161-4ED1-8620-9410AEF2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2EB7C-1B38-4155-A704-16AF69A1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C21FB-1864-49CA-AC9F-1EAC4B5B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5D9AA-75CA-4003-9614-0438506B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F6EC-7080-463B-A1AC-1229A3E7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65340-38A2-470B-BD5D-CB504873D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2A733-F9BE-4118-8189-B50AC4170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06EDB-2CC4-4999-94F9-6F8C79824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D39B1-164C-4E84-A4C1-42472FB3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315DA-9347-4388-A62F-3567D161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9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2FC68-B79E-4F27-875A-BED694E41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B92F4-F0A1-491A-BAF7-399CCBDC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DF89F-3661-448B-A4AE-0C6251387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E89E-6964-4EC5-AA30-CEE41B040663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E35F9-CC07-4538-BCA4-16A3FE5E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CE8B-7131-413E-B33D-2537B3906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6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etosa.io/ev/image-kernel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cs.ryerson.ca/~aharley/vis/conv/flat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.m.wikipedia.org/wiki/Fichier:MultiLayerNeuralNetworkBigger_english.png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yann.lecun.com/exdb/publis/pdf/lecun-01a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.png"/><Relationship Id="rId7" Type="http://schemas.openxmlformats.org/officeDocument/2006/relationships/hyperlink" Target="https://commons.wikimedia.org/wiki/File:Neuron_Hand-tuned.svg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commons.wikimedia.org/wiki/File:Artificial_neural_network.svg" TargetMode="External"/><Relationship Id="rId11" Type="http://schemas.openxmlformats.org/officeDocument/2006/relationships/image" Target="../media/image12.wmf"/><Relationship Id="rId5" Type="http://schemas.openxmlformats.org/officeDocument/2006/relationships/image" Target="../media/image14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3.png"/><Relationship Id="rId9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rtificial_neural_network.svg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7F2F-A7CC-46E2-89E0-5435E9C1D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E1FA-1407-4CCA-97CA-DFCD1D5B3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E73AD-B962-429C-B954-65D105B8A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9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8810790-CA01-42A3-B216-429E24964A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84116" y="24154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FEATURE DETECTORS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7267845" y="3214978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06235" y="2225887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93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6088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66521" y="2790131"/>
          <a:ext cx="1849962" cy="1665456"/>
        </p:xfrm>
        <a:graphic>
          <a:graphicData uri="http://schemas.openxmlformats.org/drawingml/2006/table">
            <a:tbl>
              <a:tblPr firstRow="1" bandRow="1"/>
              <a:tblGrid>
                <a:gridCol w="616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6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152"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66051" y="1560714"/>
            <a:ext cx="2390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FEATURE DETECTOR</a:t>
            </a:r>
          </a:p>
        </p:txBody>
      </p:sp>
      <p:cxnSp>
        <p:nvCxnSpPr>
          <p:cNvPr id="11" name="Curved Connector 10"/>
          <p:cNvCxnSpPr/>
          <p:nvPr/>
        </p:nvCxnSpPr>
        <p:spPr>
          <a:xfrm rot="10800000" flipV="1">
            <a:off x="1424936" y="1795767"/>
            <a:ext cx="2108148" cy="95904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06235" y="2225887"/>
            <a:ext cx="1810668" cy="170498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" name="Curved Connector 13"/>
          <p:cNvCxnSpPr/>
          <p:nvPr/>
        </p:nvCxnSpPr>
        <p:spPr>
          <a:xfrm flipV="1">
            <a:off x="3367690" y="5019833"/>
            <a:ext cx="1208689" cy="706297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6483" y="5770242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IMAGE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920217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424714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929210" y="2853696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920217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424714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929211" y="336314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20216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424713" y="3866067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929210" y="3872598"/>
            <a:ext cx="504497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/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8684" y="5372981"/>
            <a:ext cx="1720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FEATURE MAP</a:t>
            </a:r>
          </a:p>
        </p:txBody>
      </p:sp>
      <p:cxnSp>
        <p:nvCxnSpPr>
          <p:cNvPr id="26" name="Curved Connector 25"/>
          <p:cNvCxnSpPr/>
          <p:nvPr/>
        </p:nvCxnSpPr>
        <p:spPr>
          <a:xfrm flipV="1">
            <a:off x="8533549" y="4455587"/>
            <a:ext cx="1122568" cy="87417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75864" y="1224108"/>
            <a:ext cx="5580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Live Convolution: </a:t>
            </a:r>
            <a:r>
              <a:rPr lang="en-CA" sz="180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http://setosa.io/ev/image-kernels/</a:t>
            </a:r>
            <a:endParaRPr lang="en-CA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1986" y="5427368"/>
            <a:ext cx="734497" cy="68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8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0.05169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69 -0.00023 L 0.10104 0.0020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05 0.00208 L 0.00026 0.0796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5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3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663041" y="1548041"/>
            <a:ext cx="79094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WHAT ARE CONVOLUTIONAL NEURAL NETWORKS (CNNS) AND HOW DO THEY LEARN? – PART 2</a:t>
            </a:r>
          </a:p>
        </p:txBody>
      </p:sp>
    </p:spTree>
    <p:extLst>
      <p:ext uri="{BB962C8B-B14F-4D97-AF65-F5344CB8AC3E}">
        <p14:creationId xmlns:p14="http://schemas.microsoft.com/office/powerpoint/2010/main" val="4080426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2EBEBA1-1E98-4F6D-AD4A-F1EBCB885C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9308" y="225782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tserrat" charset="0"/>
              </a:rPr>
              <a:t>RELU (RECTIFIED LINEAR UNITS)</a:t>
            </a:r>
            <a:endParaRPr lang="ru-RU" sz="2800" b="1" dirty="0"/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https://commons.wikimedia.org/wiki/File:Artificial_neural_network.svg</a:t>
            </a:r>
          </a:p>
        </p:txBody>
      </p:sp>
      <p:pic>
        <p:nvPicPr>
          <p:cNvPr id="31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06" y="2685441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10234280" y="2432670"/>
            <a:ext cx="1770011" cy="231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T-SHIRT/TOP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TROUSER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PULLOVER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DRESS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COAT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SANDAL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SHIRT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SNEAKER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BAG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ANKLE BOOT</a:t>
            </a:r>
            <a:endParaRPr lang="en-CA" sz="1100" dirty="0"/>
          </a:p>
        </p:txBody>
      </p:sp>
      <p:sp>
        <p:nvSpPr>
          <p:cNvPr id="55" name="Left Brace 54"/>
          <p:cNvSpPr/>
          <p:nvPr/>
        </p:nvSpPr>
        <p:spPr>
          <a:xfrm>
            <a:off x="10597075" y="1715379"/>
            <a:ext cx="574159" cy="3893939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Left Brace 56"/>
          <p:cNvSpPr/>
          <p:nvPr/>
        </p:nvSpPr>
        <p:spPr>
          <a:xfrm rot="10800000">
            <a:off x="11535615" y="1715578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1" y="2973012"/>
            <a:ext cx="1438732" cy="1343241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Rectangle 60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KERNELS/</a:t>
            </a:r>
          </a:p>
          <a:p>
            <a:pPr algn="ctr"/>
            <a:r>
              <a:rPr lang="en-CA" b="1" dirty="0"/>
              <a:t>FEATURE DETECTORS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Rectangle 64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ectangle 65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Rectangle 66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/>
              <a:t>POOLING FILTERS</a:t>
            </a:r>
          </a:p>
        </p:txBody>
      </p:sp>
      <p:sp>
        <p:nvSpPr>
          <p:cNvPr id="68" name="Right Arrow 67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Right Arrow 68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ight Arrow 69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CONVOLUTIONAL LAYER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42135" y="5493247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(DOWNSAMPLING)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CONVOLUTION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POOLING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FLATTENING</a:t>
            </a:r>
          </a:p>
        </p:txBody>
      </p:sp>
      <p:pic>
        <p:nvPicPr>
          <p:cNvPr id="76" name="Picture 2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54" y="4594540"/>
            <a:ext cx="1516072" cy="12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/>
          <p:cNvSpPr/>
          <p:nvPr/>
        </p:nvSpPr>
        <p:spPr>
          <a:xfrm>
            <a:off x="467847" y="1355452"/>
            <a:ext cx="10056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RELU Layers are used to add non-linearity in the feature map.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It also enhances the sparsity or how scattered the feature map is.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5183054" y="4316253"/>
            <a:ext cx="1452694" cy="150439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47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C669D7-0168-43A4-9572-66BAB8BF1B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96633" y="292173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tserrat" charset="0"/>
              </a:rPr>
              <a:t>RELU (RECTIFIED LINEAR UNITS)</a:t>
            </a:r>
            <a:endParaRPr lang="ru-RU" sz="2800" b="1" dirty="0"/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https://commons.wikimedia.org/wiki/File:Artificial_neural_network.svg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73525" y="1486257"/>
            <a:ext cx="119273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RELU Layers are used to add non-linearity in the feature map.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It also enhances the sparsity or how scattered the feature map 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gradient of the RELU does not vanish as we increase x compared to the sigmoid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41129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-5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-6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-5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-8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8118858" y="2790994"/>
          <a:ext cx="3023065" cy="2793945"/>
        </p:xfrm>
        <a:graphic>
          <a:graphicData uri="http://schemas.openxmlformats.org/drawingml/2006/table">
            <a:tbl>
              <a:tblPr firstRow="1" bandRow="1"/>
              <a:tblGrid>
                <a:gridCol w="60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17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i="0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146" y="3440751"/>
            <a:ext cx="3310195" cy="267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ight Arrow 35"/>
          <p:cNvSpPr/>
          <p:nvPr/>
        </p:nvSpPr>
        <p:spPr>
          <a:xfrm>
            <a:off x="36075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7190441" y="3788337"/>
            <a:ext cx="845712" cy="799258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38" name="Picture 2" descr="Image result for sigmoid fun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0415" y="1147057"/>
            <a:ext cx="1451585" cy="96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Curved Connector 38"/>
          <p:cNvCxnSpPr/>
          <p:nvPr/>
        </p:nvCxnSpPr>
        <p:spPr>
          <a:xfrm rot="5400000">
            <a:off x="10357832" y="1605406"/>
            <a:ext cx="480877" cy="469661"/>
          </a:xfrm>
          <a:prstGeom prst="curved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6531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8E0AF07-E4FD-4BA6-BFC3-345403E69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486" y="208246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tserrat" charset="0"/>
              </a:rPr>
              <a:t>POOLING (DOWNSAMPLING)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https://commons.wikimedia.org/wiki/File:Artificial_neural_network.svg</a:t>
            </a:r>
          </a:p>
        </p:txBody>
      </p:sp>
      <p:sp>
        <p:nvSpPr>
          <p:cNvPr id="77" name="Rectangle 76"/>
          <p:cNvSpPr/>
          <p:nvPr/>
        </p:nvSpPr>
        <p:spPr>
          <a:xfrm>
            <a:off x="387045" y="1212003"/>
            <a:ext cx="119273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Pooling or down sampling layers are placed after convolutional layers to reduce feature map dimensionality.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This improves the computational efficiency while preserving the features.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Pooling helps the model to generalize by avoiding overfitting.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If one of the pixel is shifted, the pooled feature map will still be the same.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Max pooling works by retaining the maximum feature response within a given sample size in a feature map.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Live illustration : </a:t>
            </a:r>
            <a:r>
              <a:rPr lang="en-CA" sz="2000" b="1" dirty="0">
                <a:latin typeface="Montserrat" charset="0"/>
                <a:hlinkClick r:id="rId3"/>
              </a:rPr>
              <a:t>http://scs.ryerson.ca/~aharley/vis/conv/flat.html</a:t>
            </a:r>
            <a:endParaRPr lang="en-CA" sz="2000" b="1" dirty="0">
              <a:latin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846710" y="3845244"/>
          <a:ext cx="2418452" cy="2237857"/>
        </p:xfrm>
        <a:graphic>
          <a:graphicData uri="http://schemas.openxmlformats.org/drawingml/2006/table">
            <a:tbl>
              <a:tblPr firstRow="1" bandRow="1"/>
              <a:tblGrid>
                <a:gridCol w="604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4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4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6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2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8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9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0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6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1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3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CA" sz="2400" b="1" dirty="0"/>
                        <a:t>4</a:t>
                      </a:r>
                    </a:p>
                  </a:txBody>
                  <a:tcPr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846710" y="3845244"/>
            <a:ext cx="1208989" cy="1137260"/>
          </a:xfrm>
          <a:prstGeom prst="rect">
            <a:avLst/>
          </a:prstGeom>
          <a:noFill/>
          <a:ln w="5715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8474" y="45065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02971" y="4506553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8474" y="50160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02971" y="5016004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475195" y="4795718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65162" y="444234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>
                <a:latin typeface="Arial"/>
                <a:cs typeface="Arial"/>
                <a:sym typeface="Arial"/>
              </a:rPr>
              <a:t>MAX POOLING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75195" y="5145331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>
                <a:latin typeface="Arial"/>
                <a:cs typeface="Arial"/>
                <a:sym typeface="Arial"/>
              </a:rPr>
              <a:t>2x2 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en-CA" kern="0" dirty="0">
                <a:latin typeface="Arial"/>
                <a:cs typeface="Arial"/>
                <a:sym typeface="Arial"/>
              </a:rPr>
              <a:t>STRIDE = 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906781" y="393942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6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906781" y="4449599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8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906780" y="4971900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9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906780" y="5469617"/>
            <a:ext cx="504497" cy="502920"/>
          </a:xfrm>
          <a:prstGeom prst="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4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7230085" y="4809716"/>
            <a:ext cx="1413246" cy="386634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96056" y="444680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>
              <a:buClr>
                <a:srgbClr val="000000"/>
              </a:buClr>
              <a:buFont typeface="Arial"/>
              <a:buNone/>
            </a:pPr>
            <a:r>
              <a:rPr lang="en-CA" kern="0" dirty="0">
                <a:latin typeface="Arial"/>
                <a:cs typeface="Arial"/>
                <a:sym typeface="Arial"/>
              </a:rPr>
              <a:t>FLATTENING</a:t>
            </a:r>
          </a:p>
        </p:txBody>
      </p:sp>
      <p:pic>
        <p:nvPicPr>
          <p:cNvPr id="28" name="Picture 2" descr="File:Artificial neural network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344" y="4032193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29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0.10091 -3.7037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91 -3.7037E-6 L 0.00078 0.1613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3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0.16135 L 0.10065 0.1613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663041" y="1548041"/>
            <a:ext cx="79094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HOW TO IMPROVE NETWORK PERFORMANCE?</a:t>
            </a:r>
          </a:p>
        </p:txBody>
      </p:sp>
    </p:spTree>
    <p:extLst>
      <p:ext uri="{BB962C8B-B14F-4D97-AF65-F5344CB8AC3E}">
        <p14:creationId xmlns:p14="http://schemas.microsoft.com/office/powerpoint/2010/main" val="1003596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A815A18-2892-440E-8A61-21E79F92C3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13934" y="253558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INCREASE FILTERS/DROPOUT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413934" y="1183338"/>
            <a:ext cx="122003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Improve accuracy by adding more feature detectors/filters or adding a dropout.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Dropout refers to dropping out units in a neural network.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Neurons develop co-dependency amongst each other during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Dropout is a regularization technique for reducing overfitting in neural networks.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It enables training to occur on several architectures of the neural network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7409371" y="3839342"/>
            <a:ext cx="622566" cy="534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1148269" y="312459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1452653" y="35606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1825372" y="414189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2192275" y="468814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KERNELS/</a:t>
            </a:r>
          </a:p>
          <a:p>
            <a:pPr algn="ctr"/>
            <a:r>
              <a:rPr lang="en-CA" b="1" dirty="0"/>
              <a:t>FEATURE DETECTORS</a:t>
            </a:r>
          </a:p>
        </p:txBody>
      </p:sp>
      <p:sp>
        <p:nvSpPr>
          <p:cNvPr id="35" name="Left Brace 34"/>
          <p:cNvSpPr/>
          <p:nvPr/>
        </p:nvSpPr>
        <p:spPr>
          <a:xfrm rot="20490726">
            <a:off x="811291" y="3354150"/>
            <a:ext cx="574159" cy="3121253"/>
          </a:xfrm>
          <a:prstGeom prst="leftBrace">
            <a:avLst>
              <a:gd name="adj1" fmla="val 85479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TextBox 35"/>
          <p:cNvSpPr txBox="1"/>
          <p:nvPr/>
        </p:nvSpPr>
        <p:spPr>
          <a:xfrm>
            <a:off x="8878" y="5509578"/>
            <a:ext cx="1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>
                <a:solidFill>
                  <a:srgbClr val="FF0000"/>
                </a:solidFill>
              </a:rPr>
              <a:t>64 INSTEAD OF 32</a:t>
            </a:r>
          </a:p>
        </p:txBody>
      </p:sp>
      <p:pic>
        <p:nvPicPr>
          <p:cNvPr id="3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339" y="342162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125" y="342162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Multiply 38"/>
          <p:cNvSpPr/>
          <p:nvPr/>
        </p:nvSpPr>
        <p:spPr>
          <a:xfrm>
            <a:off x="9821292" y="3430062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>
              <a:solidFill>
                <a:schemeClr val="tx1"/>
              </a:solidFill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821291" y="4340567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01219" y="6346449"/>
            <a:ext cx="7016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100" b="1" dirty="0"/>
              <a:t>Photo Credit: </a:t>
            </a:r>
            <a:r>
              <a:rPr lang="en-CA" sz="1100" dirty="0">
                <a:hlinkClick r:id="rId4"/>
              </a:rPr>
              <a:t>https://fr.m.wikipedia.org/wiki/Fichier:MultiLayerNeuralNetworkBigger_english.png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19156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044041" y="2405291"/>
            <a:ext cx="7909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CONFUSION MATRIX</a:t>
            </a:r>
          </a:p>
        </p:txBody>
      </p:sp>
    </p:spTree>
    <p:extLst>
      <p:ext uri="{BB962C8B-B14F-4D97-AF65-F5344CB8AC3E}">
        <p14:creationId xmlns:p14="http://schemas.microsoft.com/office/powerpoint/2010/main" val="3113496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98E72EF-A69A-4C45-9C76-0D3D6636EC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88501" y="218356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CONFUSION MATRIX</a:t>
            </a: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1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/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2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3" name="Left Brace 52"/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Left Brace 53"/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65" name="Curved Connector 64"/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299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3" grpId="0"/>
      <p:bldP spid="64" grpId="0"/>
      <p:bldP spid="67" grpId="0"/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A9FD64-0B8F-422B-98A9-F345E1D591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3524" y="218357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CONFUSION MATRIX</a:t>
            </a: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True positives (TP): cases when classiﬁer predicted TRUE (they have the disease), and correct class was TRUE (patient has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True negatives (TN): cases when model predicted FALSE (no disease), and correct class was FALSE (patient do not have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False positives (FP) (Type I error): classiﬁer predicted TRUE, but correct class was FALSE (patient did not have disease).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False 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222318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2453740" y="2633891"/>
            <a:ext cx="5969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5400" b="1" dirty="0">
                <a:solidFill>
                  <a:srgbClr val="074F85"/>
                </a:solidFill>
              </a:rPr>
              <a:t>PROJECT OVERVIEW</a:t>
            </a:r>
            <a:endParaRPr lang="en-US" sz="54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22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730AA72-FFCA-4444-BFDF-426C6EA7EE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2083" y="218357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KEY PERFORMANCE INDICATORS (KPI)</a:t>
            </a: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Classiﬁcation Accuracy = (TP+TN) / (TP + TN + FP + FN)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Misclassiﬁcation rate (Error Rate) = (FP + FN) / (TP + TN + FP + FN)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Precision = TP/Total TRUE Predictions = TP/ (TP+FP) (When model predicted TRUE class, how often was it right?)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Recall 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2309563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E8C4246-3DA4-4C4C-B049-7EEA9C6935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22595" y="20505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PRECISION Vs. RECALL EXAMPLE </a:t>
            </a: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1123950" y="4703246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Classiﬁcation Accuracy = (TP+TN) / (TP + TN + FP + FN) = 91%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Precision = TP/Total TRUE Predictions = TP/ (TP+FP) = ½=50%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Recall = TP/ Actual TRUE = TP/ (TP+FN) = 1/9 = 11%</a:t>
            </a:r>
          </a:p>
        </p:txBody>
      </p:sp>
      <p:sp>
        <p:nvSpPr>
          <p:cNvPr id="7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449798" y="2314782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/>
          <p:cNvSpPr/>
          <p:nvPr/>
        </p:nvSpPr>
        <p:spPr>
          <a:xfrm>
            <a:off x="3805929" y="2307656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Left Brace 10"/>
          <p:cNvSpPr/>
          <p:nvPr/>
        </p:nvSpPr>
        <p:spPr>
          <a:xfrm rot="5400000">
            <a:off x="5977877" y="263563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0554" y="329290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9959" y="108816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3741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TP = 1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70389" y="402833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TN = 90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8700" y="3998826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8736" y="185579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54848" y="180003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0026" y="27684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Roboto"/>
              </a:rPr>
              <a:t>FP = 1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8336" y="404435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FN = 8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71365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3" grpId="0"/>
      <p:bldP spid="14" grpId="0"/>
      <p:bldP spid="15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186916" y="2643416"/>
            <a:ext cx="7909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LENET NETWORK</a:t>
            </a:r>
          </a:p>
        </p:txBody>
      </p:sp>
    </p:spTree>
    <p:extLst>
      <p:ext uri="{BB962C8B-B14F-4D97-AF65-F5344CB8AC3E}">
        <p14:creationId xmlns:p14="http://schemas.microsoft.com/office/powerpoint/2010/main" val="3149192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D84D0F-7B49-4EFB-81CE-0E87FDBF6F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1248" y="230151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LENET ARCHITECTURE</a:t>
            </a:r>
          </a:p>
        </p:txBody>
      </p:sp>
      <p:sp>
        <p:nvSpPr>
          <p:cNvPr id="14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28227" y="1237966"/>
            <a:ext cx="98058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The network used is called </a:t>
            </a:r>
            <a:r>
              <a:rPr lang="en-CA" sz="2000" b="1" dirty="0" err="1">
                <a:latin typeface="Montserrat" charset="0"/>
              </a:rPr>
              <a:t>LeNet</a:t>
            </a:r>
            <a:r>
              <a:rPr lang="en-CA" sz="2000" b="1" dirty="0">
                <a:latin typeface="Montserrat" charset="0"/>
              </a:rPr>
              <a:t> that was presented by Yann </a:t>
            </a:r>
            <a:r>
              <a:rPr lang="en-CA" sz="2000" b="1" dirty="0" err="1">
                <a:latin typeface="Montserrat" charset="0"/>
              </a:rPr>
              <a:t>LeCun</a:t>
            </a:r>
            <a:endParaRPr lang="en-CA" sz="2000" b="1" dirty="0">
              <a:latin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Reference and photo credit: </a:t>
            </a:r>
            <a:r>
              <a:rPr lang="en-CA" sz="2000" b="1" dirty="0">
                <a:latin typeface="Montserrat" charset="0"/>
                <a:hlinkClick r:id="rId3"/>
              </a:rPr>
              <a:t>http://yann.lecun.com/exdb/publis/pdf/lecun-01a.pdf</a:t>
            </a:r>
            <a:endParaRPr lang="en-CA" sz="2000" b="1" dirty="0">
              <a:latin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</a:rPr>
              <a:t>C: Convolution layer, S: subsampling layer, F: Fully Connected layer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9279"/>
          <a:stretch/>
        </p:blipFill>
        <p:spPr>
          <a:xfrm>
            <a:off x="962046" y="2768481"/>
            <a:ext cx="10305418" cy="363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79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A41AD2-FA43-4C42-81A7-5DB201731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573" y="2852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LENET ARCHITECTURE</a:t>
            </a: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54183" y="1322077"/>
            <a:ext cx="980582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1: THE FIRST CONVOLUTIONAL LAYER #1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Input = 32x32x1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Output = 28x28x6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Output = (Input-filter+1)/Stride* =&gt; (32-5+1)/1=28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Used a 5x5 Filter with input depth of 3 and output depth of 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pooling for input, Input = 28x28x6 and Output = 14x14x6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2: THE SECOND CONVOLUTIONAL LAYER #2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Input = 14x14x6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Output = 10x10x16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Layer 2: Convolutional layer with Output = 10x10x16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Output = (Input-filter+1)/strides =&gt; 10 = 14-5+1/1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Pooling with Input = 10x10x16 and Output = 5x5x16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3: FLATTENING THE NETWORK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Flatten the network with Input = 5x5x16 and Output = 400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4: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Layer 3: Fully Connected layer with Input = 400 and Output = 120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5: ANOTHER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Layer 4: Fully Connected Layer with Input = 120 and Output = 84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b="1" u="sng" dirty="0">
                <a:latin typeface="Montserrat" charset="0"/>
                <a:ea typeface="Montserrat" charset="0"/>
                <a:cs typeface="Montserrat" charset="0"/>
              </a:rPr>
              <a:t>STEP 6: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200" dirty="0">
                <a:latin typeface="Montserrat" charset="0"/>
                <a:ea typeface="Montserrat" charset="0"/>
                <a:cs typeface="Montserrat" charset="0"/>
              </a:rPr>
              <a:t>Layer 5: Fully Connected layer with Input = 84 and Output = 43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CA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2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9279"/>
          <a:stretch/>
        </p:blipFill>
        <p:spPr>
          <a:xfrm>
            <a:off x="5769827" y="2400872"/>
            <a:ext cx="6413295" cy="226493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73324" y="5461164"/>
            <a:ext cx="48071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i="1" dirty="0">
                <a:latin typeface="Montserrat" charset="0"/>
                <a:ea typeface="Montserrat" charset="0"/>
                <a:cs typeface="Montserrat" charset="0"/>
              </a:rPr>
              <a:t>* Stride is the amount by which the kernel is shifted when the kernel is passed over the image. </a:t>
            </a:r>
          </a:p>
        </p:txBody>
      </p:sp>
    </p:spTree>
    <p:extLst>
      <p:ext uri="{BB962C8B-B14F-4D97-AF65-F5344CB8AC3E}">
        <p14:creationId xmlns:p14="http://schemas.microsoft.com/office/powerpoint/2010/main" val="801586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939266" y="2176691"/>
            <a:ext cx="7909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NOTES ON SERVICE LIMIT INCREASE</a:t>
            </a:r>
          </a:p>
        </p:txBody>
      </p:sp>
    </p:spTree>
    <p:extLst>
      <p:ext uri="{BB962C8B-B14F-4D97-AF65-F5344CB8AC3E}">
        <p14:creationId xmlns:p14="http://schemas.microsoft.com/office/powerpoint/2010/main" val="1360334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A41AD2-FA43-4C42-81A7-5DB201731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573" y="2852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INSTANCE REQUEST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BFC46F-4B7F-4A33-9B26-2B67095B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335" y="2308729"/>
            <a:ext cx="9059123" cy="2623727"/>
          </a:xfrm>
          <a:prstGeom prst="rect">
            <a:avLst/>
          </a:prstGeom>
        </p:spPr>
      </p:pic>
      <p:sp>
        <p:nvSpPr>
          <p:cNvPr id="12" name="Right Arrow 5">
            <a:extLst>
              <a:ext uri="{FF2B5EF4-FFF2-40B4-BE49-F238E27FC236}">
                <a16:creationId xmlns:a16="http://schemas.microsoft.com/office/drawing/2014/main" id="{F4A448AC-168D-46FA-9868-2B63A8C021BE}"/>
              </a:ext>
            </a:extLst>
          </p:cNvPr>
          <p:cNvSpPr/>
          <p:nvPr/>
        </p:nvSpPr>
        <p:spPr>
          <a:xfrm>
            <a:off x="2251491" y="3920396"/>
            <a:ext cx="509325" cy="2998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3" name="Down Arrow 8">
            <a:extLst>
              <a:ext uri="{FF2B5EF4-FFF2-40B4-BE49-F238E27FC236}">
                <a16:creationId xmlns:a16="http://schemas.microsoft.com/office/drawing/2014/main" id="{426891ED-1758-4824-8B3A-E9200D92B7A1}"/>
              </a:ext>
            </a:extLst>
          </p:cNvPr>
          <p:cNvSpPr/>
          <p:nvPr/>
        </p:nvSpPr>
        <p:spPr>
          <a:xfrm>
            <a:off x="3975361" y="1939147"/>
            <a:ext cx="179882" cy="3695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24C79A-8A48-44D2-9E2F-938BD13657C2}"/>
              </a:ext>
            </a:extLst>
          </p:cNvPr>
          <p:cNvSpPr txBox="1"/>
          <p:nvPr/>
        </p:nvSpPr>
        <p:spPr>
          <a:xfrm>
            <a:off x="3120922" y="1569815"/>
            <a:ext cx="2068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1. Click on Services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CB8763-FE6D-429F-A1A6-07ABE95CAA6A}"/>
              </a:ext>
            </a:extLst>
          </p:cNvPr>
          <p:cNvSpPr txBox="1"/>
          <p:nvPr/>
        </p:nvSpPr>
        <p:spPr>
          <a:xfrm>
            <a:off x="437682" y="3885631"/>
            <a:ext cx="1813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2.Click in Support</a:t>
            </a:r>
          </a:p>
        </p:txBody>
      </p:sp>
    </p:spTree>
    <p:extLst>
      <p:ext uri="{BB962C8B-B14F-4D97-AF65-F5344CB8AC3E}">
        <p14:creationId xmlns:p14="http://schemas.microsoft.com/office/powerpoint/2010/main" val="85585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A41AD2-FA43-4C42-81A7-5DB201731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573" y="2852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INSTANCE REQUEST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2D949B0-8127-4A66-87DB-5396D0FD91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9" t="39616" r="9340"/>
          <a:stretch/>
        </p:blipFill>
        <p:spPr>
          <a:xfrm>
            <a:off x="909715" y="1455861"/>
            <a:ext cx="8259579" cy="108259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A82771-840A-432D-8FEA-B2472B6DF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715" y="2746635"/>
            <a:ext cx="7471033" cy="3318954"/>
          </a:xfrm>
          <a:prstGeom prst="rect">
            <a:avLst/>
          </a:prstGeom>
        </p:spPr>
      </p:pic>
      <p:sp>
        <p:nvSpPr>
          <p:cNvPr id="18" name="Left Arrow 7">
            <a:extLst>
              <a:ext uri="{FF2B5EF4-FFF2-40B4-BE49-F238E27FC236}">
                <a16:creationId xmlns:a16="http://schemas.microsoft.com/office/drawing/2014/main" id="{BD8BDB4A-477B-41F9-9836-F868687EE1DC}"/>
              </a:ext>
            </a:extLst>
          </p:cNvPr>
          <p:cNvSpPr/>
          <p:nvPr/>
        </p:nvSpPr>
        <p:spPr>
          <a:xfrm>
            <a:off x="8794542" y="2125282"/>
            <a:ext cx="554636" cy="26158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Left Arrow 8">
            <a:extLst>
              <a:ext uri="{FF2B5EF4-FFF2-40B4-BE49-F238E27FC236}">
                <a16:creationId xmlns:a16="http://schemas.microsoft.com/office/drawing/2014/main" id="{27361C8B-EA90-4FE6-BB56-1E100BE10545}"/>
              </a:ext>
            </a:extLst>
          </p:cNvPr>
          <p:cNvSpPr/>
          <p:nvPr/>
        </p:nvSpPr>
        <p:spPr>
          <a:xfrm>
            <a:off x="5341808" y="3804691"/>
            <a:ext cx="3272852" cy="4109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0" name="Left Arrow 9">
            <a:extLst>
              <a:ext uri="{FF2B5EF4-FFF2-40B4-BE49-F238E27FC236}">
                <a16:creationId xmlns:a16="http://schemas.microsoft.com/office/drawing/2014/main" id="{E39B3A44-D014-48A8-AAC6-1342D83C0ECB}"/>
              </a:ext>
            </a:extLst>
          </p:cNvPr>
          <p:cNvSpPr/>
          <p:nvPr/>
        </p:nvSpPr>
        <p:spPr>
          <a:xfrm>
            <a:off x="4524844" y="5125813"/>
            <a:ext cx="1633928" cy="31884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36FC6C-A41E-491D-9362-E252760766A5}"/>
              </a:ext>
            </a:extLst>
          </p:cNvPr>
          <p:cNvSpPr txBox="1"/>
          <p:nvPr/>
        </p:nvSpPr>
        <p:spPr>
          <a:xfrm>
            <a:off x="9469099" y="2125283"/>
            <a:ext cx="235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1.Click on Create Case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DC2140-6BC4-4DE1-A2B5-C18477145FD3}"/>
              </a:ext>
            </a:extLst>
          </p:cNvPr>
          <p:cNvSpPr txBox="1"/>
          <p:nvPr/>
        </p:nvSpPr>
        <p:spPr>
          <a:xfrm>
            <a:off x="8614660" y="3804691"/>
            <a:ext cx="300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2. Select Service Limit Increase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E429F3-93F7-4901-BC99-481F6BAF70BC}"/>
              </a:ext>
            </a:extLst>
          </p:cNvPr>
          <p:cNvSpPr txBox="1"/>
          <p:nvPr/>
        </p:nvSpPr>
        <p:spPr>
          <a:xfrm>
            <a:off x="6381125" y="5125813"/>
            <a:ext cx="431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3.Select Sagemaker from the drop-down box</a:t>
            </a:r>
          </a:p>
        </p:txBody>
      </p:sp>
    </p:spTree>
    <p:extLst>
      <p:ext uri="{BB962C8B-B14F-4D97-AF65-F5344CB8AC3E}">
        <p14:creationId xmlns:p14="http://schemas.microsoft.com/office/powerpoint/2010/main" val="194562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A41AD2-FA43-4C42-81A7-5DB201731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573" y="2852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INSTANCE REQUEST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A64630-3768-45D0-B595-B89D8B243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69" y="1345017"/>
            <a:ext cx="8087514" cy="4705175"/>
          </a:xfrm>
          <a:prstGeom prst="rect">
            <a:avLst/>
          </a:prstGeom>
        </p:spPr>
      </p:pic>
      <p:sp>
        <p:nvSpPr>
          <p:cNvPr id="13" name="Left Arrow 7">
            <a:extLst>
              <a:ext uri="{FF2B5EF4-FFF2-40B4-BE49-F238E27FC236}">
                <a16:creationId xmlns:a16="http://schemas.microsoft.com/office/drawing/2014/main" id="{3B454286-54A9-4F7A-A4EC-7F4DAAFD2B1E}"/>
              </a:ext>
            </a:extLst>
          </p:cNvPr>
          <p:cNvSpPr/>
          <p:nvPr/>
        </p:nvSpPr>
        <p:spPr>
          <a:xfrm>
            <a:off x="4679426" y="1939780"/>
            <a:ext cx="1633928" cy="26306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" name="Left Arrow 8">
            <a:extLst>
              <a:ext uri="{FF2B5EF4-FFF2-40B4-BE49-F238E27FC236}">
                <a16:creationId xmlns:a16="http://schemas.microsoft.com/office/drawing/2014/main" id="{86F91E0A-CDB5-40C9-9006-4D3505752E27}"/>
              </a:ext>
            </a:extLst>
          </p:cNvPr>
          <p:cNvSpPr/>
          <p:nvPr/>
        </p:nvSpPr>
        <p:spPr>
          <a:xfrm>
            <a:off x="4679426" y="2432481"/>
            <a:ext cx="1633928" cy="26306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5" name="Left Arrow 9">
            <a:extLst>
              <a:ext uri="{FF2B5EF4-FFF2-40B4-BE49-F238E27FC236}">
                <a16:creationId xmlns:a16="http://schemas.microsoft.com/office/drawing/2014/main" id="{4F4E9025-F03D-4D4E-AB21-AFF15751AD84}"/>
              </a:ext>
            </a:extLst>
          </p:cNvPr>
          <p:cNvSpPr/>
          <p:nvPr/>
        </p:nvSpPr>
        <p:spPr>
          <a:xfrm>
            <a:off x="4679426" y="3027968"/>
            <a:ext cx="1633928" cy="26306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4" name="Left Arrow 10">
            <a:extLst>
              <a:ext uri="{FF2B5EF4-FFF2-40B4-BE49-F238E27FC236}">
                <a16:creationId xmlns:a16="http://schemas.microsoft.com/office/drawing/2014/main" id="{C486CB19-F115-4A64-A0F9-BCD26A51F0F1}"/>
              </a:ext>
            </a:extLst>
          </p:cNvPr>
          <p:cNvSpPr/>
          <p:nvPr/>
        </p:nvSpPr>
        <p:spPr>
          <a:xfrm>
            <a:off x="4664436" y="3450892"/>
            <a:ext cx="1633928" cy="26306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5" name="Left Arrow 11">
            <a:extLst>
              <a:ext uri="{FF2B5EF4-FFF2-40B4-BE49-F238E27FC236}">
                <a16:creationId xmlns:a16="http://schemas.microsoft.com/office/drawing/2014/main" id="{BDDAABBC-4F79-4FA7-AD0F-DBCA2747C0D0}"/>
              </a:ext>
            </a:extLst>
          </p:cNvPr>
          <p:cNvSpPr/>
          <p:nvPr/>
        </p:nvSpPr>
        <p:spPr>
          <a:xfrm>
            <a:off x="4975641" y="5556767"/>
            <a:ext cx="1633928" cy="26306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491A05-DD4E-452D-95E5-F5FE9F7FF49E}"/>
              </a:ext>
            </a:extLst>
          </p:cNvPr>
          <p:cNvSpPr txBox="1"/>
          <p:nvPr/>
        </p:nvSpPr>
        <p:spPr>
          <a:xfrm>
            <a:off x="6264796" y="1896939"/>
            <a:ext cx="4092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1.Select the region (region closest to you)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DE2956-C7AB-4A05-9D25-BCDDFDAF5E35}"/>
              </a:ext>
            </a:extLst>
          </p:cNvPr>
          <p:cNvSpPr txBox="1"/>
          <p:nvPr/>
        </p:nvSpPr>
        <p:spPr>
          <a:xfrm>
            <a:off x="6298364" y="2384779"/>
            <a:ext cx="3852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2.Select Sagemaker Notebooks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5A7F46-BA8D-42CB-83AC-711BC997309F}"/>
              </a:ext>
            </a:extLst>
          </p:cNvPr>
          <p:cNvSpPr txBox="1"/>
          <p:nvPr/>
        </p:nvSpPr>
        <p:spPr>
          <a:xfrm>
            <a:off x="6298364" y="3015628"/>
            <a:ext cx="335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3.Select ml.p2.16xlarge instances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EF86C-2989-474A-9E5F-D29A91A850B4}"/>
              </a:ext>
            </a:extLst>
          </p:cNvPr>
          <p:cNvSpPr txBox="1"/>
          <p:nvPr/>
        </p:nvSpPr>
        <p:spPr>
          <a:xfrm>
            <a:off x="6313354" y="3450892"/>
            <a:ext cx="569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4. Request of 2( As we need 2 for training and deployment)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75DFEB-44F9-4B1B-9E60-425345794EEB}"/>
              </a:ext>
            </a:extLst>
          </p:cNvPr>
          <p:cNvSpPr txBox="1"/>
          <p:nvPr/>
        </p:nvSpPr>
        <p:spPr>
          <a:xfrm>
            <a:off x="6609569" y="5503634"/>
            <a:ext cx="29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5. Give the same reason</a:t>
            </a:r>
          </a:p>
        </p:txBody>
      </p:sp>
    </p:spTree>
    <p:extLst>
      <p:ext uri="{BB962C8B-B14F-4D97-AF65-F5344CB8AC3E}">
        <p14:creationId xmlns:p14="http://schemas.microsoft.com/office/powerpoint/2010/main" val="231594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A41AD2-FA43-4C42-81A7-5DB2017316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64573" y="2852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INSTANCE REQUEST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8C1853-A9C2-49EC-8884-BF3CD65AD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19" y="1866439"/>
            <a:ext cx="7120327" cy="2255856"/>
          </a:xfrm>
          <a:prstGeom prst="rect">
            <a:avLst/>
          </a:prstGeom>
        </p:spPr>
      </p:pic>
      <p:sp>
        <p:nvSpPr>
          <p:cNvPr id="17" name="Left Arrow 6">
            <a:extLst>
              <a:ext uri="{FF2B5EF4-FFF2-40B4-BE49-F238E27FC236}">
                <a16:creationId xmlns:a16="http://schemas.microsoft.com/office/drawing/2014/main" id="{2259DB6A-665B-4ABA-858A-412D524F39A8}"/>
              </a:ext>
            </a:extLst>
          </p:cNvPr>
          <p:cNvSpPr/>
          <p:nvPr/>
        </p:nvSpPr>
        <p:spPr>
          <a:xfrm>
            <a:off x="7420131" y="3659983"/>
            <a:ext cx="854439" cy="31241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36B28E-9EAA-4591-9630-94A1768F175F}"/>
              </a:ext>
            </a:extLst>
          </p:cNvPr>
          <p:cNvSpPr txBox="1"/>
          <p:nvPr/>
        </p:nvSpPr>
        <p:spPr>
          <a:xfrm>
            <a:off x="8394491" y="3659983"/>
            <a:ext cx="2398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Click the submit button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38ECF5-A83A-403F-96C8-9A92C7641038}"/>
              </a:ext>
            </a:extLst>
          </p:cNvPr>
          <p:cNvSpPr txBox="1"/>
          <p:nvPr/>
        </p:nvSpPr>
        <p:spPr>
          <a:xfrm>
            <a:off x="1154243" y="4601980"/>
            <a:ext cx="7719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NOTE: It takes around 24hrs to 48hrs for the instances to get approval for the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first time.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After that, you would get the instances approved within 1 – 2 hours.</a:t>
            </a:r>
          </a:p>
        </p:txBody>
      </p:sp>
    </p:spTree>
    <p:extLst>
      <p:ext uri="{BB962C8B-B14F-4D97-AF65-F5344CB8AC3E}">
        <p14:creationId xmlns:p14="http://schemas.microsoft.com/office/powerpoint/2010/main" val="275878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0130540-7A17-4F8A-A1EF-4FF0274ABC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70" name="Rounded Rectangle 69"/>
          <p:cNvSpPr/>
          <p:nvPr/>
        </p:nvSpPr>
        <p:spPr>
          <a:xfrm>
            <a:off x="5364647" y="3864604"/>
            <a:ext cx="3040912" cy="1552354"/>
          </a:xfrm>
          <a:prstGeom prst="round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CA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CLASSIFIER</a:t>
            </a: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508181" y="2460875"/>
            <a:ext cx="14814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20000"/>
              <a:buFont typeface="Arial"/>
              <a:buNone/>
            </a:pPr>
            <a:r>
              <a:rPr lang="en-US" sz="1400" b="1" kern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Arial"/>
              </a:rPr>
              <a:t>INPUT IMAGES</a:t>
            </a:r>
            <a:endParaRPr lang="en-US" sz="1400" kern="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  <a:sym typeface="Arial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466494" y="5562721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20000"/>
              <a:buFont typeface="Arial"/>
              <a:buNone/>
            </a:pPr>
            <a:r>
              <a: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Fashion consists of 70,000 images</a:t>
            </a:r>
          </a:p>
          <a:p>
            <a:pPr marL="285750" lvl="1" indent="-285750">
              <a:buClr>
                <a:srgbClr val="00000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60,000 training </a:t>
            </a:r>
          </a:p>
          <a:p>
            <a:pPr marL="285750" lvl="1" indent="-285750">
              <a:buClr>
                <a:srgbClr val="000000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10,000 testing</a:t>
            </a:r>
          </a:p>
          <a:p>
            <a:pPr>
              <a:buClr>
                <a:srgbClr val="000000"/>
              </a:buClr>
              <a:buSzPct val="120000"/>
              <a:buFont typeface="Arial"/>
              <a:buNone/>
            </a:pPr>
            <a:r>
              <a:rPr lang="en-US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Images are 28x28 grayscale</a:t>
            </a:r>
            <a:endParaRPr lang="en-US" sz="1400" kern="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/>
            </a:endParaRPr>
          </a:p>
        </p:txBody>
      </p:sp>
      <p:sp>
        <p:nvSpPr>
          <p:cNvPr id="73" name="Right Arrow 72"/>
          <p:cNvSpPr/>
          <p:nvPr/>
        </p:nvSpPr>
        <p:spPr>
          <a:xfrm>
            <a:off x="8478418" y="4455626"/>
            <a:ext cx="749417" cy="533400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396811" y="2271179"/>
            <a:ext cx="2130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20000"/>
              <a:buFont typeface="Arial"/>
              <a:buNone/>
            </a:pPr>
            <a:r>
              <a:rPr lang="en-US" sz="1600" b="1" kern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Arial"/>
              </a:rPr>
              <a:t>TARGET CLASS: 10</a:t>
            </a:r>
          </a:p>
        </p:txBody>
      </p:sp>
      <p:sp>
        <p:nvSpPr>
          <p:cNvPr id="75" name="Rectangle 74"/>
          <p:cNvSpPr/>
          <p:nvPr/>
        </p:nvSpPr>
        <p:spPr>
          <a:xfrm>
            <a:off x="9316717" y="3190487"/>
            <a:ext cx="1770011" cy="303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T-SHIRT/TOP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TROUSER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PULLOVER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DRESS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COAT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SANDAL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SHIRT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SNEAKER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BAG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lvl="1" algn="ctr">
              <a:spcBef>
                <a:spcPts val="500"/>
              </a:spcBef>
              <a:buClr>
                <a:srgbClr val="000000"/>
              </a:buClr>
              <a:buSzPts val="1440"/>
              <a:buFont typeface="Arial"/>
              <a:buNone/>
            </a:pP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ANKLE BOOT</a:t>
            </a:r>
            <a:endParaRPr lang="en-CA"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6" name="Left Brace 75"/>
          <p:cNvSpPr/>
          <p:nvPr/>
        </p:nvSpPr>
        <p:spPr>
          <a:xfrm>
            <a:off x="9325173" y="2768652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7" name="Left Brace 76"/>
          <p:cNvSpPr/>
          <p:nvPr/>
        </p:nvSpPr>
        <p:spPr>
          <a:xfrm rot="10800000">
            <a:off x="10953363" y="2768652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06" y="2869798"/>
            <a:ext cx="2006443" cy="1906478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899332" y="5156066"/>
            <a:ext cx="1195852" cy="26089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622" y="2836774"/>
            <a:ext cx="2063569" cy="1965304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>
            <a:off x="9890876" y="5691553"/>
            <a:ext cx="1195852" cy="538228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70" y="4696584"/>
            <a:ext cx="1982780" cy="1989938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9819966" y="3188385"/>
            <a:ext cx="1195852" cy="26089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7751" y="4723144"/>
            <a:ext cx="2050956" cy="1922325"/>
          </a:xfrm>
          <a:prstGeom prst="rect">
            <a:avLst/>
          </a:prstGeom>
        </p:spPr>
      </p:pic>
      <p:sp>
        <p:nvSpPr>
          <p:cNvPr id="85" name="Rectangle 84"/>
          <p:cNvSpPr/>
          <p:nvPr/>
        </p:nvSpPr>
        <p:spPr>
          <a:xfrm>
            <a:off x="9890876" y="5440959"/>
            <a:ext cx="1195852" cy="26089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6" name="Right Arrow 85"/>
          <p:cNvSpPr/>
          <p:nvPr/>
        </p:nvSpPr>
        <p:spPr>
          <a:xfrm>
            <a:off x="4588827" y="4429884"/>
            <a:ext cx="749417" cy="533400"/>
          </a:xfrm>
          <a:prstGeom prst="rightArrow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CA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334" y="2761001"/>
            <a:ext cx="3958815" cy="386526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A4D2F59-CAA6-4F20-837D-292914B0FB9B}"/>
              </a:ext>
            </a:extLst>
          </p:cNvPr>
          <p:cNvSpPr/>
          <p:nvPr/>
        </p:nvSpPr>
        <p:spPr>
          <a:xfrm>
            <a:off x="176334" y="237642"/>
            <a:ext cx="99405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OVERVIEW: INTRO TO IMAGE CLASSIFIERS</a:t>
            </a:r>
            <a:endParaRPr lang="en-US" sz="2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C3BE3C-BA04-46F4-AE1A-1DDFE0FBFACF}"/>
              </a:ext>
            </a:extLst>
          </p:cNvPr>
          <p:cNvSpPr/>
          <p:nvPr/>
        </p:nvSpPr>
        <p:spPr>
          <a:xfrm>
            <a:off x="328473" y="1041555"/>
            <a:ext cx="110793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Image Classifiers work by predicting the class of items that are present in a given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For example, you can train a classifier to classify images of cats and dogs.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So when you feed a trained classifier an image of a dog, it can predict the label associated with the given image “label = dog”.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Let’s take a look at the fashion class dataset.</a:t>
            </a:r>
          </a:p>
        </p:txBody>
      </p:sp>
    </p:spTree>
    <p:extLst>
      <p:ext uri="{BB962C8B-B14F-4D97-AF65-F5344CB8AC3E}">
        <p14:creationId xmlns:p14="http://schemas.microsoft.com/office/powerpoint/2010/main" val="244008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/>
      <p:bldP spid="72" grpId="0"/>
      <p:bldP spid="73" grpId="0" animBg="1"/>
      <p:bldP spid="74" grpId="0"/>
      <p:bldP spid="75" grpId="0"/>
      <p:bldP spid="76" grpId="0" animBg="1"/>
      <p:bldP spid="77" grpId="0" animBg="1"/>
      <p:bldP spid="79" grpId="0" animBg="1"/>
      <p:bldP spid="81" grpId="0" animBg="1"/>
      <p:bldP spid="83" grpId="0" animBg="1"/>
      <p:bldP spid="85" grpId="0" animBg="1"/>
      <p:bldP spid="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538089B-8815-4CCF-9FF7-1B15D844CB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7" y="89963"/>
            <a:ext cx="72985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</a:t>
            </a:r>
            <a:r>
              <a:rPr lang="en-US" sz="2800" dirty="0">
                <a:ea typeface="Montserrat" charset="0"/>
                <a:cs typeface="Montserrat" charset="0"/>
              </a:rPr>
              <a:t>: </a:t>
            </a:r>
            <a:r>
              <a:rPr lang="en-US" sz="2800" b="1" dirty="0">
                <a:latin typeface="Montserrat" charset="0"/>
              </a:rPr>
              <a:t>CLASSIFY TRAFFIC SIGNS</a:t>
            </a:r>
            <a:endParaRPr lang="ru-RU" sz="2800" b="1" dirty="0"/>
          </a:p>
        </p:txBody>
      </p:sp>
      <p:sp>
        <p:nvSpPr>
          <p:cNvPr id="88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74012" y="1293625"/>
            <a:ext cx="1190911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Traffic sign classification is an important task for self driving cars.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In this project, a Deep Network known as </a:t>
            </a:r>
            <a:r>
              <a:rPr lang="en-CA" b="1" dirty="0" err="1">
                <a:latin typeface="Montserrat" charset="0"/>
              </a:rPr>
              <a:t>LeNet</a:t>
            </a:r>
            <a:r>
              <a:rPr lang="en-CA" b="1" dirty="0">
                <a:latin typeface="Montserrat" charset="0"/>
              </a:rPr>
              <a:t> will be used for traffic sign images classification.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The dataset contains 43 different classes of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>
                <a:latin typeface="Montserrat" charset="0"/>
              </a:rPr>
              <a:t>Classes are as listed below: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( 0, </a:t>
            </a:r>
            <a:r>
              <a:rPr lang="en-CA" sz="1400" dirty="0" err="1"/>
              <a:t>b'Speed</a:t>
            </a:r>
            <a:r>
              <a:rPr lang="en-CA" sz="1400" dirty="0"/>
              <a:t> limit (20km/h)') ( 1, </a:t>
            </a:r>
            <a:r>
              <a:rPr lang="en-CA" sz="1400" dirty="0" err="1"/>
              <a:t>b'Speed</a:t>
            </a:r>
            <a:r>
              <a:rPr lang="en-CA" sz="1400" dirty="0"/>
              <a:t> limit (30km/h)') ( 2, </a:t>
            </a:r>
            <a:r>
              <a:rPr lang="en-CA" sz="1400" dirty="0" err="1"/>
              <a:t>b'Speed</a:t>
            </a:r>
            <a:r>
              <a:rPr lang="en-CA" sz="1400" dirty="0"/>
              <a:t> limit (50km/h)') ( 3, </a:t>
            </a:r>
            <a:r>
              <a:rPr lang="en-CA" sz="1400" dirty="0" err="1"/>
              <a:t>b'Speed</a:t>
            </a:r>
            <a:r>
              <a:rPr lang="en-CA" sz="1400" dirty="0"/>
              <a:t> limit (60km/h)') ( 4, </a:t>
            </a:r>
            <a:r>
              <a:rPr lang="en-CA" sz="1400" dirty="0" err="1"/>
              <a:t>b'Speed</a:t>
            </a:r>
            <a:r>
              <a:rPr lang="en-CA" sz="1400" dirty="0"/>
              <a:t> limit (70km/h)')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( 5, </a:t>
            </a:r>
            <a:r>
              <a:rPr lang="en-CA" sz="1400" dirty="0" err="1"/>
              <a:t>b'Speed</a:t>
            </a:r>
            <a:r>
              <a:rPr lang="en-CA" sz="1400" dirty="0"/>
              <a:t> limit (80km/h)') ( 6, </a:t>
            </a:r>
            <a:r>
              <a:rPr lang="en-CA" sz="1400" dirty="0" err="1"/>
              <a:t>b'End</a:t>
            </a:r>
            <a:r>
              <a:rPr lang="en-CA" sz="1400" dirty="0"/>
              <a:t> of speed limit (80km/h)') ( 7, </a:t>
            </a:r>
            <a:r>
              <a:rPr lang="en-CA" sz="1400" dirty="0" err="1"/>
              <a:t>b'Speed</a:t>
            </a:r>
            <a:r>
              <a:rPr lang="en-CA" sz="1400" dirty="0"/>
              <a:t> limit (100km/h)') ( 8, </a:t>
            </a:r>
            <a:r>
              <a:rPr lang="en-CA" sz="1400" dirty="0" err="1"/>
              <a:t>b'Speed</a:t>
            </a:r>
            <a:r>
              <a:rPr lang="en-CA" sz="1400" dirty="0"/>
              <a:t> limit (120km/h)') ( 9, </a:t>
            </a:r>
            <a:r>
              <a:rPr lang="en-CA" sz="1400" dirty="0" err="1"/>
              <a:t>b'No</a:t>
            </a:r>
            <a:r>
              <a:rPr lang="en-CA" sz="1400" dirty="0"/>
              <a:t> passing')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(10, </a:t>
            </a:r>
            <a:r>
              <a:rPr lang="en-CA" sz="1400" dirty="0" err="1"/>
              <a:t>b'No</a:t>
            </a:r>
            <a:r>
              <a:rPr lang="en-CA" sz="1400" dirty="0"/>
              <a:t> passing for vehicles over 3.5 metric tons') (11, </a:t>
            </a:r>
            <a:r>
              <a:rPr lang="en-CA" sz="1400" dirty="0" err="1"/>
              <a:t>b'Right</a:t>
            </a:r>
            <a:r>
              <a:rPr lang="en-CA" sz="1400" dirty="0"/>
              <a:t>-of-way at the next intersection') (12, </a:t>
            </a:r>
            <a:r>
              <a:rPr lang="en-CA" sz="1400" dirty="0" err="1"/>
              <a:t>b'Priority</a:t>
            </a:r>
            <a:r>
              <a:rPr lang="en-CA" sz="1400" dirty="0"/>
              <a:t> road') (13, </a:t>
            </a:r>
            <a:r>
              <a:rPr lang="en-CA" sz="1400" dirty="0" err="1"/>
              <a:t>b'Yield</a:t>
            </a:r>
            <a:r>
              <a:rPr lang="en-CA" sz="1400" dirty="0"/>
              <a:t>') (14, </a:t>
            </a:r>
            <a:r>
              <a:rPr lang="en-CA" sz="1400" dirty="0" err="1"/>
              <a:t>b'Stop</a:t>
            </a:r>
            <a:r>
              <a:rPr lang="en-CA" sz="1400" dirty="0"/>
              <a:t>')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(15, </a:t>
            </a:r>
            <a:r>
              <a:rPr lang="en-CA" sz="1400" dirty="0" err="1"/>
              <a:t>b'No</a:t>
            </a:r>
            <a:r>
              <a:rPr lang="en-CA" sz="1400" dirty="0"/>
              <a:t> vehicles') (16, </a:t>
            </a:r>
            <a:r>
              <a:rPr lang="en-CA" sz="1400" dirty="0" err="1"/>
              <a:t>b'Vehicles</a:t>
            </a:r>
            <a:r>
              <a:rPr lang="en-CA" sz="1400" dirty="0"/>
              <a:t> over 3.5 metric tons prohibited') (17, </a:t>
            </a:r>
            <a:r>
              <a:rPr lang="en-CA" sz="1400" dirty="0" err="1"/>
              <a:t>b'No</a:t>
            </a:r>
            <a:r>
              <a:rPr lang="en-CA" sz="1400" dirty="0"/>
              <a:t> entry')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(18, </a:t>
            </a:r>
            <a:r>
              <a:rPr lang="en-CA" sz="1400" dirty="0" err="1"/>
              <a:t>b'General</a:t>
            </a:r>
            <a:r>
              <a:rPr lang="en-CA" sz="1400" dirty="0"/>
              <a:t> caution') (19, </a:t>
            </a:r>
            <a:r>
              <a:rPr lang="en-CA" sz="1400" dirty="0" err="1"/>
              <a:t>b'Dangerous</a:t>
            </a:r>
            <a:r>
              <a:rPr lang="en-CA" sz="1400" dirty="0"/>
              <a:t> curve to the left')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(20, </a:t>
            </a:r>
            <a:r>
              <a:rPr lang="en-CA" sz="1400" dirty="0" err="1"/>
              <a:t>b'Dangerous</a:t>
            </a:r>
            <a:r>
              <a:rPr lang="en-CA" sz="1400" dirty="0"/>
              <a:t> curve to the right') (21, </a:t>
            </a:r>
            <a:r>
              <a:rPr lang="en-CA" sz="1400" dirty="0" err="1"/>
              <a:t>b'Double</a:t>
            </a:r>
            <a:r>
              <a:rPr lang="en-CA" sz="1400" dirty="0"/>
              <a:t> curve')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(22, </a:t>
            </a:r>
            <a:r>
              <a:rPr lang="en-CA" sz="1400" dirty="0" err="1"/>
              <a:t>b'Bumpy</a:t>
            </a:r>
            <a:r>
              <a:rPr lang="en-CA" sz="1400" dirty="0"/>
              <a:t> road') (23, </a:t>
            </a:r>
            <a:r>
              <a:rPr lang="en-CA" sz="1400" dirty="0" err="1"/>
              <a:t>b'Slippery</a:t>
            </a:r>
            <a:r>
              <a:rPr lang="en-CA" sz="1400" dirty="0"/>
              <a:t> road')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(24, </a:t>
            </a:r>
            <a:r>
              <a:rPr lang="en-CA" sz="1400" dirty="0" err="1"/>
              <a:t>b'Road</a:t>
            </a:r>
            <a:r>
              <a:rPr lang="en-CA" sz="1400" dirty="0"/>
              <a:t> narrows on the right') (25, </a:t>
            </a:r>
            <a:r>
              <a:rPr lang="en-CA" sz="1400" dirty="0" err="1"/>
              <a:t>b'Road</a:t>
            </a:r>
            <a:r>
              <a:rPr lang="en-CA" sz="1400" dirty="0"/>
              <a:t> work')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(26, </a:t>
            </a:r>
            <a:r>
              <a:rPr lang="en-CA" sz="1400" dirty="0" err="1"/>
              <a:t>b'Traffic</a:t>
            </a:r>
            <a:r>
              <a:rPr lang="en-CA" sz="1400" dirty="0"/>
              <a:t> signals') (27, </a:t>
            </a:r>
            <a:r>
              <a:rPr lang="en-CA" sz="1400" dirty="0" err="1"/>
              <a:t>b'Pedestrians</a:t>
            </a:r>
            <a:r>
              <a:rPr lang="en-CA" sz="1400" dirty="0"/>
              <a:t>') (28, </a:t>
            </a:r>
            <a:r>
              <a:rPr lang="en-CA" sz="1400" dirty="0" err="1"/>
              <a:t>b'Children</a:t>
            </a:r>
            <a:r>
              <a:rPr lang="en-CA" sz="1400" dirty="0"/>
              <a:t> crossing')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(29, </a:t>
            </a:r>
            <a:r>
              <a:rPr lang="en-CA" sz="1400" dirty="0" err="1"/>
              <a:t>b'Bicycles</a:t>
            </a:r>
            <a:r>
              <a:rPr lang="en-CA" sz="1400" dirty="0"/>
              <a:t> crossing') (30, </a:t>
            </a:r>
            <a:r>
              <a:rPr lang="en-CA" sz="1400" dirty="0" err="1"/>
              <a:t>b'Beware</a:t>
            </a:r>
            <a:r>
              <a:rPr lang="en-CA" sz="1400" dirty="0"/>
              <a:t> of ice/snow')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(31, </a:t>
            </a:r>
            <a:r>
              <a:rPr lang="en-CA" sz="1400" dirty="0" err="1"/>
              <a:t>b'Wild</a:t>
            </a:r>
            <a:r>
              <a:rPr lang="en-CA" sz="1400" dirty="0"/>
              <a:t> animals crossing')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(32, </a:t>
            </a:r>
            <a:r>
              <a:rPr lang="en-CA" sz="1400" dirty="0" err="1"/>
              <a:t>b'End</a:t>
            </a:r>
            <a:r>
              <a:rPr lang="en-CA" sz="1400" dirty="0"/>
              <a:t> of all speed and passing limits') (33, </a:t>
            </a:r>
            <a:r>
              <a:rPr lang="en-CA" sz="1400" dirty="0" err="1"/>
              <a:t>b'Turn</a:t>
            </a:r>
            <a:r>
              <a:rPr lang="en-CA" sz="1400" dirty="0"/>
              <a:t> right ahead')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(34, </a:t>
            </a:r>
            <a:r>
              <a:rPr lang="en-CA" sz="1400" dirty="0" err="1"/>
              <a:t>b'Turn</a:t>
            </a:r>
            <a:r>
              <a:rPr lang="en-CA" sz="1400" dirty="0"/>
              <a:t> left ahead') (35, </a:t>
            </a:r>
            <a:r>
              <a:rPr lang="en-CA" sz="1400" dirty="0" err="1"/>
              <a:t>b'Ahead</a:t>
            </a:r>
            <a:r>
              <a:rPr lang="en-CA" sz="1400" dirty="0"/>
              <a:t> only') (36, </a:t>
            </a:r>
            <a:r>
              <a:rPr lang="en-CA" sz="1400" dirty="0" err="1"/>
              <a:t>b'Go</a:t>
            </a:r>
            <a:r>
              <a:rPr lang="en-CA" sz="1400" dirty="0"/>
              <a:t> straight or right')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(37, </a:t>
            </a:r>
            <a:r>
              <a:rPr lang="en-CA" sz="1400" dirty="0" err="1"/>
              <a:t>b'Go</a:t>
            </a:r>
            <a:r>
              <a:rPr lang="en-CA" sz="1400" dirty="0"/>
              <a:t> straight or left') (38, </a:t>
            </a:r>
            <a:r>
              <a:rPr lang="en-CA" sz="1400" dirty="0" err="1"/>
              <a:t>b'Keep</a:t>
            </a:r>
            <a:r>
              <a:rPr lang="en-CA" sz="1400" dirty="0"/>
              <a:t> right') (39, </a:t>
            </a:r>
            <a:r>
              <a:rPr lang="en-CA" sz="1400" dirty="0" err="1"/>
              <a:t>b'Keep</a:t>
            </a:r>
            <a:r>
              <a:rPr lang="en-CA" sz="1400" dirty="0"/>
              <a:t> left')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(40, </a:t>
            </a:r>
            <a:r>
              <a:rPr lang="en-CA" sz="1400" dirty="0" err="1"/>
              <a:t>b'Roundabout</a:t>
            </a:r>
            <a:r>
              <a:rPr lang="en-CA" sz="1400" dirty="0"/>
              <a:t> mandatory') (41, </a:t>
            </a:r>
            <a:r>
              <a:rPr lang="en-CA" sz="1400" dirty="0" err="1"/>
              <a:t>b'End</a:t>
            </a:r>
            <a:r>
              <a:rPr lang="en-CA" sz="1400" dirty="0"/>
              <a:t> of no passing')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400" dirty="0"/>
              <a:t>(42, </a:t>
            </a:r>
            <a:r>
              <a:rPr lang="en-CA" sz="1400" dirty="0" err="1"/>
              <a:t>b'End</a:t>
            </a:r>
            <a:r>
              <a:rPr lang="en-CA" sz="1400" dirty="0"/>
              <a:t> of no passing by vehicles over 3.5 metric tons')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b="1" dirty="0">
              <a:latin typeface="Montserrat" charset="0"/>
            </a:endParaRPr>
          </a:p>
        </p:txBody>
      </p:sp>
      <p:pic>
        <p:nvPicPr>
          <p:cNvPr id="89" name="Picture 2" descr="Image result for traffic signs german datas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379" y="3452950"/>
            <a:ext cx="4507301" cy="257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ADDA9A1-8C76-4CC2-B9C1-1403471A9282}"/>
              </a:ext>
            </a:extLst>
          </p:cNvPr>
          <p:cNvSpPr/>
          <p:nvPr/>
        </p:nvSpPr>
        <p:spPr>
          <a:xfrm>
            <a:off x="1618695" y="5965306"/>
            <a:ext cx="8954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1400" b="1" dirty="0"/>
              <a:t>Data Source: </a:t>
            </a:r>
            <a:r>
              <a:rPr lang="en-US" sz="1400" dirty="0"/>
              <a:t>https://www.kaggle.com/meowmeowmeowmeowmeow/gtsrb-german-traffic-sign</a:t>
            </a:r>
          </a:p>
        </p:txBody>
      </p:sp>
    </p:spTree>
    <p:extLst>
      <p:ext uri="{BB962C8B-B14F-4D97-AF65-F5344CB8AC3E}">
        <p14:creationId xmlns:p14="http://schemas.microsoft.com/office/powerpoint/2010/main" val="80421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DC1C9A0-5808-4D6E-B21A-8CC476468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6229" y="259134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Montserrat" charset="0"/>
              </a:rPr>
              <a:t>CLASSIFY TRAFFIC SIGNS</a:t>
            </a:r>
            <a:endParaRPr lang="ru-RU" sz="2800" b="1" dirty="0"/>
          </a:p>
        </p:txBody>
      </p:sp>
      <p:sp>
        <p:nvSpPr>
          <p:cNvPr id="32" name="Rounded Rectangle 31"/>
          <p:cNvSpPr/>
          <p:nvPr/>
        </p:nvSpPr>
        <p:spPr>
          <a:xfrm>
            <a:off x="4406498" y="2844492"/>
            <a:ext cx="3040912" cy="1552354"/>
          </a:xfrm>
          <a:prstGeom prst="roundRect">
            <a:avLst/>
          </a:prstGeom>
          <a:solidFill>
            <a:srgbClr val="4472C4"/>
          </a:solidFill>
          <a:ln w="25400" cap="flat" cmpd="sng" algn="ctr">
            <a:solidFill>
              <a:srgbClr val="4472C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en-CA" sz="2400" b="1" kern="0" dirty="0">
                <a:solidFill>
                  <a:srgbClr val="FFFFFF"/>
                </a:solidFill>
                <a:latin typeface="Arial"/>
              </a:rPr>
              <a:t>CLASSIFIER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535088" y="23267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IMAGE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7520269" y="3435514"/>
            <a:ext cx="749417" cy="5334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8654973" y="2634121"/>
            <a:ext cx="18604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600" b="1" u="sng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</a:t>
            </a: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20km/h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50 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100 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Stop 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Yield</a:t>
            </a: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Left Brace 35"/>
          <p:cNvSpPr/>
          <p:nvPr/>
        </p:nvSpPr>
        <p:spPr>
          <a:xfrm>
            <a:off x="8506840" y="1770319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Left Brace 36"/>
          <p:cNvSpPr/>
          <p:nvPr/>
        </p:nvSpPr>
        <p:spPr>
          <a:xfrm rot="10800000">
            <a:off x="9995214" y="174854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Right Arrow 37"/>
          <p:cNvSpPr/>
          <p:nvPr/>
        </p:nvSpPr>
        <p:spPr>
          <a:xfrm>
            <a:off x="3630678" y="3409772"/>
            <a:ext cx="749417" cy="5334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26280" y="1206441"/>
            <a:ext cx="7205380" cy="831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The dataset consists of 43 different classes.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Images are 32 x 32 pixels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199773" y="2900964"/>
            <a:ext cx="16829" cy="1881376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441586" y="4917274"/>
            <a:ext cx="1860165" cy="179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101210" y="484957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32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53035" y="361434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32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980" y="2984435"/>
            <a:ext cx="1592953" cy="16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0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 animBg="1"/>
      <p:bldP spid="35" grpId="0"/>
      <p:bldP spid="36" grpId="0" animBg="1"/>
      <p:bldP spid="37" grpId="0" animBg="1"/>
      <p:bldP spid="38" grpId="0" animBg="1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663041" y="1548041"/>
            <a:ext cx="79094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WHAT ARE CONVOLUTIONAL NEURAL NETWORKS (CNNS) AND HOW DO THEY LEARN?</a:t>
            </a:r>
          </a:p>
        </p:txBody>
      </p:sp>
    </p:spTree>
    <p:extLst>
      <p:ext uri="{BB962C8B-B14F-4D97-AF65-F5344CB8AC3E}">
        <p14:creationId xmlns:p14="http://schemas.microsoft.com/office/powerpoint/2010/main" val="3352339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732A4D3-72EC-400C-9584-0861A56797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16973" y="96002"/>
            <a:ext cx="6298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CONVOLUTIONAL NEURAL NETWORKS BASICS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461552" y="1356235"/>
            <a:ext cx="10829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The neuron collects signals from input channels named dendrites, processes information in its nucleus, and then generates an output in a long thin branch called the axon.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Human learning occurs adaptively by varying the bond strength between these neurons.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2066" y="2718146"/>
            <a:ext cx="4165655" cy="2240055"/>
          </a:xfrm>
          <a:prstGeom prst="rect">
            <a:avLst/>
          </a:prstGeom>
        </p:spPr>
      </p:pic>
      <p:pic>
        <p:nvPicPr>
          <p:cNvPr id="7" name="Picture 2" descr="File:Artificial neural network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113" y="2774705"/>
            <a:ext cx="2884308" cy="257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178319" y="5545674"/>
            <a:ext cx="5541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/>
              <a:t>Photo Credit: </a:t>
            </a:r>
            <a:r>
              <a:rPr lang="en-CA" sz="1200" dirty="0">
                <a:hlinkClick r:id="rId6"/>
              </a:rPr>
              <a:t>https://commons.wikimedia.org/wiki/File:Artificial_neural_network.svg</a:t>
            </a:r>
            <a:endParaRPr lang="en-CA" sz="1200" dirty="0"/>
          </a:p>
          <a:p>
            <a:r>
              <a:rPr lang="en-CA" sz="1200" b="1" dirty="0"/>
              <a:t>Photo Credit: </a:t>
            </a:r>
            <a:r>
              <a:rPr lang="en-CA" sz="1200" dirty="0">
                <a:hlinkClick r:id="rId7"/>
              </a:rPr>
              <a:t>https://commons.wikimedia.org/wiki/File:Neuron_Hand-tuned.svg</a:t>
            </a:r>
            <a:endParaRPr lang="en-CA" sz="1200" dirty="0"/>
          </a:p>
          <a:p>
            <a:endParaRPr lang="en-CA" sz="1200" dirty="0"/>
          </a:p>
          <a:p>
            <a:endParaRPr lang="en-CA" sz="1200" dirty="0"/>
          </a:p>
        </p:txBody>
      </p:sp>
      <p:graphicFrame>
        <p:nvGraphicFramePr>
          <p:cNvPr id="9" name="Content Placeholder 3"/>
          <p:cNvGraphicFramePr>
            <a:graphicFrameLocks noChangeAspect="1"/>
          </p:cNvGraphicFramePr>
          <p:nvPr/>
        </p:nvGraphicFramePr>
        <p:xfrm>
          <a:off x="1530290" y="3467626"/>
          <a:ext cx="3456384" cy="1189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Visio" r:id="rId8" imgW="4504467" imgH="1770930" progId="Visio.Drawing.11">
                  <p:embed/>
                </p:oleObj>
              </mc:Choice>
              <mc:Fallback>
                <p:oleObj name="Visio" r:id="rId8" imgW="4504467" imgH="1770930" progId="Visio.Drawing.11">
                  <p:embed/>
                  <p:pic>
                    <p:nvPicPr>
                      <p:cNvPr id="9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290" y="3467626"/>
                        <a:ext cx="3456384" cy="11894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576342" y="4843097"/>
          <a:ext cx="2322258" cy="444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10" imgW="1612800" imgH="457200" progId="Equation.3">
                  <p:embed/>
                </p:oleObj>
              </mc:Choice>
              <mc:Fallback>
                <p:oleObj name="Equation" r:id="rId10" imgW="1612800" imgH="457200" progId="Equation.3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6342" y="4843097"/>
                        <a:ext cx="2322258" cy="444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041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7DEC169-9772-4291-A955-2945FCE34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06788" y="91547"/>
            <a:ext cx="78323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CONVOLUTIONAL NEURAL NETWORKS: ENTIRE NETWORK OVERVIEW</a:t>
            </a:r>
          </a:p>
        </p:txBody>
      </p:sp>
      <p:sp>
        <p:nvSpPr>
          <p:cNvPr id="8" name="Rectangle 7"/>
          <p:cNvSpPr/>
          <p:nvPr/>
        </p:nvSpPr>
        <p:spPr>
          <a:xfrm>
            <a:off x="5233962" y="6271735"/>
            <a:ext cx="5541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/>
              <a:t>Photo Credit: </a:t>
            </a:r>
            <a:r>
              <a:rPr lang="en-CA" sz="1200" dirty="0">
                <a:hlinkClick r:id="rId3"/>
              </a:rPr>
              <a:t>https://commons.wikimedia.org/wiki/File:Artificial_neural_network.svg</a:t>
            </a:r>
            <a:br>
              <a:rPr lang="en-CA" sz="1200" dirty="0"/>
            </a:br>
            <a:endParaRPr lang="en-CA" sz="1200" dirty="0"/>
          </a:p>
        </p:txBody>
      </p:sp>
      <p:pic>
        <p:nvPicPr>
          <p:cNvPr id="34" name="Picture 2" descr="File:Artificial neural network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806" y="2685441"/>
            <a:ext cx="2073388" cy="185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135" y="1976084"/>
            <a:ext cx="3080756" cy="300795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0234280" y="2432670"/>
            <a:ext cx="1770011" cy="231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T-SHIRT/TOP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TROUSER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PULLOVER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DRESS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COAT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SANDAL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SHIRT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SNEAKER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BAG</a:t>
            </a:r>
            <a:endParaRPr lang="en-CA" sz="1100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dirty="0">
                <a:solidFill>
                  <a:schemeClr val="dk1"/>
                </a:solidFill>
              </a:rPr>
              <a:t>ANKLE BOOT</a:t>
            </a:r>
            <a:endParaRPr lang="en-CA" sz="1100" dirty="0"/>
          </a:p>
        </p:txBody>
      </p:sp>
      <p:sp>
        <p:nvSpPr>
          <p:cNvPr id="38" name="Left Brace 37"/>
          <p:cNvSpPr/>
          <p:nvPr/>
        </p:nvSpPr>
        <p:spPr>
          <a:xfrm>
            <a:off x="10597075" y="1715379"/>
            <a:ext cx="574159" cy="3893939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Left Brace 38"/>
          <p:cNvSpPr/>
          <p:nvPr/>
        </p:nvSpPr>
        <p:spPr>
          <a:xfrm rot="10800000">
            <a:off x="11535615" y="1715578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01" y="2973012"/>
            <a:ext cx="1438732" cy="1343241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Rectangle 41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KERNELS/</a:t>
            </a:r>
          </a:p>
          <a:p>
            <a:pPr algn="ctr"/>
            <a:r>
              <a:rPr lang="en-CA" b="1" dirty="0"/>
              <a:t>FEATURE DETECTORS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 46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Rectangle 47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/>
              <a:t>POOLING FILTERS</a:t>
            </a:r>
          </a:p>
        </p:txBody>
      </p:sp>
      <p:sp>
        <p:nvSpPr>
          <p:cNvPr id="49" name="Right Arrow 48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ight Arrow 49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Right Arrow 50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TextBox 51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CONVOLUTIONAL LAYER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396484" y="5498071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(DOWNSAMPLING)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CONVOLUTION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POOLING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/>
              <a:t>FLATTENING</a:t>
            </a:r>
          </a:p>
        </p:txBody>
      </p:sp>
      <p:pic>
        <p:nvPicPr>
          <p:cNvPr id="57" name="Picture 2" descr="Related 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905" y="4984036"/>
            <a:ext cx="1039079" cy="8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61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958FB37-2E7B-45B9-AD21-D1FE18B103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481"/>
          <a:stretch/>
        </p:blipFill>
        <p:spPr>
          <a:xfrm>
            <a:off x="8878" y="-26581"/>
            <a:ext cx="12192000" cy="485490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96452" y="287170"/>
            <a:ext cx="12526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FEATURE DETECTORS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296452" y="1274553"/>
            <a:ext cx="121241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Convolutions use a kernel matrix to scan a given image and apply a filter to obtain a certain effect.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An image Kernel is a matrix used to apply effects such as blurring and sharpening.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Kernels are used in machine learning for feature extraction to select most important pixels of an image.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Convolution preserves the spatial relationship between pixels.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852535" y="322888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4225254" y="3810098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4592157" y="435634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/>
              <a:t>KERNELS/</a:t>
            </a:r>
          </a:p>
          <a:p>
            <a:pPr algn="ctr"/>
            <a:r>
              <a:rPr lang="en-CA" b="1" dirty="0"/>
              <a:t>FEATURE DETECTORS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2601047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ight Arrow 14"/>
          <p:cNvSpPr/>
          <p:nvPr/>
        </p:nvSpPr>
        <p:spPr>
          <a:xfrm>
            <a:off x="6469823" y="4315251"/>
            <a:ext cx="845712" cy="799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7429007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9002711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0590752" y="4087352"/>
          <a:ext cx="1411134" cy="1204599"/>
        </p:xfrm>
        <a:graphic>
          <a:graphicData uri="http://schemas.openxmlformats.org/drawingml/2006/table">
            <a:tbl>
              <a:tblPr firstRow="1" bandRow="1"/>
              <a:tblGrid>
                <a:gridCol w="470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533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3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Left Brace 18"/>
          <p:cNvSpPr/>
          <p:nvPr/>
        </p:nvSpPr>
        <p:spPr>
          <a:xfrm rot="5400000">
            <a:off x="9381090" y="1378537"/>
            <a:ext cx="574159" cy="4621190"/>
          </a:xfrm>
          <a:prstGeom prst="leftBrace">
            <a:avLst>
              <a:gd name="adj1" fmla="val 8067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8939338" y="2812220"/>
            <a:ext cx="165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FEATURE MAPS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33" y="3453860"/>
            <a:ext cx="2633919" cy="245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90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2064</Words>
  <Application>Microsoft Office PowerPoint</Application>
  <PresentationFormat>Widescreen</PresentationFormat>
  <Paragraphs>371</Paragraphs>
  <Slides>29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Calibri</vt:lpstr>
      <vt:lpstr>Calibri Light</vt:lpstr>
      <vt:lpstr>Courier New</vt:lpstr>
      <vt:lpstr>Montserrat</vt:lpstr>
      <vt:lpstr>Montserrat Black</vt:lpstr>
      <vt:lpstr>Roboto</vt:lpstr>
      <vt:lpstr>Tw Cen MT</vt:lpstr>
      <vt:lpstr>Office Theme</vt:lpstr>
      <vt:lpstr>Visio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R.M. Mohamed</dc:creator>
  <cp:lastModifiedBy>R.M. Mohamed</cp:lastModifiedBy>
  <cp:revision>116</cp:revision>
  <dcterms:created xsi:type="dcterms:W3CDTF">2020-05-06T00:39:06Z</dcterms:created>
  <dcterms:modified xsi:type="dcterms:W3CDTF">2020-05-18T03:42:07Z</dcterms:modified>
</cp:coreProperties>
</file>