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0" r:id="rId3"/>
    <p:sldId id="257" r:id="rId4"/>
    <p:sldId id="986" r:id="rId5"/>
    <p:sldId id="988" r:id="rId6"/>
    <p:sldId id="989" r:id="rId7"/>
    <p:sldId id="324" r:id="rId8"/>
    <p:sldId id="289" r:id="rId9"/>
    <p:sldId id="839" r:id="rId10"/>
    <p:sldId id="840" r:id="rId11"/>
    <p:sldId id="841" r:id="rId12"/>
    <p:sldId id="985" r:id="rId13"/>
    <p:sldId id="978" r:id="rId14"/>
    <p:sldId id="979" r:id="rId15"/>
    <p:sldId id="906" r:id="rId16"/>
    <p:sldId id="993" r:id="rId17"/>
    <p:sldId id="696" r:id="rId18"/>
    <p:sldId id="697" r:id="rId19"/>
    <p:sldId id="698" r:id="rId20"/>
    <p:sldId id="994" r:id="rId21"/>
    <p:sldId id="699" r:id="rId22"/>
    <p:sldId id="700" r:id="rId23"/>
    <p:sldId id="701" r:id="rId24"/>
    <p:sldId id="915" r:id="rId25"/>
    <p:sldId id="918" r:id="rId26"/>
    <p:sldId id="702" r:id="rId27"/>
    <p:sldId id="917" r:id="rId28"/>
    <p:sldId id="916" r:id="rId29"/>
    <p:sldId id="995" r:id="rId30"/>
    <p:sldId id="704" r:id="rId31"/>
    <p:sldId id="705" r:id="rId32"/>
    <p:sldId id="996" r:id="rId33"/>
    <p:sldId id="990" r:id="rId34"/>
    <p:sldId id="991" r:id="rId35"/>
    <p:sldId id="992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CED4"/>
    <a:srgbClr val="7150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954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AEDA6-8E64-4860-BD20-BF9F580919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F1FD35-DB38-4881-8899-C4D24C54DC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04A7DD-7582-4FDF-BDE9-D813EE69B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112CB-B773-47C4-8A5B-8BCD13EEE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0D8543-0C1A-44D8-AF2F-73662C06A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2676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8163C-2128-4C58-B2D7-D8C2ECC91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F0CE9A-B5AC-481C-A1A9-D00B6A0D69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A841F7-4ED4-428E-B275-16DD1E54D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79BCC1-9102-47D5-AA28-AC67C70BE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56AEC7-9532-4111-9F18-A500CA228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684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438623-987D-43C9-9840-4DE8F9C6EA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0A514D-8CC0-4353-9DC3-CA7DBE0739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188FA3-3A37-4B41-B4F0-B69C0884A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0D789-7F9A-4107-A75B-2352ADB74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5F3EB2-DB66-422C-B9BA-C4CD98366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186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C28B9-8755-45A3-B57E-80102AFBD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C15F04-49FC-4DF0-B9A3-ECDD025455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51E70-0D1C-4663-9A56-9C678517B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2E7A67-7C7A-406F-AED1-1FA60257A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3024C2-B8C2-470F-A918-517D1DD3C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892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6CB0F-13CB-4F4D-92A5-8093BFD55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BB41E4-5391-485D-9081-639632AC28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820603-342D-4D02-A6EA-400FDE3D2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5E159C-CB66-49A2-A29C-1103460F2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4ABF9C-985B-4B39-BECA-069775D6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484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2050C-258D-495A-AF47-4F25D42091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C114C1-4A81-4397-BD15-A61C4D417F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E9488C-CEDA-41F2-986E-FD21BA4E00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44FCF3-45BF-4F32-9AED-8E50D3E64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711266-ED54-44B7-8482-34B8C9C63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9DBCD9-FA3C-4F5B-BFC1-49A816EC4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817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002C4-4E2F-4702-B02C-BB244E82B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A2CB4E-5EC6-4341-A20B-FE41DED1E2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795C79-0547-4E92-9A11-12E77E7DB8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CA4C4D-13BD-4F7E-BF38-BC5ED45021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E9732F-6819-45E4-BB4C-41138FE42B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C3D2252-B35B-4B92-A505-DB32792CE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523605-4142-4FE7-83B0-35337342C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A1CF69-88C6-4ACD-99B3-1E8B7AB5D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296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BFE60-CFC6-432C-BCA8-AB1C52349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55BE14-B49B-4A75-AAF9-8A21C3D6C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8E6795-0307-4394-96DC-7505D8EF2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34F04F-CD0E-4983-A512-2DEED58E7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540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0DA649-D5D8-43CC-A547-86C04D283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574BA6-DD8B-4C63-AD64-301BA72E9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1A965D-7295-4DD0-8D90-AB64448AC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292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464E8-9120-4C41-B5FC-6B4CFA221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C9A8D-B930-4D03-8421-B8B29406E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3F56D3-F161-4ED1-8620-9410AEF228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22EB7C-1B38-4155-A704-16AF69A1E8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6C21FB-1864-49CA-AC9F-1EAC4B5BA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65D9AA-75CA-4003-9614-0438506B9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17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29F6EC-7080-463B-A1AC-1229A3E7E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065340-38A2-470B-BD5D-CB504873D3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552A733-F9BE-4118-8189-B50AC41703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906EDB-2CC4-4999-94F9-6F8C79824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DE89E-6964-4EC5-AA30-CEE41B040663}" type="datetimeFigureOut">
              <a:rPr lang="en-US" smtClean="0"/>
              <a:t>5/16/2020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5D39B1-164C-4E84-A4C1-42472FB3D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0315DA-9347-4388-A62F-3567D161F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494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B72FC68-B79E-4F27-875A-BED694E418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BB92F4-F0A1-491A-BAF7-399CCBDC45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6DF89F-3661-448B-A4AE-0C62513876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DE89E-6964-4EC5-AA30-CEE41B040663}" type="datetimeFigureOut">
              <a:rPr lang="en-US" smtClean="0"/>
              <a:t>5/16/2020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5E35F9-CC07-4538-BCA4-16A3FE5ED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18CE8B-7131-413E-B33D-2537B3906F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A140F-569D-498A-BAD5-6B6198294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167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blogs/machine-learning/using-pipe-input-mode-for-amazon-sagemaker-algorithms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ommons.wikimedia.org/wiki/File:Blind_men_and_elephant.png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cs.toronto.edu/~kriz/cifar.html" TargetMode="External"/><Relationship Id="rId4" Type="http://schemas.openxmlformats.org/officeDocument/2006/relationships/image" Target="../media/image17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ommons.wikimedia.org/wiki/File:Roccurves.png" TargetMode="Externa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ommons.wikimedia.org/wiki/File:Hypertension_ranges_chart.pn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yoclinic.org/diseases-conditions/high-blood-cholesterol/symptoms-causes/syc-20350800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ommons.wikimedia.org/wiki/File:Clogged_Heart_Artery.jpg" TargetMode="Externa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ebmd.com/diabetes/glucose-diabetes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ommons.wikimedia.org/wiki/File:Clogged_Heart_Artery.jpg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phdthesis-bioinformatics-maxplanckinstitute-molecularplantphys.matthias-scholz.de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aws.amazon.com/sagemaker/latest/dg/PCA-reference.ht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27F2F-A7CC-46E2-89E0-5435E9C1D7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A5E1FA-1407-4CCA-97CA-DFCD1D5B3A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BE73AD-B962-429C-B954-65D105B8A8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90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5995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6670938-02F5-495B-B48E-1251B69C22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8" y="-26581"/>
            <a:ext cx="12192000" cy="6884581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E605DAD-D14C-6B4C-8A22-8A712DA79079}"/>
              </a:ext>
            </a:extLst>
          </p:cNvPr>
          <p:cNvSpPr txBox="1">
            <a:spLocks/>
          </p:cNvSpPr>
          <p:nvPr/>
        </p:nvSpPr>
        <p:spPr>
          <a:xfrm>
            <a:off x="353910" y="1407875"/>
            <a:ext cx="6380265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>
                <a:latin typeface="Montserrat"/>
              </a:defRPr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en-CA" sz="2000" b="1" dirty="0" err="1"/>
              <a:t>SageMaker</a:t>
            </a:r>
            <a:r>
              <a:rPr lang="en-CA" sz="2000" b="1" dirty="0"/>
              <a:t> PCA algorithm supports </a:t>
            </a:r>
            <a:r>
              <a:rPr lang="en-CA" sz="2000" b="1" dirty="0" err="1"/>
              <a:t>recordIO-protobuf</a:t>
            </a:r>
            <a:r>
              <a:rPr lang="en-CA" sz="2000" b="1" dirty="0"/>
              <a:t> or CSV formats</a:t>
            </a:r>
          </a:p>
          <a:p>
            <a:r>
              <a:rPr lang="en-CA" sz="2000" b="1" dirty="0"/>
              <a:t>PCA can be used in both File or pipe mode</a:t>
            </a:r>
          </a:p>
          <a:p>
            <a:r>
              <a:rPr lang="en-CA" sz="2000" b="1" dirty="0"/>
              <a:t>Remember if pipe mode is activated, training data can be directly streamed into the training instance instead of being downloaded from S3. </a:t>
            </a:r>
          </a:p>
          <a:p>
            <a:r>
              <a:rPr lang="en-CA" sz="2000" b="1" dirty="0"/>
              <a:t>Pipe model can speed up the process and require less disk space.</a:t>
            </a:r>
          </a:p>
          <a:p>
            <a:r>
              <a:rPr lang="en-CA" sz="2000" b="1" dirty="0"/>
              <a:t>For more information on pipe mode, check this out:  </a:t>
            </a:r>
            <a:r>
              <a:rPr lang="en-US" sz="2000" dirty="0">
                <a:hlinkClick r:id="rId3"/>
              </a:rPr>
              <a:t>https://aws.amazon.com/blogs/machine-learning/using-pipe-input-mode-for-amazon-sagemaker-algorithms/</a:t>
            </a:r>
            <a:endParaRPr lang="en-CA" sz="2000" b="1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EFA3F7D-6C07-FF40-A9DD-E1D57EBEEE8A}"/>
              </a:ext>
            </a:extLst>
          </p:cNvPr>
          <p:cNvSpPr txBox="1">
            <a:spLocks/>
          </p:cNvSpPr>
          <p:nvPr/>
        </p:nvSpPr>
        <p:spPr>
          <a:xfrm>
            <a:off x="464634" y="428"/>
            <a:ext cx="7174416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800" b="1">
                <a:latin typeface="Montserrat"/>
                <a:ea typeface="+mj-ea"/>
                <a:cs typeface="+mj-cs"/>
              </a:defRPr>
            </a:lvl1pPr>
          </a:lstStyle>
          <a:p>
            <a:r>
              <a:rPr lang="en-US" dirty="0"/>
              <a:t>PRINCIPAL COMPONENT ANALYSIS: </a:t>
            </a:r>
            <a:r>
              <a:rPr lang="en-CA" dirty="0"/>
              <a:t>INPUT/OUTPUT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98A9A6D-8A03-40E3-84E3-98F86BB0D21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028" y="1950356"/>
            <a:ext cx="4497435" cy="357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2107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26A52C2-BDBD-44A6-9173-1E0B4AA01A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47" y="-26581"/>
            <a:ext cx="12192000" cy="6884581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71C98CE-57BD-714A-8E24-4A42454222BC}"/>
              </a:ext>
            </a:extLst>
          </p:cNvPr>
          <p:cNvSpPr txBox="1">
            <a:spLocks/>
          </p:cNvSpPr>
          <p:nvPr/>
        </p:nvSpPr>
        <p:spPr>
          <a:xfrm>
            <a:off x="353852" y="1324910"/>
            <a:ext cx="9184105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342900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>
                <a:latin typeface="Montserrat"/>
              </a:defRPr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en-CA" sz="2400" b="1" dirty="0"/>
              <a:t>For PCA Training: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en-CA" sz="2800" b="1" dirty="0"/>
              <a:t>CPU instance or GPU are recommended</a:t>
            </a:r>
          </a:p>
          <a:p>
            <a:pPr lvl="1"/>
            <a:endParaRPr lang="en-US" sz="2800" b="1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07CDAA8-8D34-6144-B6D5-F8D2D17AC77F}"/>
              </a:ext>
            </a:extLst>
          </p:cNvPr>
          <p:cNvSpPr txBox="1">
            <a:spLocks/>
          </p:cNvSpPr>
          <p:nvPr/>
        </p:nvSpPr>
        <p:spPr>
          <a:xfrm>
            <a:off x="473977" y="428"/>
            <a:ext cx="6203048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800" b="1">
                <a:latin typeface="Montserrat"/>
                <a:ea typeface="+mj-ea"/>
                <a:cs typeface="+mj-cs"/>
              </a:defRPr>
            </a:lvl1pPr>
          </a:lstStyle>
          <a:p>
            <a:r>
              <a:rPr lang="en-US" dirty="0"/>
              <a:t>PRINCIPAL COMPONENT ANALYSIS: </a:t>
            </a:r>
            <a:r>
              <a:rPr lang="en-CA" dirty="0"/>
              <a:t>INSTANCE TYPES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3208BC-94CF-4266-B331-C27380BF7E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6737" y="1101453"/>
            <a:ext cx="4182440" cy="5050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7830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B5132F-3707-44BA-9CEB-8673EF1B2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93"/>
            <a:ext cx="12192000" cy="68591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F9D04B7-03C9-4895-84F6-D6380FD573A6}"/>
              </a:ext>
            </a:extLst>
          </p:cNvPr>
          <p:cNvSpPr txBox="1"/>
          <p:nvPr/>
        </p:nvSpPr>
        <p:spPr>
          <a:xfrm>
            <a:off x="1895475" y="2543175"/>
            <a:ext cx="67672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400" b="1">
                <a:solidFill>
                  <a:srgbClr val="074F85"/>
                </a:solidFill>
              </a:defRPr>
            </a:lvl1pPr>
          </a:lstStyle>
          <a:p>
            <a:pPr algn="ctr"/>
            <a:r>
              <a:rPr lang="en-CA" dirty="0"/>
              <a:t>XGBOOST (CLASSIFICATION)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872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>
            <a:extLst>
              <a:ext uri="{FF2B5EF4-FFF2-40B4-BE49-F238E27FC236}">
                <a16:creationId xmlns:a16="http://schemas.microsoft.com/office/drawing/2014/main" id="{B98E31C1-E26B-4809-B0A7-B9CBD63F70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6509"/>
          <a:stretch/>
        </p:blipFill>
        <p:spPr>
          <a:xfrm>
            <a:off x="8878" y="-26581"/>
            <a:ext cx="12192000" cy="5059515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7412357-15B7-384A-9740-B17D311D6E97}"/>
              </a:ext>
            </a:extLst>
          </p:cNvPr>
          <p:cNvSpPr txBox="1">
            <a:spLocks/>
          </p:cNvSpPr>
          <p:nvPr/>
        </p:nvSpPr>
        <p:spPr>
          <a:xfrm>
            <a:off x="533997" y="1166446"/>
            <a:ext cx="1157227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1800" b="1" dirty="0">
                <a:latin typeface="Montserrat"/>
              </a:rPr>
              <a:t> </a:t>
            </a:r>
            <a:r>
              <a:rPr lang="en-CA" sz="1800" b="1" dirty="0" err="1">
                <a:latin typeface="Montserrat"/>
              </a:rPr>
              <a:t>XGBoost</a:t>
            </a:r>
            <a:r>
              <a:rPr lang="en-CA" sz="1800" b="1" dirty="0">
                <a:latin typeface="Montserrat"/>
              </a:rPr>
              <a:t> or Extreme Gradient Boosting algorithm is one of the most famous and powerful algorithms to perform both regression and classification tasks.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1800" b="1" dirty="0" err="1">
                <a:latin typeface="Montserrat"/>
              </a:rPr>
              <a:t>XGBoost</a:t>
            </a:r>
            <a:r>
              <a:rPr lang="en-CA" sz="1800" b="1" dirty="0">
                <a:latin typeface="Montserrat"/>
              </a:rPr>
              <a:t> is a supervised learning algorithm and implements gradient boosted trees algorithm.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1800" b="1" dirty="0">
                <a:latin typeface="Montserrat"/>
              </a:rPr>
              <a:t>The algorithm work by combining an ensemble of predictions from several weak models.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CA" sz="1800" b="1" dirty="0">
                <a:latin typeface="Montserrat"/>
              </a:rPr>
              <a:t>Note that </a:t>
            </a:r>
            <a:r>
              <a:rPr lang="en-CA" sz="1800" b="1" dirty="0" err="1">
                <a:latin typeface="Montserrat"/>
              </a:rPr>
              <a:t>Xgboost</a:t>
            </a:r>
            <a:r>
              <a:rPr lang="en-CA" sz="1800" b="1" dirty="0">
                <a:latin typeface="Montserrat"/>
              </a:rPr>
              <a:t> could be used for both regression and classification (our case study).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CA" sz="1800" b="1" dirty="0">
              <a:latin typeface="Montserrat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62E6CEB-B16F-1543-A660-CB83BA88FC81}"/>
              </a:ext>
            </a:extLst>
          </p:cNvPr>
          <p:cNvSpPr txBox="1">
            <a:spLocks/>
          </p:cNvSpPr>
          <p:nvPr/>
        </p:nvSpPr>
        <p:spPr>
          <a:xfrm>
            <a:off x="373076" y="-26778"/>
            <a:ext cx="868777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>
                <a:solidFill>
                  <a:srgbClr val="002060"/>
                </a:solidFill>
                <a:latin typeface="Montserrat"/>
              </a:rPr>
              <a:t>SAGEMAKER XGBOOST: OVERVIEW</a:t>
            </a:r>
          </a:p>
        </p:txBody>
      </p:sp>
      <p:sp>
        <p:nvSpPr>
          <p:cNvPr id="6" name="Rounded Rectangle 173">
            <a:extLst>
              <a:ext uri="{FF2B5EF4-FFF2-40B4-BE49-F238E27FC236}">
                <a16:creationId xmlns:a16="http://schemas.microsoft.com/office/drawing/2014/main" id="{D5CA15D8-E56F-2649-8161-92C32D06A0DC}"/>
              </a:ext>
            </a:extLst>
          </p:cNvPr>
          <p:cNvSpPr/>
          <p:nvPr/>
        </p:nvSpPr>
        <p:spPr>
          <a:xfrm>
            <a:off x="1999648" y="3382599"/>
            <a:ext cx="799705" cy="38246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rgbClr val="002060"/>
                </a:solidFill>
              </a:rPr>
              <a:t>Savings&gt;$1M</a:t>
            </a:r>
          </a:p>
        </p:txBody>
      </p:sp>
      <p:sp>
        <p:nvSpPr>
          <p:cNvPr id="7" name="Rounded Rectangle 174">
            <a:extLst>
              <a:ext uri="{FF2B5EF4-FFF2-40B4-BE49-F238E27FC236}">
                <a16:creationId xmlns:a16="http://schemas.microsoft.com/office/drawing/2014/main" id="{F362F19B-6AA1-8542-8762-29E8BB494A4C}"/>
              </a:ext>
            </a:extLst>
          </p:cNvPr>
          <p:cNvSpPr/>
          <p:nvPr/>
        </p:nvSpPr>
        <p:spPr>
          <a:xfrm>
            <a:off x="1582746" y="4261822"/>
            <a:ext cx="737358" cy="33191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rgbClr val="002060"/>
                </a:solidFill>
              </a:rPr>
              <a:t>Age &gt; 45? </a:t>
            </a:r>
          </a:p>
        </p:txBody>
      </p:sp>
      <p:sp>
        <p:nvSpPr>
          <p:cNvPr id="8" name="Rounded Rectangle 175">
            <a:extLst>
              <a:ext uri="{FF2B5EF4-FFF2-40B4-BE49-F238E27FC236}">
                <a16:creationId xmlns:a16="http://schemas.microsoft.com/office/drawing/2014/main" id="{A64E4937-7ED8-494C-BCE3-2EE90DB5B59B}"/>
              </a:ext>
            </a:extLst>
          </p:cNvPr>
          <p:cNvSpPr/>
          <p:nvPr/>
        </p:nvSpPr>
        <p:spPr>
          <a:xfrm>
            <a:off x="2613162" y="4260662"/>
            <a:ext cx="724315" cy="33926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rgbClr val="002060"/>
                </a:solidFill>
              </a:rPr>
              <a:t>Class #0 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ACDE3DD-4BB4-1148-A49C-113C5DE0F6BC}"/>
              </a:ext>
            </a:extLst>
          </p:cNvPr>
          <p:cNvCxnSpPr>
            <a:stCxn id="6" idx="2"/>
          </p:cNvCxnSpPr>
          <p:nvPr/>
        </p:nvCxnSpPr>
        <p:spPr>
          <a:xfrm flipH="1">
            <a:off x="1904762" y="3765061"/>
            <a:ext cx="494739" cy="48471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7B05858-1213-ED49-9983-300344C02896}"/>
              </a:ext>
            </a:extLst>
          </p:cNvPr>
          <p:cNvCxnSpPr>
            <a:stCxn id="6" idx="2"/>
          </p:cNvCxnSpPr>
          <p:nvPr/>
        </p:nvCxnSpPr>
        <p:spPr>
          <a:xfrm>
            <a:off x="2399501" y="3765061"/>
            <a:ext cx="575819" cy="52316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88DCD54-BB10-5545-9D02-0BB0BA52B606}"/>
              </a:ext>
            </a:extLst>
          </p:cNvPr>
          <p:cNvSpPr txBox="1"/>
          <p:nvPr/>
        </p:nvSpPr>
        <p:spPr>
          <a:xfrm>
            <a:off x="2704345" y="3877531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>
                <a:solidFill>
                  <a:srgbClr val="002060"/>
                </a:solidFill>
              </a:rPr>
              <a:t>No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33ECA1-F32E-C14A-B6AE-E61B30756608}"/>
              </a:ext>
            </a:extLst>
          </p:cNvPr>
          <p:cNvSpPr txBox="1"/>
          <p:nvPr/>
        </p:nvSpPr>
        <p:spPr>
          <a:xfrm>
            <a:off x="1904762" y="3837897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>
                <a:solidFill>
                  <a:srgbClr val="002060"/>
                </a:solidFill>
              </a:rPr>
              <a:t>Yes</a:t>
            </a:r>
          </a:p>
        </p:txBody>
      </p:sp>
      <p:sp>
        <p:nvSpPr>
          <p:cNvPr id="13" name="Rounded Rectangle 180">
            <a:extLst>
              <a:ext uri="{FF2B5EF4-FFF2-40B4-BE49-F238E27FC236}">
                <a16:creationId xmlns:a16="http://schemas.microsoft.com/office/drawing/2014/main" id="{4D3EFED1-3A05-6D48-87FF-66E9DFD79011}"/>
              </a:ext>
            </a:extLst>
          </p:cNvPr>
          <p:cNvSpPr/>
          <p:nvPr/>
        </p:nvSpPr>
        <p:spPr>
          <a:xfrm>
            <a:off x="1096093" y="5090982"/>
            <a:ext cx="737358" cy="331914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rgbClr val="002060"/>
                </a:solidFill>
              </a:rPr>
              <a:t>Class #1</a:t>
            </a:r>
          </a:p>
        </p:txBody>
      </p:sp>
      <p:sp>
        <p:nvSpPr>
          <p:cNvPr id="14" name="Rounded Rectangle 181">
            <a:extLst>
              <a:ext uri="{FF2B5EF4-FFF2-40B4-BE49-F238E27FC236}">
                <a16:creationId xmlns:a16="http://schemas.microsoft.com/office/drawing/2014/main" id="{7ED0F15D-CB36-8B42-B773-AED4E6ABDCB9}"/>
              </a:ext>
            </a:extLst>
          </p:cNvPr>
          <p:cNvSpPr/>
          <p:nvPr/>
        </p:nvSpPr>
        <p:spPr>
          <a:xfrm>
            <a:off x="2126509" y="5089822"/>
            <a:ext cx="724315" cy="33926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rgbClr val="002060"/>
                </a:solidFill>
              </a:rPr>
              <a:t>Class #0 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686B85F-3C6A-5748-AF9A-C85919B790F6}"/>
              </a:ext>
            </a:extLst>
          </p:cNvPr>
          <p:cNvCxnSpPr/>
          <p:nvPr/>
        </p:nvCxnSpPr>
        <p:spPr>
          <a:xfrm flipH="1">
            <a:off x="1418109" y="4594221"/>
            <a:ext cx="494739" cy="48471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5F2A75B-03A8-C540-8FCE-41BE582A299A}"/>
              </a:ext>
            </a:extLst>
          </p:cNvPr>
          <p:cNvCxnSpPr/>
          <p:nvPr/>
        </p:nvCxnSpPr>
        <p:spPr>
          <a:xfrm>
            <a:off x="1912848" y="4594221"/>
            <a:ext cx="575819" cy="52316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AD518BA-D089-3F4D-A639-1CC8CBCB188D}"/>
              </a:ext>
            </a:extLst>
          </p:cNvPr>
          <p:cNvSpPr txBox="1"/>
          <p:nvPr/>
        </p:nvSpPr>
        <p:spPr>
          <a:xfrm>
            <a:off x="2217692" y="4706691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>
                <a:solidFill>
                  <a:srgbClr val="002060"/>
                </a:solidFill>
              </a:rPr>
              <a:t>No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6E15600-CBE5-BA44-9765-F3B384151862}"/>
              </a:ext>
            </a:extLst>
          </p:cNvPr>
          <p:cNvSpPr txBox="1"/>
          <p:nvPr/>
        </p:nvSpPr>
        <p:spPr>
          <a:xfrm>
            <a:off x="1418109" y="4667057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>
                <a:solidFill>
                  <a:srgbClr val="002060"/>
                </a:solidFill>
              </a:rPr>
              <a:t>Yes</a:t>
            </a:r>
          </a:p>
        </p:txBody>
      </p:sp>
      <p:sp>
        <p:nvSpPr>
          <p:cNvPr id="19" name="Rounded Rectangle 186">
            <a:extLst>
              <a:ext uri="{FF2B5EF4-FFF2-40B4-BE49-F238E27FC236}">
                <a16:creationId xmlns:a16="http://schemas.microsoft.com/office/drawing/2014/main" id="{05EC53C3-4D93-F445-B937-E387AF830A6F}"/>
              </a:ext>
            </a:extLst>
          </p:cNvPr>
          <p:cNvSpPr/>
          <p:nvPr/>
        </p:nvSpPr>
        <p:spPr>
          <a:xfrm>
            <a:off x="4278728" y="3382599"/>
            <a:ext cx="799705" cy="38246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rgbClr val="002060"/>
                </a:solidFill>
              </a:rPr>
              <a:t>Savings&gt;$1M</a:t>
            </a:r>
          </a:p>
        </p:txBody>
      </p:sp>
      <p:sp>
        <p:nvSpPr>
          <p:cNvPr id="20" name="Rounded Rectangle 187">
            <a:extLst>
              <a:ext uri="{FF2B5EF4-FFF2-40B4-BE49-F238E27FC236}">
                <a16:creationId xmlns:a16="http://schemas.microsoft.com/office/drawing/2014/main" id="{85853307-5742-0B4D-92DE-3F8670A282A2}"/>
              </a:ext>
            </a:extLst>
          </p:cNvPr>
          <p:cNvSpPr/>
          <p:nvPr/>
        </p:nvSpPr>
        <p:spPr>
          <a:xfrm>
            <a:off x="3861826" y="4261822"/>
            <a:ext cx="737358" cy="33191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rgbClr val="002060"/>
                </a:solidFill>
              </a:rPr>
              <a:t>Age &gt; 45? </a:t>
            </a:r>
          </a:p>
        </p:txBody>
      </p:sp>
      <p:sp>
        <p:nvSpPr>
          <p:cNvPr id="21" name="Rounded Rectangle 188">
            <a:extLst>
              <a:ext uri="{FF2B5EF4-FFF2-40B4-BE49-F238E27FC236}">
                <a16:creationId xmlns:a16="http://schemas.microsoft.com/office/drawing/2014/main" id="{F6A65C12-7894-8943-8F29-64BDCB8CDD0F}"/>
              </a:ext>
            </a:extLst>
          </p:cNvPr>
          <p:cNvSpPr/>
          <p:nvPr/>
        </p:nvSpPr>
        <p:spPr>
          <a:xfrm>
            <a:off x="4892242" y="4260662"/>
            <a:ext cx="724315" cy="33926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rgbClr val="002060"/>
                </a:solidFill>
              </a:rPr>
              <a:t>Class #0 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F1B7A9E-E3EA-6F4A-B499-91A852CBF0AF}"/>
              </a:ext>
            </a:extLst>
          </p:cNvPr>
          <p:cNvCxnSpPr>
            <a:stCxn id="19" idx="2"/>
          </p:cNvCxnSpPr>
          <p:nvPr/>
        </p:nvCxnSpPr>
        <p:spPr>
          <a:xfrm flipH="1">
            <a:off x="4183842" y="3765061"/>
            <a:ext cx="494739" cy="48471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1795BF0-2D10-E145-9B64-198737B03C9B}"/>
              </a:ext>
            </a:extLst>
          </p:cNvPr>
          <p:cNvCxnSpPr>
            <a:stCxn id="19" idx="2"/>
          </p:cNvCxnSpPr>
          <p:nvPr/>
        </p:nvCxnSpPr>
        <p:spPr>
          <a:xfrm>
            <a:off x="4678581" y="3765061"/>
            <a:ext cx="575819" cy="52316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23440FF-55B7-854F-97AC-059376C86228}"/>
              </a:ext>
            </a:extLst>
          </p:cNvPr>
          <p:cNvSpPr txBox="1"/>
          <p:nvPr/>
        </p:nvSpPr>
        <p:spPr>
          <a:xfrm>
            <a:off x="4983425" y="3877531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>
                <a:solidFill>
                  <a:srgbClr val="002060"/>
                </a:solidFill>
              </a:rPr>
              <a:t>No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37023D4-0E06-2F46-BD5C-746749654BE8}"/>
              </a:ext>
            </a:extLst>
          </p:cNvPr>
          <p:cNvSpPr txBox="1"/>
          <p:nvPr/>
        </p:nvSpPr>
        <p:spPr>
          <a:xfrm>
            <a:off x="4183842" y="3837897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>
                <a:solidFill>
                  <a:srgbClr val="002060"/>
                </a:solidFill>
              </a:rPr>
              <a:t>Yes</a:t>
            </a:r>
          </a:p>
        </p:txBody>
      </p:sp>
      <p:sp>
        <p:nvSpPr>
          <p:cNvPr id="26" name="Rounded Rectangle 193">
            <a:extLst>
              <a:ext uri="{FF2B5EF4-FFF2-40B4-BE49-F238E27FC236}">
                <a16:creationId xmlns:a16="http://schemas.microsoft.com/office/drawing/2014/main" id="{5D7BB1BB-9445-DE4D-A3BA-E3240351B4F3}"/>
              </a:ext>
            </a:extLst>
          </p:cNvPr>
          <p:cNvSpPr/>
          <p:nvPr/>
        </p:nvSpPr>
        <p:spPr>
          <a:xfrm>
            <a:off x="3375173" y="5090982"/>
            <a:ext cx="737358" cy="331914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rgbClr val="002060"/>
                </a:solidFill>
              </a:rPr>
              <a:t>Class #1</a:t>
            </a:r>
          </a:p>
        </p:txBody>
      </p:sp>
      <p:sp>
        <p:nvSpPr>
          <p:cNvPr id="27" name="Rounded Rectangle 194">
            <a:extLst>
              <a:ext uri="{FF2B5EF4-FFF2-40B4-BE49-F238E27FC236}">
                <a16:creationId xmlns:a16="http://schemas.microsoft.com/office/drawing/2014/main" id="{1578E64B-4BF3-7043-BDA4-D8B2098EA24B}"/>
              </a:ext>
            </a:extLst>
          </p:cNvPr>
          <p:cNvSpPr/>
          <p:nvPr/>
        </p:nvSpPr>
        <p:spPr>
          <a:xfrm>
            <a:off x="4405589" y="5089822"/>
            <a:ext cx="724315" cy="33926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rgbClr val="002060"/>
                </a:solidFill>
              </a:rPr>
              <a:t>Class #0 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E162DCA-B4D9-B449-B125-D178D36FD980}"/>
              </a:ext>
            </a:extLst>
          </p:cNvPr>
          <p:cNvCxnSpPr/>
          <p:nvPr/>
        </p:nvCxnSpPr>
        <p:spPr>
          <a:xfrm flipH="1">
            <a:off x="3697189" y="4594221"/>
            <a:ext cx="494739" cy="48471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29828FD-096E-4545-B9DB-11E8CB24C789}"/>
              </a:ext>
            </a:extLst>
          </p:cNvPr>
          <p:cNvCxnSpPr/>
          <p:nvPr/>
        </p:nvCxnSpPr>
        <p:spPr>
          <a:xfrm>
            <a:off x="4191928" y="4594221"/>
            <a:ext cx="575819" cy="52316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0D7FFCB5-FB86-C74A-838C-74D675A28CDB}"/>
              </a:ext>
            </a:extLst>
          </p:cNvPr>
          <p:cNvSpPr txBox="1"/>
          <p:nvPr/>
        </p:nvSpPr>
        <p:spPr>
          <a:xfrm>
            <a:off x="4496772" y="4706691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>
                <a:solidFill>
                  <a:srgbClr val="002060"/>
                </a:solidFill>
              </a:rPr>
              <a:t>No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606E4FF-7C29-2B42-8746-ACB5181515C3}"/>
              </a:ext>
            </a:extLst>
          </p:cNvPr>
          <p:cNvSpPr txBox="1"/>
          <p:nvPr/>
        </p:nvSpPr>
        <p:spPr>
          <a:xfrm>
            <a:off x="3697189" y="4667057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>
                <a:solidFill>
                  <a:srgbClr val="002060"/>
                </a:solidFill>
              </a:rPr>
              <a:t>Yes</a:t>
            </a:r>
          </a:p>
        </p:txBody>
      </p:sp>
      <p:sp>
        <p:nvSpPr>
          <p:cNvPr id="32" name="Rounded Rectangle 199">
            <a:extLst>
              <a:ext uri="{FF2B5EF4-FFF2-40B4-BE49-F238E27FC236}">
                <a16:creationId xmlns:a16="http://schemas.microsoft.com/office/drawing/2014/main" id="{8663E6C6-4B01-2849-9A30-D627E5F14BBE}"/>
              </a:ext>
            </a:extLst>
          </p:cNvPr>
          <p:cNvSpPr/>
          <p:nvPr/>
        </p:nvSpPr>
        <p:spPr>
          <a:xfrm>
            <a:off x="9314848" y="3382599"/>
            <a:ext cx="799705" cy="38246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rgbClr val="002060"/>
                </a:solidFill>
              </a:rPr>
              <a:t>Savings&gt;$1M</a:t>
            </a:r>
          </a:p>
        </p:txBody>
      </p:sp>
      <p:sp>
        <p:nvSpPr>
          <p:cNvPr id="33" name="Rounded Rectangle 200">
            <a:extLst>
              <a:ext uri="{FF2B5EF4-FFF2-40B4-BE49-F238E27FC236}">
                <a16:creationId xmlns:a16="http://schemas.microsoft.com/office/drawing/2014/main" id="{D7E2C927-38D0-D041-923C-1DC2DA1C9B19}"/>
              </a:ext>
            </a:extLst>
          </p:cNvPr>
          <p:cNvSpPr/>
          <p:nvPr/>
        </p:nvSpPr>
        <p:spPr>
          <a:xfrm>
            <a:off x="8897946" y="4261822"/>
            <a:ext cx="737358" cy="331914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rgbClr val="002060"/>
                </a:solidFill>
              </a:rPr>
              <a:t>Age &gt; 45? </a:t>
            </a:r>
          </a:p>
        </p:txBody>
      </p:sp>
      <p:sp>
        <p:nvSpPr>
          <p:cNvPr id="34" name="Rounded Rectangle 201">
            <a:extLst>
              <a:ext uri="{FF2B5EF4-FFF2-40B4-BE49-F238E27FC236}">
                <a16:creationId xmlns:a16="http://schemas.microsoft.com/office/drawing/2014/main" id="{D6EE3288-DC1E-1B43-B774-882AD13C3C99}"/>
              </a:ext>
            </a:extLst>
          </p:cNvPr>
          <p:cNvSpPr/>
          <p:nvPr/>
        </p:nvSpPr>
        <p:spPr>
          <a:xfrm>
            <a:off x="9928362" y="4260662"/>
            <a:ext cx="724315" cy="33926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rgbClr val="002060"/>
                </a:solidFill>
              </a:rPr>
              <a:t>Class #0 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6FD8068-4E1B-1D43-BC80-5236D50035C2}"/>
              </a:ext>
            </a:extLst>
          </p:cNvPr>
          <p:cNvCxnSpPr>
            <a:stCxn id="32" idx="2"/>
          </p:cNvCxnSpPr>
          <p:nvPr/>
        </p:nvCxnSpPr>
        <p:spPr>
          <a:xfrm flipH="1">
            <a:off x="9219962" y="3765061"/>
            <a:ext cx="494739" cy="48471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4901796-3CD5-2342-A5C7-2E9EC8EC09C2}"/>
              </a:ext>
            </a:extLst>
          </p:cNvPr>
          <p:cNvCxnSpPr>
            <a:stCxn id="32" idx="2"/>
          </p:cNvCxnSpPr>
          <p:nvPr/>
        </p:nvCxnSpPr>
        <p:spPr>
          <a:xfrm>
            <a:off x="9714701" y="3765061"/>
            <a:ext cx="575819" cy="52316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F8EB8743-9911-E24F-B944-E10C00ABB07B}"/>
              </a:ext>
            </a:extLst>
          </p:cNvPr>
          <p:cNvSpPr txBox="1"/>
          <p:nvPr/>
        </p:nvSpPr>
        <p:spPr>
          <a:xfrm>
            <a:off x="10019545" y="3877531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>
                <a:solidFill>
                  <a:srgbClr val="002060"/>
                </a:solidFill>
              </a:rPr>
              <a:t>No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4836CBE-3C99-C14B-BE14-967E6A9C14B7}"/>
              </a:ext>
            </a:extLst>
          </p:cNvPr>
          <p:cNvSpPr txBox="1"/>
          <p:nvPr/>
        </p:nvSpPr>
        <p:spPr>
          <a:xfrm>
            <a:off x="9219962" y="3837897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>
                <a:solidFill>
                  <a:srgbClr val="002060"/>
                </a:solidFill>
              </a:rPr>
              <a:t>Yes</a:t>
            </a:r>
          </a:p>
        </p:txBody>
      </p:sp>
      <p:sp>
        <p:nvSpPr>
          <p:cNvPr id="39" name="Rounded Rectangle 206">
            <a:extLst>
              <a:ext uri="{FF2B5EF4-FFF2-40B4-BE49-F238E27FC236}">
                <a16:creationId xmlns:a16="http://schemas.microsoft.com/office/drawing/2014/main" id="{D9B7431F-EB2A-3E4B-A8AF-906288A9B0C4}"/>
              </a:ext>
            </a:extLst>
          </p:cNvPr>
          <p:cNvSpPr/>
          <p:nvPr/>
        </p:nvSpPr>
        <p:spPr>
          <a:xfrm>
            <a:off x="8411293" y="5090982"/>
            <a:ext cx="737358" cy="331914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rgbClr val="002060"/>
                </a:solidFill>
              </a:rPr>
              <a:t>Class #1</a:t>
            </a:r>
          </a:p>
        </p:txBody>
      </p:sp>
      <p:sp>
        <p:nvSpPr>
          <p:cNvPr id="40" name="Rounded Rectangle 207">
            <a:extLst>
              <a:ext uri="{FF2B5EF4-FFF2-40B4-BE49-F238E27FC236}">
                <a16:creationId xmlns:a16="http://schemas.microsoft.com/office/drawing/2014/main" id="{A98DD9CF-895E-0543-932E-C52C3FEB1A46}"/>
              </a:ext>
            </a:extLst>
          </p:cNvPr>
          <p:cNvSpPr/>
          <p:nvPr/>
        </p:nvSpPr>
        <p:spPr>
          <a:xfrm>
            <a:off x="9441709" y="5089822"/>
            <a:ext cx="724315" cy="33926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800" dirty="0">
                <a:solidFill>
                  <a:srgbClr val="002060"/>
                </a:solidFill>
              </a:rPr>
              <a:t>Class #0 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A546BD0-8E02-D741-8BF2-3A1D3C34A72F}"/>
              </a:ext>
            </a:extLst>
          </p:cNvPr>
          <p:cNvCxnSpPr/>
          <p:nvPr/>
        </p:nvCxnSpPr>
        <p:spPr>
          <a:xfrm flipH="1">
            <a:off x="8733309" y="4594221"/>
            <a:ext cx="494739" cy="48471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9C17A38-F60F-1147-8EB0-14BD9202A3B3}"/>
              </a:ext>
            </a:extLst>
          </p:cNvPr>
          <p:cNvCxnSpPr/>
          <p:nvPr/>
        </p:nvCxnSpPr>
        <p:spPr>
          <a:xfrm>
            <a:off x="9228048" y="4594221"/>
            <a:ext cx="575819" cy="52316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715EEA12-180F-8244-A95D-9DE254301351}"/>
              </a:ext>
            </a:extLst>
          </p:cNvPr>
          <p:cNvSpPr txBox="1"/>
          <p:nvPr/>
        </p:nvSpPr>
        <p:spPr>
          <a:xfrm>
            <a:off x="9532892" y="4706691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>
                <a:solidFill>
                  <a:srgbClr val="002060"/>
                </a:solidFill>
              </a:rPr>
              <a:t>No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6138BB3-BAEE-1144-935F-BC295E686265}"/>
              </a:ext>
            </a:extLst>
          </p:cNvPr>
          <p:cNvSpPr txBox="1"/>
          <p:nvPr/>
        </p:nvSpPr>
        <p:spPr>
          <a:xfrm>
            <a:off x="8733309" y="4667057"/>
            <a:ext cx="3423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dirty="0">
                <a:solidFill>
                  <a:srgbClr val="002060"/>
                </a:solidFill>
              </a:rPr>
              <a:t>Yes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6869A53F-03C5-4E45-BE15-F7E03515724D}"/>
              </a:ext>
            </a:extLst>
          </p:cNvPr>
          <p:cNvSpPr/>
          <p:nvPr/>
        </p:nvSpPr>
        <p:spPr>
          <a:xfrm>
            <a:off x="6087478" y="4319005"/>
            <a:ext cx="152400" cy="1567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6B1FF74-461E-CE41-9000-198ECA61709E}"/>
              </a:ext>
            </a:extLst>
          </p:cNvPr>
          <p:cNvSpPr/>
          <p:nvPr/>
        </p:nvSpPr>
        <p:spPr>
          <a:xfrm>
            <a:off x="6456736" y="4295184"/>
            <a:ext cx="152400" cy="1567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4A5F8B4-8DAC-1F48-BFDB-13C4E7054795}"/>
              </a:ext>
            </a:extLst>
          </p:cNvPr>
          <p:cNvSpPr/>
          <p:nvPr/>
        </p:nvSpPr>
        <p:spPr>
          <a:xfrm>
            <a:off x="7188858" y="4267617"/>
            <a:ext cx="152400" cy="1567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1B96AB91-BFB4-F14B-A2B1-3FD3738818E1}"/>
              </a:ext>
            </a:extLst>
          </p:cNvPr>
          <p:cNvSpPr/>
          <p:nvPr/>
        </p:nvSpPr>
        <p:spPr>
          <a:xfrm>
            <a:off x="6822797" y="4290814"/>
            <a:ext cx="152400" cy="1567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360B353-9A99-6745-9630-0EAD6C3F40F8}"/>
              </a:ext>
            </a:extLst>
          </p:cNvPr>
          <p:cNvSpPr txBox="1"/>
          <p:nvPr/>
        </p:nvSpPr>
        <p:spPr>
          <a:xfrm>
            <a:off x="1973276" y="2989084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002060"/>
                </a:solidFill>
              </a:rPr>
              <a:t>TREE #1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83025C2-17F1-6148-B4F7-163D19DA02A2}"/>
              </a:ext>
            </a:extLst>
          </p:cNvPr>
          <p:cNvSpPr txBox="1"/>
          <p:nvPr/>
        </p:nvSpPr>
        <p:spPr>
          <a:xfrm>
            <a:off x="4275541" y="3018302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002060"/>
                </a:solidFill>
              </a:rPr>
              <a:t>TREE #2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D24FFFD-5AC8-A54A-9D89-93CD17504A53}"/>
              </a:ext>
            </a:extLst>
          </p:cNvPr>
          <p:cNvSpPr txBox="1"/>
          <p:nvPr/>
        </p:nvSpPr>
        <p:spPr>
          <a:xfrm>
            <a:off x="9186275" y="3059668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002060"/>
                </a:solidFill>
              </a:rPr>
              <a:t>TREE #N</a:t>
            </a:r>
          </a:p>
        </p:txBody>
      </p:sp>
      <p:sp>
        <p:nvSpPr>
          <p:cNvPr id="52" name="Left Brace 51">
            <a:extLst>
              <a:ext uri="{FF2B5EF4-FFF2-40B4-BE49-F238E27FC236}">
                <a16:creationId xmlns:a16="http://schemas.microsoft.com/office/drawing/2014/main" id="{4D50EF36-21A3-3642-AF54-FBB499E38389}"/>
              </a:ext>
            </a:extLst>
          </p:cNvPr>
          <p:cNvSpPr/>
          <p:nvPr/>
        </p:nvSpPr>
        <p:spPr>
          <a:xfrm rot="16200000">
            <a:off x="5905195" y="1159230"/>
            <a:ext cx="347006" cy="9826305"/>
          </a:xfrm>
          <a:prstGeom prst="leftBrace">
            <a:avLst>
              <a:gd name="adj1" fmla="val 230207"/>
              <a:gd name="adj2" fmla="val 49914"/>
            </a:avLst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639C2C3-18F6-2F44-958B-27FA09669557}"/>
              </a:ext>
            </a:extLst>
          </p:cNvPr>
          <p:cNvSpPr txBox="1"/>
          <p:nvPr/>
        </p:nvSpPr>
        <p:spPr>
          <a:xfrm>
            <a:off x="4892242" y="6420723"/>
            <a:ext cx="2831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>
                <a:solidFill>
                  <a:srgbClr val="002060"/>
                </a:solidFill>
              </a:rPr>
              <a:t>MAJORITY VOTE = CLASS #1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59F249E-1053-0745-899C-24451E54D855}"/>
              </a:ext>
            </a:extLst>
          </p:cNvPr>
          <p:cNvSpPr txBox="1"/>
          <p:nvPr/>
        </p:nvSpPr>
        <p:spPr>
          <a:xfrm>
            <a:off x="1655800" y="5689657"/>
            <a:ext cx="166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rgbClr val="002060"/>
                </a:solidFill>
              </a:rPr>
              <a:t>OUT = CLASS #1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BB706ED-F529-9F48-AE29-7F5D6BBAF3C7}"/>
              </a:ext>
            </a:extLst>
          </p:cNvPr>
          <p:cNvSpPr txBox="1"/>
          <p:nvPr/>
        </p:nvSpPr>
        <p:spPr>
          <a:xfrm>
            <a:off x="3564531" y="5689657"/>
            <a:ext cx="166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rgbClr val="002060"/>
                </a:solidFill>
              </a:rPr>
              <a:t>OUT = CLASS #1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8C89B83-CD99-BF48-877D-CF5CBA8123B9}"/>
              </a:ext>
            </a:extLst>
          </p:cNvPr>
          <p:cNvSpPr txBox="1"/>
          <p:nvPr/>
        </p:nvSpPr>
        <p:spPr>
          <a:xfrm>
            <a:off x="8885417" y="5661291"/>
            <a:ext cx="166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rgbClr val="002060"/>
                </a:solidFill>
              </a:rPr>
              <a:t>OUT = CLASS #0</a:t>
            </a:r>
          </a:p>
        </p:txBody>
      </p:sp>
    </p:spTree>
    <p:extLst>
      <p:ext uri="{BB962C8B-B14F-4D97-AF65-F5344CB8AC3E}">
        <p14:creationId xmlns:p14="http://schemas.microsoft.com/office/powerpoint/2010/main" val="30307548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7A51207-2430-4A9D-83B5-BE135DE646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47" y="-26581"/>
            <a:ext cx="12192000" cy="6884581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2ADFC5A-6F2A-FB4F-BA4C-BCDFD1E436D4}"/>
              </a:ext>
            </a:extLst>
          </p:cNvPr>
          <p:cNvSpPr txBox="1">
            <a:spLocks/>
          </p:cNvSpPr>
          <p:nvPr/>
        </p:nvSpPr>
        <p:spPr>
          <a:xfrm>
            <a:off x="360521" y="1253864"/>
            <a:ext cx="1050322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marL="285750" indent="-28575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b="1">
                <a:latin typeface="Montserrat"/>
              </a:defRPr>
            </a:lvl1pPr>
            <a:lvl2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/>
            </a:lvl2pPr>
            <a:lvl3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</a:lvl3pPr>
            <a:lvl4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4pPr>
            <a:lvl5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en-CA" dirty="0"/>
              <a:t>Recently, </a:t>
            </a:r>
            <a:r>
              <a:rPr lang="en-CA" dirty="0" err="1"/>
              <a:t>XGBoost</a:t>
            </a:r>
            <a:r>
              <a:rPr lang="en-CA" dirty="0"/>
              <a:t> is the go to algorithm for most developers and has won several Kaggle competitions.</a:t>
            </a:r>
          </a:p>
          <a:p>
            <a:r>
              <a:rPr lang="en-CA" dirty="0"/>
              <a:t>Why does </a:t>
            </a:r>
            <a:r>
              <a:rPr lang="en-CA" dirty="0" err="1"/>
              <a:t>Xgboost</a:t>
            </a:r>
            <a:r>
              <a:rPr lang="en-CA" dirty="0"/>
              <a:t> work really well? 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en-CA" dirty="0"/>
              <a:t>Since the technique is an ensemble algorithm, it is very robust and could work well with several data types and complex distributions. 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en-CA" dirty="0" err="1"/>
              <a:t>Xgboost</a:t>
            </a:r>
            <a:r>
              <a:rPr lang="en-CA" dirty="0"/>
              <a:t> has a many tunable hyperparameters that could improve model fitting.</a:t>
            </a:r>
          </a:p>
          <a:p>
            <a:r>
              <a:rPr lang="en-CA" dirty="0"/>
              <a:t>What are the applications of </a:t>
            </a:r>
            <a:r>
              <a:rPr lang="en-CA" dirty="0" err="1"/>
              <a:t>XGBoost</a:t>
            </a:r>
            <a:r>
              <a:rPr lang="en-CA" dirty="0"/>
              <a:t>?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en-CA" dirty="0" err="1"/>
              <a:t>XGBoost</a:t>
            </a:r>
            <a:r>
              <a:rPr lang="en-CA" dirty="0"/>
              <a:t> could be used for fraud detection to detect the probability of a fraudulent transactions based on transaction features.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8368532-628E-1B4C-B67F-6462A21DDFF3}"/>
              </a:ext>
            </a:extLst>
          </p:cNvPr>
          <p:cNvSpPr txBox="1">
            <a:spLocks/>
          </p:cNvSpPr>
          <p:nvPr/>
        </p:nvSpPr>
        <p:spPr>
          <a:xfrm>
            <a:off x="360521" y="428"/>
            <a:ext cx="868777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>
                <a:solidFill>
                  <a:srgbClr val="002060"/>
                </a:solidFill>
                <a:latin typeface="Montserrat"/>
              </a:rPr>
              <a:t>SAGEMAKER XGBOOST: OVERVIEW</a:t>
            </a:r>
          </a:p>
        </p:txBody>
      </p:sp>
    </p:spTree>
    <p:extLst>
      <p:ext uri="{BB962C8B-B14F-4D97-AF65-F5344CB8AC3E}">
        <p14:creationId xmlns:p14="http://schemas.microsoft.com/office/powerpoint/2010/main" val="38669004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F6397068-1809-4CBA-947A-4C355073E8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2928"/>
          <a:stretch/>
        </p:blipFill>
        <p:spPr>
          <a:xfrm>
            <a:off x="-647" y="-26581"/>
            <a:ext cx="12192000" cy="461763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108EB5A-C6C1-6F46-A1E4-E9F87515BAA4}"/>
              </a:ext>
            </a:extLst>
          </p:cNvPr>
          <p:cNvSpPr txBox="1">
            <a:spLocks/>
          </p:cNvSpPr>
          <p:nvPr/>
        </p:nvSpPr>
        <p:spPr>
          <a:xfrm>
            <a:off x="521787" y="45018"/>
            <a:ext cx="89154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CA" sz="3200" dirty="0">
                <a:solidFill>
                  <a:srgbClr val="002060"/>
                </a:solidFill>
                <a:latin typeface="Montserrat"/>
              </a:rPr>
              <a:t>REMEMBER THAT XGBOOST IS AN EXAMPLE OF ENSEMBLE LEARNING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4E3BC97-CB6C-7242-80B9-CC89C63724EC}"/>
              </a:ext>
            </a:extLst>
          </p:cNvPr>
          <p:cNvSpPr txBox="1">
            <a:spLocks/>
          </p:cNvSpPr>
          <p:nvPr/>
        </p:nvSpPr>
        <p:spPr>
          <a:xfrm>
            <a:off x="660148" y="1448392"/>
            <a:ext cx="6431894" cy="30251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CA" sz="1800" dirty="0">
                <a:solidFill>
                  <a:srgbClr val="002060"/>
                </a:solidFill>
                <a:latin typeface="Montserrat"/>
              </a:rPr>
              <a:t>Ensemble techniques such as bagging and boosting can offer an extremely powerful algorithm by combining a group of relatively weak/average ones.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CA" sz="1800" dirty="0">
                <a:solidFill>
                  <a:srgbClr val="002060"/>
                </a:solidFill>
                <a:latin typeface="Montserrat"/>
              </a:rPr>
              <a:t>For example, you can combine several decision trees to create a powerful random forest algorithm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CA" sz="1800" dirty="0">
                <a:solidFill>
                  <a:srgbClr val="002060"/>
                </a:solidFill>
                <a:latin typeface="Montserrat"/>
              </a:rPr>
              <a:t>By Combining votes from a pool of experts, each will bring their own experience and background to solve the problem resulting in a better outcome.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CA" sz="1800" dirty="0">
                <a:solidFill>
                  <a:srgbClr val="002060"/>
                </a:solidFill>
                <a:latin typeface="Montserrat"/>
              </a:rPr>
              <a:t>Bagging and Boosting can reduce variance and overfitting and increase the model robustness.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CA" sz="1800" dirty="0">
                <a:solidFill>
                  <a:srgbClr val="002060"/>
                </a:solidFill>
                <a:latin typeface="Montserrat"/>
              </a:rPr>
              <a:t>Example: Blind  men and the elephant!</a:t>
            </a:r>
          </a:p>
          <a:p>
            <a:endParaRPr lang="en-CA" sz="1800" dirty="0">
              <a:solidFill>
                <a:srgbClr val="002060"/>
              </a:solidFill>
              <a:latin typeface="Montserrat"/>
            </a:endParaRPr>
          </a:p>
        </p:txBody>
      </p:sp>
      <p:sp>
        <p:nvSpPr>
          <p:cNvPr id="6" name="Rounded Rectangle 80">
            <a:extLst>
              <a:ext uri="{FF2B5EF4-FFF2-40B4-BE49-F238E27FC236}">
                <a16:creationId xmlns:a16="http://schemas.microsoft.com/office/drawing/2014/main" id="{C1C95EB6-72BA-EA4A-BDC1-9811407CEADB}"/>
              </a:ext>
            </a:extLst>
          </p:cNvPr>
          <p:cNvSpPr/>
          <p:nvPr/>
        </p:nvSpPr>
        <p:spPr>
          <a:xfrm>
            <a:off x="7524750" y="3429000"/>
            <a:ext cx="1208064" cy="762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>
                <a:solidFill>
                  <a:srgbClr val="002060"/>
                </a:solidFill>
              </a:rPr>
              <a:t>Model #1</a:t>
            </a:r>
          </a:p>
        </p:txBody>
      </p:sp>
      <p:sp>
        <p:nvSpPr>
          <p:cNvPr id="7" name="Rounded Rectangle 82">
            <a:extLst>
              <a:ext uri="{FF2B5EF4-FFF2-40B4-BE49-F238E27FC236}">
                <a16:creationId xmlns:a16="http://schemas.microsoft.com/office/drawing/2014/main" id="{23AD03E0-8950-C94D-B924-CAF3B8700567}"/>
              </a:ext>
            </a:extLst>
          </p:cNvPr>
          <p:cNvSpPr/>
          <p:nvPr/>
        </p:nvSpPr>
        <p:spPr>
          <a:xfrm>
            <a:off x="8874954" y="3429000"/>
            <a:ext cx="1208064" cy="762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>
                <a:solidFill>
                  <a:srgbClr val="002060"/>
                </a:solidFill>
              </a:rPr>
              <a:t>Model #2</a:t>
            </a:r>
          </a:p>
        </p:txBody>
      </p:sp>
      <p:sp>
        <p:nvSpPr>
          <p:cNvPr id="8" name="Rounded Rectangle 86">
            <a:extLst>
              <a:ext uri="{FF2B5EF4-FFF2-40B4-BE49-F238E27FC236}">
                <a16:creationId xmlns:a16="http://schemas.microsoft.com/office/drawing/2014/main" id="{08C76ABE-91A9-344C-96D0-252CF706B35F}"/>
              </a:ext>
            </a:extLst>
          </p:cNvPr>
          <p:cNvSpPr/>
          <p:nvPr/>
        </p:nvSpPr>
        <p:spPr>
          <a:xfrm>
            <a:off x="10189254" y="3429000"/>
            <a:ext cx="1208064" cy="7620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>
                <a:solidFill>
                  <a:srgbClr val="002060"/>
                </a:solidFill>
              </a:rPr>
              <a:t>Model #3</a:t>
            </a:r>
          </a:p>
        </p:txBody>
      </p:sp>
      <p:sp>
        <p:nvSpPr>
          <p:cNvPr id="9" name="Down Arrow 101">
            <a:extLst>
              <a:ext uri="{FF2B5EF4-FFF2-40B4-BE49-F238E27FC236}">
                <a16:creationId xmlns:a16="http://schemas.microsoft.com/office/drawing/2014/main" id="{DFF13335-A8B1-A746-95CF-11FF36B5F475}"/>
              </a:ext>
            </a:extLst>
          </p:cNvPr>
          <p:cNvSpPr/>
          <p:nvPr/>
        </p:nvSpPr>
        <p:spPr>
          <a:xfrm rot="19695937">
            <a:off x="8387290" y="4221229"/>
            <a:ext cx="301584" cy="12461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0" name="Down Arrow 102">
            <a:extLst>
              <a:ext uri="{FF2B5EF4-FFF2-40B4-BE49-F238E27FC236}">
                <a16:creationId xmlns:a16="http://schemas.microsoft.com/office/drawing/2014/main" id="{B2338E76-98C5-3B47-BC5C-9FFBF2D248F1}"/>
              </a:ext>
            </a:extLst>
          </p:cNvPr>
          <p:cNvSpPr/>
          <p:nvPr/>
        </p:nvSpPr>
        <p:spPr>
          <a:xfrm rot="1367472">
            <a:off x="10304761" y="4198208"/>
            <a:ext cx="301584" cy="13116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1" name="Down Arrow 107">
            <a:extLst>
              <a:ext uri="{FF2B5EF4-FFF2-40B4-BE49-F238E27FC236}">
                <a16:creationId xmlns:a16="http://schemas.microsoft.com/office/drawing/2014/main" id="{2AC4C09D-7227-0841-B3C9-0A1C8E48CE88}"/>
              </a:ext>
            </a:extLst>
          </p:cNvPr>
          <p:cNvSpPr/>
          <p:nvPr/>
        </p:nvSpPr>
        <p:spPr>
          <a:xfrm>
            <a:off x="9328194" y="4235064"/>
            <a:ext cx="301584" cy="10156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9359542-F0C5-C344-BBF2-CFB79CE9E701}"/>
              </a:ext>
            </a:extLst>
          </p:cNvPr>
          <p:cNvSpPr/>
          <p:nvPr/>
        </p:nvSpPr>
        <p:spPr>
          <a:xfrm>
            <a:off x="8732814" y="5250684"/>
            <a:ext cx="1506048" cy="762000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>
                <a:solidFill>
                  <a:srgbClr val="002060"/>
                </a:solidFill>
              </a:rPr>
              <a:t>VOTING</a:t>
            </a:r>
          </a:p>
        </p:txBody>
      </p:sp>
      <p:sp>
        <p:nvSpPr>
          <p:cNvPr id="13" name="Down Arrow 109">
            <a:extLst>
              <a:ext uri="{FF2B5EF4-FFF2-40B4-BE49-F238E27FC236}">
                <a16:creationId xmlns:a16="http://schemas.microsoft.com/office/drawing/2014/main" id="{0C30F1F0-0C25-744F-BBF0-4511FE2CD9BE}"/>
              </a:ext>
            </a:extLst>
          </p:cNvPr>
          <p:cNvSpPr/>
          <p:nvPr/>
        </p:nvSpPr>
        <p:spPr>
          <a:xfrm>
            <a:off x="9328194" y="6018648"/>
            <a:ext cx="301584" cy="5604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pic>
        <p:nvPicPr>
          <p:cNvPr id="14" name="Picture 2" descr="File:Blind men and elephant.png">
            <a:extLst>
              <a:ext uri="{FF2B5EF4-FFF2-40B4-BE49-F238E27FC236}">
                <a16:creationId xmlns:a16="http://schemas.microsoft.com/office/drawing/2014/main" id="{F0BC06D9-0139-0C40-9A37-4C89FF986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7316" y="1116053"/>
            <a:ext cx="2218641" cy="204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004A77D-32FF-9447-A50D-F76A030FDEBA}"/>
              </a:ext>
            </a:extLst>
          </p:cNvPr>
          <p:cNvSpPr/>
          <p:nvPr/>
        </p:nvSpPr>
        <p:spPr>
          <a:xfrm>
            <a:off x="934213" y="6271369"/>
            <a:ext cx="714790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Photo Credit: https://commons.wikimedia.org/wiki/File:Blind_men_and_elephant.png</a:t>
            </a:r>
            <a:endParaRPr lang="en-US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1969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B5132F-3707-44BA-9CEB-8673EF1B2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93"/>
            <a:ext cx="12192000" cy="68591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F9D04B7-03C9-4895-84F6-D6380FD573A6}"/>
              </a:ext>
            </a:extLst>
          </p:cNvPr>
          <p:cNvSpPr txBox="1"/>
          <p:nvPr/>
        </p:nvSpPr>
        <p:spPr>
          <a:xfrm>
            <a:off x="1771650" y="1600200"/>
            <a:ext cx="676726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400" b="1">
                <a:solidFill>
                  <a:srgbClr val="074F85"/>
                </a:solidFill>
              </a:defRPr>
            </a:lvl1pPr>
          </a:lstStyle>
          <a:p>
            <a:pPr algn="ctr"/>
            <a:r>
              <a:rPr lang="fr-FR" dirty="0"/>
              <a:t>MODEL PERFORMANCE ASSESSMENT – CONFUSION MATRIX</a:t>
            </a:r>
          </a:p>
        </p:txBody>
      </p:sp>
    </p:spTree>
    <p:extLst>
      <p:ext uri="{BB962C8B-B14F-4D97-AF65-F5344CB8AC3E}">
        <p14:creationId xmlns:p14="http://schemas.microsoft.com/office/powerpoint/2010/main" val="10659558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CB0DA47D-DD16-419B-9F46-29FB5D64AB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47" y="-26581"/>
            <a:ext cx="12192000" cy="6884581"/>
          </a:xfrm>
          <a:prstGeom prst="rect">
            <a:avLst/>
          </a:prstGeom>
        </p:spPr>
      </p:pic>
      <p:sp>
        <p:nvSpPr>
          <p:cNvPr id="4" name="Прямоугольник 9">
            <a:extLst>
              <a:ext uri="{FF2B5EF4-FFF2-40B4-BE49-F238E27FC236}">
                <a16:creationId xmlns:a16="http://schemas.microsoft.com/office/drawing/2014/main" id="{71F7C80E-5CF9-BC4D-AF23-3E79BE604E5A}"/>
              </a:ext>
            </a:extLst>
          </p:cNvPr>
          <p:cNvSpPr/>
          <p:nvPr/>
        </p:nvSpPr>
        <p:spPr>
          <a:xfrm>
            <a:off x="412326" y="93020"/>
            <a:ext cx="98274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  <a:t>CONFUSION MATRIX</a:t>
            </a:r>
          </a:p>
        </p:txBody>
      </p:sp>
      <p:sp>
        <p:nvSpPr>
          <p:cNvPr id="5" name="Google Shape;121;p17">
            <a:extLst>
              <a:ext uri="{FF2B5EF4-FFF2-40B4-BE49-F238E27FC236}">
                <a16:creationId xmlns:a16="http://schemas.microsoft.com/office/drawing/2014/main" id="{4CCB0C07-A7EC-C444-B027-4BE792324213}"/>
              </a:ext>
            </a:extLst>
          </p:cNvPr>
          <p:cNvSpPr txBox="1"/>
          <p:nvPr/>
        </p:nvSpPr>
        <p:spPr>
          <a:xfrm>
            <a:off x="695325" y="741577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  <a:tabLst/>
              <a:defRPr/>
            </a:pPr>
            <a:endParaRPr kumimoji="0" sz="3200" b="1" i="0" u="none" strike="noStrike" kern="0" cap="none" spc="0" normalizeH="0" baseline="0" noProof="0">
              <a:ln>
                <a:noFill/>
              </a:ln>
              <a:solidFill>
                <a:srgbClr val="124359"/>
              </a:solidFill>
              <a:effectLst/>
              <a:uLnTx/>
              <a:uFillTx/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6" name="Google Shape;123;p17">
            <a:extLst>
              <a:ext uri="{FF2B5EF4-FFF2-40B4-BE49-F238E27FC236}">
                <a16:creationId xmlns:a16="http://schemas.microsoft.com/office/drawing/2014/main" id="{A09EF50A-C1AF-C045-9698-E7593A57DFB3}"/>
              </a:ext>
            </a:extLst>
          </p:cNvPr>
          <p:cNvSpPr txBox="1"/>
          <p:nvPr/>
        </p:nvSpPr>
        <p:spPr>
          <a:xfrm>
            <a:off x="584199" y="1833049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24359"/>
              </a:buClr>
              <a:buSzPts val="3200"/>
              <a:buFont typeface="Montserrat Black"/>
              <a:buNone/>
              <a:tabLst/>
              <a:defRPr/>
            </a:pP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124359"/>
              </a:solidFill>
              <a:effectLst/>
              <a:uLnTx/>
              <a:uFillTx/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E6FBF6F-BA78-BC4F-8290-F2B4F453A486}"/>
              </a:ext>
            </a:extLst>
          </p:cNvPr>
          <p:cNvGraphicFramePr>
            <a:graphicFrameLocks noGrp="1"/>
          </p:cNvGraphicFramePr>
          <p:nvPr/>
        </p:nvGraphicFramePr>
        <p:xfrm>
          <a:off x="4449798" y="2314782"/>
          <a:ext cx="4145594" cy="3526786"/>
        </p:xfrm>
        <a:graphic>
          <a:graphicData uri="http://schemas.openxmlformats.org/drawingml/2006/table">
            <a:tbl>
              <a:tblPr firstRow="1" bandRow="1"/>
              <a:tblGrid>
                <a:gridCol w="20727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27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860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407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Left Brace 7">
            <a:extLst>
              <a:ext uri="{FF2B5EF4-FFF2-40B4-BE49-F238E27FC236}">
                <a16:creationId xmlns:a16="http://schemas.microsoft.com/office/drawing/2014/main" id="{9ED21BF2-44E7-EE41-858A-41E602651318}"/>
              </a:ext>
            </a:extLst>
          </p:cNvPr>
          <p:cNvSpPr/>
          <p:nvPr/>
        </p:nvSpPr>
        <p:spPr>
          <a:xfrm>
            <a:off x="3805929" y="2307656"/>
            <a:ext cx="424543" cy="3594163"/>
          </a:xfrm>
          <a:prstGeom prst="leftBrace">
            <a:avLst>
              <a:gd name="adj1" fmla="val 123718"/>
              <a:gd name="adj2" fmla="val 50000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0A091B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45DCA3F8-083B-EE4F-BBCA-99BE7481FE2D}"/>
              </a:ext>
            </a:extLst>
          </p:cNvPr>
          <p:cNvSpPr/>
          <p:nvPr/>
        </p:nvSpPr>
        <p:spPr>
          <a:xfrm rot="5400000">
            <a:off x="6330526" y="-89087"/>
            <a:ext cx="384139" cy="4012246"/>
          </a:xfrm>
          <a:prstGeom prst="leftBrace">
            <a:avLst>
              <a:gd name="adj1" fmla="val 123718"/>
              <a:gd name="adj2" fmla="val 50473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0A091B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08C960E-B939-8346-A8E1-34996E1A699D}"/>
              </a:ext>
            </a:extLst>
          </p:cNvPr>
          <p:cNvSpPr txBox="1"/>
          <p:nvPr/>
        </p:nvSpPr>
        <p:spPr>
          <a:xfrm>
            <a:off x="1298797" y="3869398"/>
            <a:ext cx="2287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PREDICTIONS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298EE1E-ED2F-CB46-82D3-8E7AE36975B7}"/>
              </a:ext>
            </a:extLst>
          </p:cNvPr>
          <p:cNvSpPr txBox="1"/>
          <p:nvPr/>
        </p:nvSpPr>
        <p:spPr>
          <a:xfrm>
            <a:off x="5404340" y="1107542"/>
            <a:ext cx="2236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TRUE CLASS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616242E-136B-AE43-B61D-F39074268B97}"/>
              </a:ext>
            </a:extLst>
          </p:cNvPr>
          <p:cNvSpPr txBox="1"/>
          <p:nvPr/>
        </p:nvSpPr>
        <p:spPr>
          <a:xfrm>
            <a:off x="4847543" y="2976614"/>
            <a:ext cx="1287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TRUE +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5BE8B9F-00DA-DC45-A908-E874B6630414}"/>
              </a:ext>
            </a:extLst>
          </p:cNvPr>
          <p:cNvSpPr txBox="1"/>
          <p:nvPr/>
        </p:nvSpPr>
        <p:spPr>
          <a:xfrm>
            <a:off x="6953262" y="4762479"/>
            <a:ext cx="12105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TRUE -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C3151AC-6F9B-D346-A28B-39019DA744D6}"/>
              </a:ext>
            </a:extLst>
          </p:cNvPr>
          <p:cNvSpPr txBox="1"/>
          <p:nvPr/>
        </p:nvSpPr>
        <p:spPr>
          <a:xfrm>
            <a:off x="4050213" y="2915658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+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467AB3D-14EE-F347-961A-BD106ABDC736}"/>
              </a:ext>
            </a:extLst>
          </p:cNvPr>
          <p:cNvSpPr txBox="1"/>
          <p:nvPr/>
        </p:nvSpPr>
        <p:spPr>
          <a:xfrm>
            <a:off x="4066970" y="5076069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-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28887E-1B53-2443-A3EB-6B5E3AEC1910}"/>
              </a:ext>
            </a:extLst>
          </p:cNvPr>
          <p:cNvSpPr txBox="1"/>
          <p:nvPr/>
        </p:nvSpPr>
        <p:spPr>
          <a:xfrm>
            <a:off x="5326072" y="1845991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+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0CDE97-B0D9-8241-AA42-E5022BBF1A9E}"/>
              </a:ext>
            </a:extLst>
          </p:cNvPr>
          <p:cNvSpPr txBox="1"/>
          <p:nvPr/>
        </p:nvSpPr>
        <p:spPr>
          <a:xfrm>
            <a:off x="7432886" y="1829260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-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08A32BD-4F80-F84B-8746-11EAF1A4D71E}"/>
              </a:ext>
            </a:extLst>
          </p:cNvPr>
          <p:cNvSpPr txBox="1"/>
          <p:nvPr/>
        </p:nvSpPr>
        <p:spPr>
          <a:xfrm>
            <a:off x="6849053" y="2986232"/>
            <a:ext cx="1440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FALSE +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A664534-FD6B-0140-86C2-AB89D239B6F1}"/>
              </a:ext>
            </a:extLst>
          </p:cNvPr>
          <p:cNvSpPr txBox="1"/>
          <p:nvPr/>
        </p:nvSpPr>
        <p:spPr>
          <a:xfrm>
            <a:off x="4872854" y="4762479"/>
            <a:ext cx="1363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FALSE -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cxnSp>
        <p:nvCxnSpPr>
          <p:cNvPr id="20" name="Curved Connector 19">
            <a:extLst>
              <a:ext uri="{FF2B5EF4-FFF2-40B4-BE49-F238E27FC236}">
                <a16:creationId xmlns:a16="http://schemas.microsoft.com/office/drawing/2014/main" id="{DE73898C-9614-5F49-BD9D-ED76A9198211}"/>
              </a:ext>
            </a:extLst>
          </p:cNvPr>
          <p:cNvCxnSpPr/>
          <p:nvPr/>
        </p:nvCxnSpPr>
        <p:spPr>
          <a:xfrm rot="10800000" flipV="1">
            <a:off x="3094995" y="5590997"/>
            <a:ext cx="1647376" cy="325644"/>
          </a:xfrm>
          <a:prstGeom prst="curvedConnector3">
            <a:avLst/>
          </a:prstGeom>
          <a:noFill/>
          <a:ln w="57150" cap="flat" cmpd="sng" algn="ctr">
            <a:solidFill>
              <a:srgbClr val="89C8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1" name="Curved Connector 20">
            <a:extLst>
              <a:ext uri="{FF2B5EF4-FFF2-40B4-BE49-F238E27FC236}">
                <a16:creationId xmlns:a16="http://schemas.microsoft.com/office/drawing/2014/main" id="{7253029C-891B-2048-8C40-D0C8261625C2}"/>
              </a:ext>
            </a:extLst>
          </p:cNvPr>
          <p:cNvCxnSpPr/>
          <p:nvPr/>
        </p:nvCxnSpPr>
        <p:spPr>
          <a:xfrm flipV="1">
            <a:off x="8174577" y="2497287"/>
            <a:ext cx="1655221" cy="552864"/>
          </a:xfrm>
          <a:prstGeom prst="curvedConnector3">
            <a:avLst/>
          </a:prstGeom>
          <a:noFill/>
          <a:ln w="57150" cap="flat" cmpd="sng" algn="ctr">
            <a:solidFill>
              <a:srgbClr val="89C8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54E2BD6-CED4-CE46-8BBB-FFADAEF7DE69}"/>
              </a:ext>
            </a:extLst>
          </p:cNvPr>
          <p:cNvSpPr txBox="1"/>
          <p:nvPr/>
        </p:nvSpPr>
        <p:spPr>
          <a:xfrm>
            <a:off x="958014" y="5454976"/>
            <a:ext cx="2525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TYPE II ERROR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23F387C-E2A5-084C-84F7-C527B9B20EAD}"/>
              </a:ext>
            </a:extLst>
          </p:cNvPr>
          <p:cNvSpPr txBox="1"/>
          <p:nvPr/>
        </p:nvSpPr>
        <p:spPr>
          <a:xfrm>
            <a:off x="9151448" y="2702484"/>
            <a:ext cx="2355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TYPE I ERROR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8788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/>
      <p:bldP spid="12" grpId="0"/>
      <p:bldP spid="13" grpId="0"/>
      <p:bldP spid="18" grpId="0"/>
      <p:bldP spid="19" grpId="0"/>
      <p:bldP spid="22" grpId="0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9F5B7C2-4C97-4F33-A0D8-532FB62363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47" y="-26581"/>
            <a:ext cx="12192000" cy="6884581"/>
          </a:xfrm>
          <a:prstGeom prst="rect">
            <a:avLst/>
          </a:prstGeom>
        </p:spPr>
      </p:pic>
      <p:sp>
        <p:nvSpPr>
          <p:cNvPr id="4" name="Прямоугольник 9">
            <a:extLst>
              <a:ext uri="{FF2B5EF4-FFF2-40B4-BE49-F238E27FC236}">
                <a16:creationId xmlns:a16="http://schemas.microsoft.com/office/drawing/2014/main" id="{CA958A84-F68F-C94D-905C-122DBB960AC6}"/>
              </a:ext>
            </a:extLst>
          </p:cNvPr>
          <p:cNvSpPr/>
          <p:nvPr/>
        </p:nvSpPr>
        <p:spPr>
          <a:xfrm>
            <a:off x="409724" y="93302"/>
            <a:ext cx="98274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  <a:t>CONFUSION MATRIX</a:t>
            </a:r>
          </a:p>
        </p:txBody>
      </p:sp>
      <p:sp>
        <p:nvSpPr>
          <p:cNvPr id="5" name="Google Shape;121;p17">
            <a:extLst>
              <a:ext uri="{FF2B5EF4-FFF2-40B4-BE49-F238E27FC236}">
                <a16:creationId xmlns:a16="http://schemas.microsoft.com/office/drawing/2014/main" id="{56CED354-CCC5-0F40-BDDF-76FB2087C046}"/>
              </a:ext>
            </a:extLst>
          </p:cNvPr>
          <p:cNvSpPr txBox="1"/>
          <p:nvPr/>
        </p:nvSpPr>
        <p:spPr>
          <a:xfrm>
            <a:off x="695325" y="741577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  <a:tabLst/>
              <a:defRPr/>
            </a:pPr>
            <a:endParaRPr kumimoji="0" sz="3200" b="1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id="{1A0C531D-AD66-E24B-BBE1-027E34E03503}"/>
              </a:ext>
            </a:extLst>
          </p:cNvPr>
          <p:cNvSpPr/>
          <p:nvPr/>
        </p:nvSpPr>
        <p:spPr>
          <a:xfrm>
            <a:off x="333524" y="1346271"/>
            <a:ext cx="1033447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  <a:t>A confusion matrix is used to describe the performance of a classiﬁcation model: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ontserrat" charset="0"/>
              <a:ea typeface="Montserrat" charset="0"/>
              <a:cs typeface="Montserrat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  <a:t>True positives (TP): cases when classiﬁer predicted TRUE (they have the disease), and correct class was TRUE (patient has disease).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ontserrat" charset="0"/>
              <a:ea typeface="Montserrat" charset="0"/>
              <a:cs typeface="Montserrat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  <a:t>True negatives (TN): cases when model predicted FALSE (no disease), and correct class was FALSE (patient do not have disease).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ontserrat" charset="0"/>
              <a:ea typeface="Montserrat" charset="0"/>
              <a:cs typeface="Montserrat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  <a:t>False positives (FP) (Type I error): classiﬁer predicted TRUE, but correct class was FALSE (patient did not have disease).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ontserrat" charset="0"/>
              <a:ea typeface="Montserrat" charset="0"/>
              <a:cs typeface="Montserrat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  <a:t>False negatives (FN) (Type II error): classiﬁer predicted FALSE (patient do not have disease), but they actually do have the disease</a:t>
            </a:r>
          </a:p>
        </p:txBody>
      </p:sp>
    </p:spTree>
    <p:extLst>
      <p:ext uri="{BB962C8B-B14F-4D97-AF65-F5344CB8AC3E}">
        <p14:creationId xmlns:p14="http://schemas.microsoft.com/office/powerpoint/2010/main" val="37890275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F71FBC7-2885-41A9-AFEC-5C8157FD22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47" y="-26581"/>
            <a:ext cx="12192000" cy="6884581"/>
          </a:xfrm>
          <a:prstGeom prst="rect">
            <a:avLst/>
          </a:prstGeom>
        </p:spPr>
      </p:pic>
      <p:sp>
        <p:nvSpPr>
          <p:cNvPr id="4" name="Прямоугольник 9">
            <a:extLst>
              <a:ext uri="{FF2B5EF4-FFF2-40B4-BE49-F238E27FC236}">
                <a16:creationId xmlns:a16="http://schemas.microsoft.com/office/drawing/2014/main" id="{678D3F56-79A4-7C4A-9A3A-AE44769FC4F9}"/>
              </a:ext>
            </a:extLst>
          </p:cNvPr>
          <p:cNvSpPr/>
          <p:nvPr/>
        </p:nvSpPr>
        <p:spPr>
          <a:xfrm>
            <a:off x="414483" y="94948"/>
            <a:ext cx="98274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  <a:t>KEY PERFORMANCE INDICATORS (KPI)</a:t>
            </a:r>
          </a:p>
        </p:txBody>
      </p:sp>
      <p:sp>
        <p:nvSpPr>
          <p:cNvPr id="5" name="Google Shape;121;p17">
            <a:extLst>
              <a:ext uri="{FF2B5EF4-FFF2-40B4-BE49-F238E27FC236}">
                <a16:creationId xmlns:a16="http://schemas.microsoft.com/office/drawing/2014/main" id="{8C603CDA-A9F5-3D4A-A46F-768F0F967734}"/>
              </a:ext>
            </a:extLst>
          </p:cNvPr>
          <p:cNvSpPr txBox="1"/>
          <p:nvPr/>
        </p:nvSpPr>
        <p:spPr>
          <a:xfrm>
            <a:off x="695325" y="741577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  <a:tabLst/>
              <a:defRPr/>
            </a:pPr>
            <a:endParaRPr kumimoji="0" sz="3200" b="1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id="{D09A5E78-7079-9C47-8919-FAC67ACE08D3}"/>
              </a:ext>
            </a:extLst>
          </p:cNvPr>
          <p:cNvSpPr/>
          <p:nvPr/>
        </p:nvSpPr>
        <p:spPr>
          <a:xfrm>
            <a:off x="333523" y="1346271"/>
            <a:ext cx="1057260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ontserrat" charset="0"/>
              <a:ea typeface="Montserrat" charset="0"/>
              <a:cs typeface="Montserrat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  <a:t>Classiﬁcation Accuracy = (TP+TN) / (TP + TN + FP + FN)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ontserrat" charset="0"/>
              <a:ea typeface="Montserrat" charset="0"/>
              <a:cs typeface="Montserrat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  <a:t>Misclassiﬁcation rate (Error Rate) = (FP + FN) / (TP + TN + FP + FN)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ontserrat" charset="0"/>
              <a:ea typeface="Montserrat" charset="0"/>
              <a:cs typeface="Montserrat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  <a:t>Precision = TP/Total TRUE Predictions = TP/ (TP+FP) (When model predicted TRUE class, how often was it right?)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ontserrat" charset="0"/>
              <a:ea typeface="Montserrat" charset="0"/>
              <a:cs typeface="Montserrat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  <a:t>Recall = TP/ Actual TRUE = TP/ (TP+FN) (when the class was actually TRUE, how often did the classiﬁer get it right?)</a:t>
            </a:r>
          </a:p>
        </p:txBody>
      </p:sp>
    </p:spTree>
    <p:extLst>
      <p:ext uri="{BB962C8B-B14F-4D97-AF65-F5344CB8AC3E}">
        <p14:creationId xmlns:p14="http://schemas.microsoft.com/office/powerpoint/2010/main" val="2703708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B5132F-3707-44BA-9CEB-8673EF1B2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93"/>
            <a:ext cx="12192000" cy="68591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F9D04B7-03C9-4895-84F6-D6380FD573A6}"/>
              </a:ext>
            </a:extLst>
          </p:cNvPr>
          <p:cNvSpPr txBox="1"/>
          <p:nvPr/>
        </p:nvSpPr>
        <p:spPr>
          <a:xfrm>
            <a:off x="2453740" y="2633891"/>
            <a:ext cx="59694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5400" b="1" dirty="0">
                <a:solidFill>
                  <a:srgbClr val="074F85"/>
                </a:solidFill>
              </a:rPr>
              <a:t>PROJECT OVERVIEW</a:t>
            </a:r>
            <a:endParaRPr lang="en-US" sz="5400" b="1" dirty="0">
              <a:solidFill>
                <a:srgbClr val="074F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6227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B5132F-3707-44BA-9CEB-8673EF1B2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93"/>
            <a:ext cx="12192000" cy="68591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F9D04B7-03C9-4895-84F6-D6380FD573A6}"/>
              </a:ext>
            </a:extLst>
          </p:cNvPr>
          <p:cNvSpPr txBox="1"/>
          <p:nvPr/>
        </p:nvSpPr>
        <p:spPr>
          <a:xfrm>
            <a:off x="1304925" y="1600200"/>
            <a:ext cx="723398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400" b="1">
                <a:solidFill>
                  <a:srgbClr val="074F85"/>
                </a:solidFill>
              </a:defRPr>
            </a:lvl1pPr>
          </a:lstStyle>
          <a:p>
            <a:pPr algn="ctr"/>
            <a:r>
              <a:rPr lang="en-CA" dirty="0"/>
              <a:t>MODEL PERFORMANCE ASSESSMENT – PRECISION, RECALL AND F1-SCORE</a:t>
            </a:r>
          </a:p>
        </p:txBody>
      </p:sp>
    </p:spTree>
    <p:extLst>
      <p:ext uri="{BB962C8B-B14F-4D97-AF65-F5344CB8AC3E}">
        <p14:creationId xmlns:p14="http://schemas.microsoft.com/office/powerpoint/2010/main" val="4662902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A173062E-7942-4586-8571-44AE3E62E1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47" y="-26581"/>
            <a:ext cx="12192000" cy="6884581"/>
          </a:xfrm>
          <a:prstGeom prst="rect">
            <a:avLst/>
          </a:prstGeom>
        </p:spPr>
      </p:pic>
      <p:sp>
        <p:nvSpPr>
          <p:cNvPr id="4" name="Прямоугольник 9">
            <a:extLst>
              <a:ext uri="{FF2B5EF4-FFF2-40B4-BE49-F238E27FC236}">
                <a16:creationId xmlns:a16="http://schemas.microsoft.com/office/drawing/2014/main" id="{E44DA10E-6A6C-F143-98DC-D6AB19971EC2}"/>
              </a:ext>
            </a:extLst>
          </p:cNvPr>
          <p:cNvSpPr/>
          <p:nvPr/>
        </p:nvSpPr>
        <p:spPr>
          <a:xfrm>
            <a:off x="414483" y="94459"/>
            <a:ext cx="98274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  <a:t>PRECISION Vs. RECALL EXAMPLE </a:t>
            </a:r>
          </a:p>
        </p:txBody>
      </p:sp>
      <p:sp>
        <p:nvSpPr>
          <p:cNvPr id="5" name="Google Shape;121;p17">
            <a:extLst>
              <a:ext uri="{FF2B5EF4-FFF2-40B4-BE49-F238E27FC236}">
                <a16:creationId xmlns:a16="http://schemas.microsoft.com/office/drawing/2014/main" id="{AB940B69-069D-0E44-9B44-FACBE97ED73A}"/>
              </a:ext>
            </a:extLst>
          </p:cNvPr>
          <p:cNvSpPr txBox="1"/>
          <p:nvPr/>
        </p:nvSpPr>
        <p:spPr>
          <a:xfrm>
            <a:off x="695325" y="741577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  <a:tabLst/>
              <a:defRPr/>
            </a:pPr>
            <a:endParaRPr kumimoji="0" sz="3200" b="1" i="0" u="none" strike="noStrike" kern="0" cap="none" spc="0" normalizeH="0" baseline="0" noProof="0">
              <a:ln>
                <a:noFill/>
              </a:ln>
              <a:solidFill>
                <a:srgbClr val="124359"/>
              </a:solidFill>
              <a:effectLst/>
              <a:uLnTx/>
              <a:uFillTx/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id="{F794E0E4-A3CB-4342-9067-0BD04189F91E}"/>
              </a:ext>
            </a:extLst>
          </p:cNvPr>
          <p:cNvSpPr/>
          <p:nvPr/>
        </p:nvSpPr>
        <p:spPr>
          <a:xfrm>
            <a:off x="503442" y="4827932"/>
            <a:ext cx="105726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Montserrat" charset="0"/>
              <a:ea typeface="Montserrat" charset="0"/>
              <a:cs typeface="Montserrat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  <a:t>Classiﬁcation Accuracy = (TP+TN) / (TP + TN + FP + FN) = 91%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  <a:t>Precision = TP/Total TRUE Predictions = TP/ (TP+FP) = ½=50%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  <a:t>Recall = TP/ Actual TRUE = TP/ (TP+FN) = 1/9 = 11%</a:t>
            </a:r>
          </a:p>
        </p:txBody>
      </p:sp>
      <p:sp>
        <p:nvSpPr>
          <p:cNvPr id="7" name="Google Shape;123;p17">
            <a:extLst>
              <a:ext uri="{FF2B5EF4-FFF2-40B4-BE49-F238E27FC236}">
                <a16:creationId xmlns:a16="http://schemas.microsoft.com/office/drawing/2014/main" id="{083C376A-7988-8142-BCC4-E56CCC6E4F55}"/>
              </a:ext>
            </a:extLst>
          </p:cNvPr>
          <p:cNvSpPr txBox="1"/>
          <p:nvPr/>
        </p:nvSpPr>
        <p:spPr>
          <a:xfrm>
            <a:off x="-2057104" y="1971850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24359"/>
              </a:buClr>
              <a:buSzPts val="3200"/>
              <a:buFont typeface="Montserrat Black"/>
              <a:buNone/>
              <a:tabLst/>
              <a:defRPr/>
            </a:pP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124359"/>
              </a:solidFill>
              <a:effectLst/>
              <a:uLnTx/>
              <a:uFillTx/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878ED07D-4409-3A49-AE96-C7A8B78029C0}"/>
              </a:ext>
            </a:extLst>
          </p:cNvPr>
          <p:cNvGraphicFramePr>
            <a:graphicFrameLocks noGrp="1"/>
          </p:cNvGraphicFramePr>
          <p:nvPr/>
        </p:nvGraphicFramePr>
        <p:xfrm>
          <a:off x="1808495" y="2453583"/>
          <a:ext cx="3236832" cy="2574512"/>
        </p:xfrm>
        <a:graphic>
          <a:graphicData uri="http://schemas.openxmlformats.org/drawingml/2006/table">
            <a:tbl>
              <a:tblPr firstRow="1" bandRow="1"/>
              <a:tblGrid>
                <a:gridCol w="1618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84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037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07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Left Brace 8">
            <a:extLst>
              <a:ext uri="{FF2B5EF4-FFF2-40B4-BE49-F238E27FC236}">
                <a16:creationId xmlns:a16="http://schemas.microsoft.com/office/drawing/2014/main" id="{AF559562-2E19-7F44-AC9C-C7142A054922}"/>
              </a:ext>
            </a:extLst>
          </p:cNvPr>
          <p:cNvSpPr/>
          <p:nvPr/>
        </p:nvSpPr>
        <p:spPr>
          <a:xfrm>
            <a:off x="1164626" y="2446457"/>
            <a:ext cx="424543" cy="2432167"/>
          </a:xfrm>
          <a:prstGeom prst="leftBrace">
            <a:avLst>
              <a:gd name="adj1" fmla="val 123718"/>
              <a:gd name="adj2" fmla="val 50000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0A091B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4D855C6F-28F2-394B-8130-289A80CBCE14}"/>
              </a:ext>
            </a:extLst>
          </p:cNvPr>
          <p:cNvSpPr/>
          <p:nvPr/>
        </p:nvSpPr>
        <p:spPr>
          <a:xfrm rot="5400000">
            <a:off x="3336574" y="402364"/>
            <a:ext cx="384139" cy="3306947"/>
          </a:xfrm>
          <a:prstGeom prst="leftBrace">
            <a:avLst>
              <a:gd name="adj1" fmla="val 123718"/>
              <a:gd name="adj2" fmla="val 50473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0A091B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3BEB1B-9E51-4146-B48B-14BF83DBD444}"/>
              </a:ext>
            </a:extLst>
          </p:cNvPr>
          <p:cNvSpPr txBox="1"/>
          <p:nvPr/>
        </p:nvSpPr>
        <p:spPr>
          <a:xfrm rot="16200000">
            <a:off x="-484913" y="3494989"/>
            <a:ext cx="2287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PREDICTIONS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EAC26C-0FE5-1C47-BF9D-61F9D9C263B7}"/>
              </a:ext>
            </a:extLst>
          </p:cNvPr>
          <p:cNvSpPr txBox="1"/>
          <p:nvPr/>
        </p:nvSpPr>
        <p:spPr>
          <a:xfrm>
            <a:off x="2308656" y="1226969"/>
            <a:ext cx="2236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TRUE CLASS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94BBAA-F79A-FF41-971F-9F6ACAA0EED5}"/>
              </a:ext>
            </a:extLst>
          </p:cNvPr>
          <p:cNvSpPr txBox="1"/>
          <p:nvPr/>
        </p:nvSpPr>
        <p:spPr>
          <a:xfrm>
            <a:off x="1992438" y="2907202"/>
            <a:ext cx="1092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TP = 1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6444D03-2B55-804E-8B09-308E14D8A363}"/>
              </a:ext>
            </a:extLst>
          </p:cNvPr>
          <p:cNvSpPr txBox="1"/>
          <p:nvPr/>
        </p:nvSpPr>
        <p:spPr>
          <a:xfrm>
            <a:off x="3629086" y="4167136"/>
            <a:ext cx="1287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TN = 90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EDE83E6-7441-B24B-83AC-873B1CEE6AC5}"/>
              </a:ext>
            </a:extLst>
          </p:cNvPr>
          <p:cNvSpPr txBox="1"/>
          <p:nvPr/>
        </p:nvSpPr>
        <p:spPr>
          <a:xfrm>
            <a:off x="1408910" y="3054459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+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DE1E037-458D-374C-AF49-DA5DF8B230F8}"/>
              </a:ext>
            </a:extLst>
          </p:cNvPr>
          <p:cNvSpPr txBox="1"/>
          <p:nvPr/>
        </p:nvSpPr>
        <p:spPr>
          <a:xfrm>
            <a:off x="1427397" y="4137627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-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9EEE9A3-39BF-6D42-98F3-B74441D05F6A}"/>
              </a:ext>
            </a:extLst>
          </p:cNvPr>
          <p:cNvSpPr txBox="1"/>
          <p:nvPr/>
        </p:nvSpPr>
        <p:spPr>
          <a:xfrm>
            <a:off x="2497433" y="1994600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+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D86874-7B9F-F041-8D48-6B8AB745E25B}"/>
              </a:ext>
            </a:extLst>
          </p:cNvPr>
          <p:cNvSpPr txBox="1"/>
          <p:nvPr/>
        </p:nvSpPr>
        <p:spPr>
          <a:xfrm>
            <a:off x="4013545" y="1938840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-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714C5DA-59D6-3648-AEFB-35F893737E7D}"/>
              </a:ext>
            </a:extLst>
          </p:cNvPr>
          <p:cNvSpPr txBox="1"/>
          <p:nvPr/>
        </p:nvSpPr>
        <p:spPr>
          <a:xfrm>
            <a:off x="3698723" y="2907202"/>
            <a:ext cx="1092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FP = 1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DA900B8-3304-534E-AF7C-7FB1B6E85AF5}"/>
              </a:ext>
            </a:extLst>
          </p:cNvPr>
          <p:cNvSpPr txBox="1"/>
          <p:nvPr/>
        </p:nvSpPr>
        <p:spPr>
          <a:xfrm>
            <a:off x="2037033" y="4183160"/>
            <a:ext cx="1116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FN = 8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CA549ABB-E3EA-9C47-9804-7BA5DA1F5267}"/>
              </a:ext>
            </a:extLst>
          </p:cNvPr>
          <p:cNvSpPr txBox="1">
            <a:spLocks/>
          </p:cNvSpPr>
          <p:nvPr/>
        </p:nvSpPr>
        <p:spPr>
          <a:xfrm>
            <a:off x="5711766" y="2812640"/>
            <a:ext cx="576718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2060"/>
                </a:solidFill>
                <a:latin typeface="Montserrat"/>
              </a:rPr>
              <a:t>Accuracy is generally misleading and is not enough to assess the performance of a classifier.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2060"/>
                </a:solidFill>
                <a:latin typeface="Montserrat"/>
              </a:rPr>
              <a:t>Recall is an important KPI in situations where:</a:t>
            </a:r>
          </a:p>
          <a:p>
            <a:pPr marL="800100" lvl="1" indent="-342900" algn="l"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rgbClr val="002060"/>
                </a:solidFill>
                <a:latin typeface="Montserrat"/>
              </a:rPr>
              <a:t>Dataset is highly imbalanced; cases when you have small cancer patients compared to healthy ones.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2060"/>
              </a:solidFill>
              <a:latin typeface="Montserra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34457EF-7B0F-4395-9E0D-2BACD395F556}"/>
              </a:ext>
            </a:extLst>
          </p:cNvPr>
          <p:cNvSpPr txBox="1"/>
          <p:nvPr/>
        </p:nvSpPr>
        <p:spPr>
          <a:xfrm>
            <a:off x="5775327" y="1184209"/>
            <a:ext cx="2998796" cy="1200329"/>
          </a:xfrm>
          <a:prstGeom prst="rect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A" b="1" dirty="0"/>
              <a:t>FACTS: </a:t>
            </a:r>
          </a:p>
          <a:p>
            <a:pPr algn="ctr"/>
            <a:r>
              <a:rPr lang="en-CA" b="1" dirty="0"/>
              <a:t>100 PATIENTS TOTAL</a:t>
            </a:r>
          </a:p>
          <a:p>
            <a:pPr algn="ctr"/>
            <a:r>
              <a:rPr lang="en-CA" b="1" dirty="0"/>
              <a:t>91 PATIENTS ARE HEALTHY </a:t>
            </a:r>
          </a:p>
          <a:p>
            <a:pPr algn="ctr"/>
            <a:r>
              <a:rPr lang="en-CA" b="1" dirty="0"/>
              <a:t>9 PATIENTS HAVE CANCER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82654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  <p:bldP spid="13" grpId="0"/>
      <p:bldP spid="14" grpId="0"/>
      <p:bldP spid="19" grpId="0"/>
      <p:bldP spid="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5A20EBD2-986C-4090-858C-FF32038293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47" y="-26581"/>
            <a:ext cx="12192000" cy="6884581"/>
          </a:xfrm>
          <a:prstGeom prst="rect">
            <a:avLst/>
          </a:prstGeom>
        </p:spPr>
      </p:pic>
      <p:sp>
        <p:nvSpPr>
          <p:cNvPr id="4" name="Прямоугольник 9">
            <a:extLst>
              <a:ext uri="{FF2B5EF4-FFF2-40B4-BE49-F238E27FC236}">
                <a16:creationId xmlns:a16="http://schemas.microsoft.com/office/drawing/2014/main" id="{2A85E498-560D-5C41-AADE-D5A862A25074}"/>
              </a:ext>
            </a:extLst>
          </p:cNvPr>
          <p:cNvSpPr/>
          <p:nvPr/>
        </p:nvSpPr>
        <p:spPr>
          <a:xfrm>
            <a:off x="414483" y="94459"/>
            <a:ext cx="98274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  <a:t>PRECISION DEEP DIVE</a:t>
            </a:r>
          </a:p>
        </p:txBody>
      </p:sp>
      <p:sp>
        <p:nvSpPr>
          <p:cNvPr id="5" name="Google Shape;121;p17">
            <a:extLst>
              <a:ext uri="{FF2B5EF4-FFF2-40B4-BE49-F238E27FC236}">
                <a16:creationId xmlns:a16="http://schemas.microsoft.com/office/drawing/2014/main" id="{5B2E22B7-2FFD-C042-A76E-ADB170D7767A}"/>
              </a:ext>
            </a:extLst>
          </p:cNvPr>
          <p:cNvSpPr txBox="1"/>
          <p:nvPr/>
        </p:nvSpPr>
        <p:spPr>
          <a:xfrm>
            <a:off x="4845265" y="1657696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  <a:tabLst/>
              <a:defRPr/>
            </a:pPr>
            <a:endParaRPr kumimoji="0" sz="3200" b="1" i="0" u="none" strike="noStrike" kern="0" cap="none" spc="0" normalizeH="0" baseline="0" noProof="0">
              <a:ln>
                <a:noFill/>
              </a:ln>
              <a:solidFill>
                <a:srgbClr val="124359"/>
              </a:solidFill>
              <a:effectLst/>
              <a:uLnTx/>
              <a:uFillTx/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id="{EA8C5397-30A1-9C49-9369-DEA611425333}"/>
              </a:ext>
            </a:extLst>
          </p:cNvPr>
          <p:cNvSpPr/>
          <p:nvPr/>
        </p:nvSpPr>
        <p:spPr>
          <a:xfrm>
            <a:off x="234544" y="4440625"/>
            <a:ext cx="1137204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  <a:t>NOTES:</a:t>
            </a:r>
          </a:p>
          <a:p>
            <a:pPr marL="742950" lvl="1" indent="-285750">
              <a:buFont typeface="Courier New" panose="02070309020205020404" pitchFamily="49" charset="0"/>
              <a:buChar char="o"/>
              <a:defRPr/>
            </a:pPr>
            <a:r>
              <a:rPr lang="en-CA" dirty="0">
                <a:solidFill>
                  <a:srgbClr val="002060"/>
                </a:solidFill>
                <a:latin typeface="Montserrat" charset="0"/>
                <a:ea typeface="Montserrat" charset="0"/>
                <a:cs typeface="Montserrat" charset="0"/>
              </a:rPr>
              <a:t>Precision is a measure of Correct Positives, in this example, the model predicted two patients were positive classes (has cancer), only one of the two was correct. </a:t>
            </a:r>
          </a:p>
          <a:p>
            <a:pPr marL="742950" lvl="1" indent="-285750">
              <a:buFont typeface="Courier New" panose="02070309020205020404" pitchFamily="49" charset="0"/>
              <a:buChar char="o"/>
              <a:defRPr/>
            </a:pPr>
            <a:r>
              <a:rPr lang="en-CA" dirty="0">
                <a:solidFill>
                  <a:srgbClr val="002060"/>
                </a:solidFill>
                <a:latin typeface="Montserrat" charset="0"/>
                <a:ea typeface="Montserrat" charset="0"/>
                <a:cs typeface="Montserrat" charset="0"/>
              </a:rPr>
              <a:t>Precision is an important metric when False positives are important (how many times a model says a pedestrian was detected and there was nothing there!</a:t>
            </a:r>
          </a:p>
          <a:p>
            <a:pPr marL="742950" lvl="1" indent="-285750">
              <a:buFont typeface="Courier New" panose="02070309020205020404" pitchFamily="49" charset="0"/>
              <a:buChar char="o"/>
              <a:defRPr/>
            </a:pPr>
            <a:r>
              <a:rPr lang="en-CA" dirty="0">
                <a:solidFill>
                  <a:srgbClr val="002060"/>
                </a:solidFill>
                <a:latin typeface="Montserrat" charset="0"/>
                <a:ea typeface="Montserrat" charset="0"/>
                <a:cs typeface="Montserrat" charset="0"/>
              </a:rPr>
              <a:t>Examples include drug testing</a:t>
            </a:r>
          </a:p>
        </p:txBody>
      </p:sp>
      <p:sp>
        <p:nvSpPr>
          <p:cNvPr id="7" name="Google Shape;123;p17">
            <a:extLst>
              <a:ext uri="{FF2B5EF4-FFF2-40B4-BE49-F238E27FC236}">
                <a16:creationId xmlns:a16="http://schemas.microsoft.com/office/drawing/2014/main" id="{F0DF877A-B0D6-9945-9B18-9F22BA595699}"/>
              </a:ext>
            </a:extLst>
          </p:cNvPr>
          <p:cNvSpPr txBox="1"/>
          <p:nvPr/>
        </p:nvSpPr>
        <p:spPr>
          <a:xfrm>
            <a:off x="4734139" y="2749168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24359"/>
              </a:buClr>
              <a:buSzPts val="3200"/>
              <a:buFont typeface="Montserrat Black"/>
              <a:buNone/>
              <a:tabLst/>
              <a:defRPr/>
            </a:pP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124359"/>
              </a:solidFill>
              <a:effectLst/>
              <a:uLnTx/>
              <a:uFillTx/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FFF03A2-26CB-7C4B-BC87-277AE603CB18}"/>
              </a:ext>
            </a:extLst>
          </p:cNvPr>
          <p:cNvGraphicFramePr>
            <a:graphicFrameLocks noGrp="1"/>
          </p:cNvGraphicFramePr>
          <p:nvPr/>
        </p:nvGraphicFramePr>
        <p:xfrm>
          <a:off x="8623559" y="2238308"/>
          <a:ext cx="3156480" cy="2321345"/>
        </p:xfrm>
        <a:graphic>
          <a:graphicData uri="http://schemas.openxmlformats.org/drawingml/2006/table">
            <a:tbl>
              <a:tblPr firstRow="1" bandRow="1"/>
              <a:tblGrid>
                <a:gridCol w="1578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8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755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577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Left Brace 8">
            <a:extLst>
              <a:ext uri="{FF2B5EF4-FFF2-40B4-BE49-F238E27FC236}">
                <a16:creationId xmlns:a16="http://schemas.microsoft.com/office/drawing/2014/main" id="{D9C9088E-D139-9640-893B-D1E86238904F}"/>
              </a:ext>
            </a:extLst>
          </p:cNvPr>
          <p:cNvSpPr/>
          <p:nvPr/>
        </p:nvSpPr>
        <p:spPr>
          <a:xfrm>
            <a:off x="7979690" y="2231182"/>
            <a:ext cx="424543" cy="2328471"/>
          </a:xfrm>
          <a:prstGeom prst="leftBrace">
            <a:avLst>
              <a:gd name="adj1" fmla="val 123718"/>
              <a:gd name="adj2" fmla="val 50000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0A091B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5EDC2D86-9B64-0043-BF4A-D31A3CF58DB8}"/>
              </a:ext>
            </a:extLst>
          </p:cNvPr>
          <p:cNvSpPr/>
          <p:nvPr/>
        </p:nvSpPr>
        <p:spPr>
          <a:xfrm rot="5400000">
            <a:off x="10151638" y="187089"/>
            <a:ext cx="384139" cy="3306947"/>
          </a:xfrm>
          <a:prstGeom prst="leftBrace">
            <a:avLst>
              <a:gd name="adj1" fmla="val 123718"/>
              <a:gd name="adj2" fmla="val 50473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0A091B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FB36A59-7EAA-7647-AD72-C44D7E8F6319}"/>
              </a:ext>
            </a:extLst>
          </p:cNvPr>
          <p:cNvSpPr txBox="1"/>
          <p:nvPr/>
        </p:nvSpPr>
        <p:spPr>
          <a:xfrm rot="16200000">
            <a:off x="6397366" y="3209707"/>
            <a:ext cx="2287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PREDICTIONS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6104253-495B-6148-9421-D0FDD2BE48B3}"/>
              </a:ext>
            </a:extLst>
          </p:cNvPr>
          <p:cNvSpPr txBox="1"/>
          <p:nvPr/>
        </p:nvSpPr>
        <p:spPr>
          <a:xfrm>
            <a:off x="9123720" y="1011694"/>
            <a:ext cx="2236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TRUE CLASS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04D8BF-D392-564B-B4C5-537366CE6AC6}"/>
              </a:ext>
            </a:extLst>
          </p:cNvPr>
          <p:cNvSpPr txBox="1"/>
          <p:nvPr/>
        </p:nvSpPr>
        <p:spPr>
          <a:xfrm>
            <a:off x="8807502" y="2691927"/>
            <a:ext cx="1092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TP = 1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368657D-E0E5-D043-B59C-FE516E7B23B9}"/>
              </a:ext>
            </a:extLst>
          </p:cNvPr>
          <p:cNvSpPr txBox="1"/>
          <p:nvPr/>
        </p:nvSpPr>
        <p:spPr>
          <a:xfrm>
            <a:off x="10444150" y="3951861"/>
            <a:ext cx="1287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TN = 90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76F042-F07C-4147-AE12-27C8EEF260FA}"/>
              </a:ext>
            </a:extLst>
          </p:cNvPr>
          <p:cNvSpPr txBox="1"/>
          <p:nvPr/>
        </p:nvSpPr>
        <p:spPr>
          <a:xfrm>
            <a:off x="8223974" y="2839184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+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1AF7EEB-4644-9344-9457-BC3F41951D44}"/>
              </a:ext>
            </a:extLst>
          </p:cNvPr>
          <p:cNvSpPr txBox="1"/>
          <p:nvPr/>
        </p:nvSpPr>
        <p:spPr>
          <a:xfrm>
            <a:off x="8242461" y="3922352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-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D8B0E9C-C1C2-BB47-A9B1-958A4AE8AB4D}"/>
              </a:ext>
            </a:extLst>
          </p:cNvPr>
          <p:cNvSpPr txBox="1"/>
          <p:nvPr/>
        </p:nvSpPr>
        <p:spPr>
          <a:xfrm>
            <a:off x="9312497" y="1779325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+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641DB37-6AE9-7F41-A8C3-AC13817BA45C}"/>
              </a:ext>
            </a:extLst>
          </p:cNvPr>
          <p:cNvSpPr txBox="1"/>
          <p:nvPr/>
        </p:nvSpPr>
        <p:spPr>
          <a:xfrm>
            <a:off x="10828609" y="1723565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-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C19B3A2-C394-484E-AF17-5406AF85C0F3}"/>
              </a:ext>
            </a:extLst>
          </p:cNvPr>
          <p:cNvSpPr txBox="1"/>
          <p:nvPr/>
        </p:nvSpPr>
        <p:spPr>
          <a:xfrm>
            <a:off x="10513787" y="2691927"/>
            <a:ext cx="1092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FP = 1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E45C86C-77E9-7240-8894-9A0E690D3D6F}"/>
              </a:ext>
            </a:extLst>
          </p:cNvPr>
          <p:cNvSpPr txBox="1"/>
          <p:nvPr/>
        </p:nvSpPr>
        <p:spPr>
          <a:xfrm>
            <a:off x="8852097" y="3967885"/>
            <a:ext cx="1116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FN = 8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5B4FA990-7DAC-3E4B-B30E-0E034A906CCF}"/>
                  </a:ext>
                </a:extLst>
              </p:cNvPr>
              <p:cNvSpPr/>
              <p:nvPr/>
            </p:nvSpPr>
            <p:spPr>
              <a:xfrm>
                <a:off x="-468787" y="1242527"/>
                <a:ext cx="9257425" cy="30685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𝑃𝑟𝑒𝑐𝑖𝑠𝑖𝑜𝑛</m:t>
                      </m:r>
                      <m:r>
                        <a:rPr lang="en-CA" sz="200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 =</m:t>
                      </m:r>
                      <m:f>
                        <m:fPr>
                          <m:ctrlPr>
                            <a:rPr lang="en-CA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</m:ctrlPr>
                        </m:fPr>
                        <m:num>
                          <m:r>
                            <a:rPr lang="en-CA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𝑇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𝑅𝑈𝐸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 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𝑃𝑂𝑆𝐼𝑇𝐼𝑉𝐸𝑆</m:t>
                          </m:r>
                        </m:num>
                        <m:den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𝑇𝑂𝑇𝐴𝐿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 </m:t>
                          </m:r>
                          <m:r>
                            <a:rPr lang="en-CA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𝑇𝑅𝑈𝐸</m:t>
                          </m:r>
                          <m:r>
                            <a:rPr lang="en-CA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 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𝑃𝑅𝐸𝐷𝐼𝐶𝑇𝐼𝑂𝑁𝑆</m:t>
                          </m:r>
                        </m:den>
                      </m:f>
                    </m:oMath>
                  </m:oMathPara>
                </a14:m>
                <a:endParaRPr lang="en-CA" sz="2000" dirty="0">
                  <a:solidFill>
                    <a:srgbClr val="002060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lvl="1">
                  <a:defRPr/>
                </a:pPr>
                <a:endParaRPr lang="en-CA" sz="2000" dirty="0">
                  <a:solidFill>
                    <a:srgbClr val="002060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lvl="1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𝑃𝑟𝑒𝑐𝑖𝑠𝑖𝑜𝑛</m:t>
                      </m:r>
                      <m:r>
                        <a:rPr lang="en-CA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 =</m:t>
                      </m:r>
                      <m:f>
                        <m:fPr>
                          <m:ctrlPr>
                            <a:rPr lang="en-CA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</m:ctrlPr>
                        </m:fPr>
                        <m:num>
                          <m:r>
                            <a:rPr lang="en-CA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𝑇𝑅𝑈𝐸</m:t>
                          </m:r>
                          <m:r>
                            <a:rPr lang="en-CA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 </m:t>
                          </m:r>
                          <m:r>
                            <a:rPr lang="en-CA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𝑃𝑂𝑆𝐼𝑇𝐼𝑉𝐸𝑆</m:t>
                          </m:r>
                        </m:num>
                        <m:den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𝑇𝑅𝑈𝐸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 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𝑃𝑂𝑆𝐼𝑇𝐼𝑉𝐸𝑆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+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𝐹𝐴𝐿𝑆𝐸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 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𝑃𝑂𝑆𝐼𝑇𝐼𝑉𝐸𝑆</m:t>
                          </m:r>
                        </m:den>
                      </m:f>
                    </m:oMath>
                  </m:oMathPara>
                </a14:m>
                <a:endParaRPr lang="en-CA" sz="2000" dirty="0">
                  <a:solidFill>
                    <a:srgbClr val="002060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lvl="1">
                  <a:defRPr/>
                </a:pPr>
                <a:endParaRPr lang="en-CA" sz="2000" dirty="0">
                  <a:solidFill>
                    <a:srgbClr val="002060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lvl="1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𝑃𝑟𝑒𝑐𝑖𝑠𝑖𝑜𝑛</m:t>
                      </m:r>
                      <m:r>
                        <a:rPr lang="en-CA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 =</m:t>
                      </m:r>
                      <m:f>
                        <m:fPr>
                          <m:ctrlPr>
                            <a:rPr lang="en-CA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</m:ctrlPr>
                        </m:fPr>
                        <m:num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1</m:t>
                          </m:r>
                        </m:num>
                        <m:den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1</m:t>
                          </m:r>
                          <m:r>
                            <a:rPr lang="en-CA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+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1</m:t>
                          </m:r>
                        </m:den>
                      </m:f>
                      <m:r>
                        <a:rPr lang="en-CA" sz="20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=50%</m:t>
                      </m:r>
                    </m:oMath>
                  </m:oMathPara>
                </a14:m>
                <a:endParaRPr lang="en-CA" sz="2000" dirty="0">
                  <a:solidFill>
                    <a:srgbClr val="002060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lvl="1">
                  <a:defRPr/>
                </a:pPr>
                <a:endParaRPr lang="en-CA" sz="2000" dirty="0">
                  <a:solidFill>
                    <a:srgbClr val="002060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lvl="1">
                  <a:defRPr/>
                </a:pPr>
                <a:endParaRPr lang="en-CA" sz="2000" dirty="0">
                  <a:solidFill>
                    <a:srgbClr val="002060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5B4FA990-7DAC-3E4B-B30E-0E034A906C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68787" y="1242527"/>
                <a:ext cx="9257425" cy="30685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0967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  <p:bldP spid="13" grpId="0"/>
      <p:bldP spid="14" grpId="0"/>
      <p:bldP spid="19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66B36DDB-B4A5-417B-983D-31A0DD357C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47" y="-26581"/>
            <a:ext cx="12192000" cy="6884581"/>
          </a:xfrm>
          <a:prstGeom prst="rect">
            <a:avLst/>
          </a:prstGeom>
        </p:spPr>
      </p:pic>
      <p:sp>
        <p:nvSpPr>
          <p:cNvPr id="4" name="Прямоугольник 9">
            <a:extLst>
              <a:ext uri="{FF2B5EF4-FFF2-40B4-BE49-F238E27FC236}">
                <a16:creationId xmlns:a16="http://schemas.microsoft.com/office/drawing/2014/main" id="{D38EDE58-6B5A-A640-BFBA-6F8BC086BD34}"/>
              </a:ext>
            </a:extLst>
          </p:cNvPr>
          <p:cNvSpPr/>
          <p:nvPr/>
        </p:nvSpPr>
        <p:spPr>
          <a:xfrm>
            <a:off x="414483" y="94459"/>
            <a:ext cx="98274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  <a:t>RECALL DEEP DIVE</a:t>
            </a:r>
          </a:p>
        </p:txBody>
      </p:sp>
      <p:sp>
        <p:nvSpPr>
          <p:cNvPr id="5" name="Google Shape;121;p17">
            <a:extLst>
              <a:ext uri="{FF2B5EF4-FFF2-40B4-BE49-F238E27FC236}">
                <a16:creationId xmlns:a16="http://schemas.microsoft.com/office/drawing/2014/main" id="{90D8CD99-A942-3C4B-A71E-96F849794FFD}"/>
              </a:ext>
            </a:extLst>
          </p:cNvPr>
          <p:cNvSpPr txBox="1"/>
          <p:nvPr/>
        </p:nvSpPr>
        <p:spPr>
          <a:xfrm>
            <a:off x="4772025" y="1008277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  <a:tabLst/>
              <a:defRPr/>
            </a:pPr>
            <a:endParaRPr kumimoji="0" sz="3200" b="1" i="0" u="none" strike="noStrike" kern="0" cap="none" spc="0" normalizeH="0" baseline="0" noProof="0">
              <a:ln>
                <a:noFill/>
              </a:ln>
              <a:solidFill>
                <a:srgbClr val="124359"/>
              </a:solidFill>
              <a:effectLst/>
              <a:uLnTx/>
              <a:uFillTx/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id="{E41F4EB9-BFCB-4647-B04B-88B37779160F}"/>
              </a:ext>
            </a:extLst>
          </p:cNvPr>
          <p:cNvSpPr/>
          <p:nvPr/>
        </p:nvSpPr>
        <p:spPr>
          <a:xfrm>
            <a:off x="428670" y="4631388"/>
            <a:ext cx="1085744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  <a:t>NOTES:</a:t>
            </a:r>
          </a:p>
          <a:p>
            <a:pPr marL="742950" lvl="1" indent="-285750">
              <a:buFont typeface="Courier New" panose="02070309020205020404" pitchFamily="49" charset="0"/>
              <a:buChar char="o"/>
              <a:defRPr/>
            </a:pPr>
            <a:r>
              <a:rPr lang="en-CA" dirty="0">
                <a:solidFill>
                  <a:srgbClr val="002060"/>
                </a:solidFill>
                <a:latin typeface="Montserrat" charset="0"/>
                <a:ea typeface="Montserrat" charset="0"/>
                <a:cs typeface="Montserrat" charset="0"/>
              </a:rPr>
              <a:t>Recall is also called True Positive rate or sensitivity</a:t>
            </a:r>
          </a:p>
          <a:p>
            <a:pPr marL="742950" lvl="1" indent="-285750">
              <a:buFont typeface="Courier New" panose="02070309020205020404" pitchFamily="49" charset="0"/>
              <a:buChar char="o"/>
              <a:defRPr/>
            </a:pPr>
            <a:r>
              <a:rPr lang="en-CA" dirty="0">
                <a:solidFill>
                  <a:srgbClr val="002060"/>
                </a:solidFill>
                <a:latin typeface="Montserrat" charset="0"/>
                <a:ea typeface="Montserrat" charset="0"/>
                <a:cs typeface="Montserrat" charset="0"/>
              </a:rPr>
              <a:t>In this example, I had 9 cancer patients but the model only detected 1 of them </a:t>
            </a:r>
          </a:p>
          <a:p>
            <a:pPr marL="742950" lvl="1" indent="-285750">
              <a:buFont typeface="Courier New" panose="02070309020205020404" pitchFamily="49" charset="0"/>
              <a:buChar char="o"/>
              <a:defRPr/>
            </a:pPr>
            <a:r>
              <a:rPr lang="en-CA" dirty="0">
                <a:solidFill>
                  <a:srgbClr val="002060"/>
                </a:solidFill>
                <a:latin typeface="Montserrat" charset="0"/>
                <a:ea typeface="Montserrat" charset="0"/>
                <a:cs typeface="Montserrat" charset="0"/>
              </a:rPr>
              <a:t>Important metric when we care about false negatives</a:t>
            </a:r>
          </a:p>
          <a:p>
            <a:pPr marL="742950" lvl="1" indent="-285750">
              <a:buFont typeface="Courier New" panose="02070309020205020404" pitchFamily="49" charset="0"/>
              <a:buChar char="o"/>
              <a:defRPr/>
            </a:pPr>
            <a:r>
              <a:rPr lang="en-CA" dirty="0">
                <a:solidFill>
                  <a:srgbClr val="002060"/>
                </a:solidFill>
                <a:latin typeface="Montserrat" charset="0"/>
                <a:ea typeface="Montserrat" charset="0"/>
                <a:cs typeface="Montserrat" charset="0"/>
              </a:rPr>
              <a:t>Example: Self driving cars and fraud detection</a:t>
            </a:r>
          </a:p>
        </p:txBody>
      </p:sp>
      <p:sp>
        <p:nvSpPr>
          <p:cNvPr id="7" name="Google Shape;123;p17">
            <a:extLst>
              <a:ext uri="{FF2B5EF4-FFF2-40B4-BE49-F238E27FC236}">
                <a16:creationId xmlns:a16="http://schemas.microsoft.com/office/drawing/2014/main" id="{D480D57B-2F91-E24C-9F07-72963254AF75}"/>
              </a:ext>
            </a:extLst>
          </p:cNvPr>
          <p:cNvSpPr txBox="1"/>
          <p:nvPr/>
        </p:nvSpPr>
        <p:spPr>
          <a:xfrm>
            <a:off x="4660899" y="2099749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24359"/>
              </a:buClr>
              <a:buSzPts val="3200"/>
              <a:buFont typeface="Montserrat Black"/>
              <a:buNone/>
              <a:tabLst/>
              <a:defRPr/>
            </a:pP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124359"/>
              </a:solidFill>
              <a:effectLst/>
              <a:uLnTx/>
              <a:uFillTx/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C4556E8-3FB6-BC4E-8E14-0D5D250992FB}"/>
              </a:ext>
            </a:extLst>
          </p:cNvPr>
          <p:cNvGraphicFramePr>
            <a:graphicFrameLocks noGrp="1"/>
          </p:cNvGraphicFramePr>
          <p:nvPr/>
        </p:nvGraphicFramePr>
        <p:xfrm>
          <a:off x="8526498" y="2581482"/>
          <a:ext cx="3236832" cy="2574512"/>
        </p:xfrm>
        <a:graphic>
          <a:graphicData uri="http://schemas.openxmlformats.org/drawingml/2006/table">
            <a:tbl>
              <a:tblPr firstRow="1" bandRow="1"/>
              <a:tblGrid>
                <a:gridCol w="16184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84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037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07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Left Brace 8">
            <a:extLst>
              <a:ext uri="{FF2B5EF4-FFF2-40B4-BE49-F238E27FC236}">
                <a16:creationId xmlns:a16="http://schemas.microsoft.com/office/drawing/2014/main" id="{109A13C7-1356-CC48-9B56-63FDEDF0CCCD}"/>
              </a:ext>
            </a:extLst>
          </p:cNvPr>
          <p:cNvSpPr/>
          <p:nvPr/>
        </p:nvSpPr>
        <p:spPr>
          <a:xfrm>
            <a:off x="7882629" y="2574356"/>
            <a:ext cx="424543" cy="2432167"/>
          </a:xfrm>
          <a:prstGeom prst="leftBrace">
            <a:avLst>
              <a:gd name="adj1" fmla="val 123718"/>
              <a:gd name="adj2" fmla="val 50000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0A091B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69B8F8C7-A0A9-6A44-BFDE-B9C61022B4AB}"/>
              </a:ext>
            </a:extLst>
          </p:cNvPr>
          <p:cNvSpPr/>
          <p:nvPr/>
        </p:nvSpPr>
        <p:spPr>
          <a:xfrm rot="5400000">
            <a:off x="10054577" y="530263"/>
            <a:ext cx="384139" cy="3306947"/>
          </a:xfrm>
          <a:prstGeom prst="leftBrace">
            <a:avLst>
              <a:gd name="adj1" fmla="val 123718"/>
              <a:gd name="adj2" fmla="val 50473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0A091B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7EA5A1-8C2A-4D49-8B39-9743C26CB90C}"/>
              </a:ext>
            </a:extLst>
          </p:cNvPr>
          <p:cNvSpPr txBox="1"/>
          <p:nvPr/>
        </p:nvSpPr>
        <p:spPr>
          <a:xfrm>
            <a:off x="5437254" y="3559606"/>
            <a:ext cx="2287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PREDICTIONS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ED851BC-980E-A44B-9958-B5AD9125DD60}"/>
              </a:ext>
            </a:extLst>
          </p:cNvPr>
          <p:cNvSpPr txBox="1"/>
          <p:nvPr/>
        </p:nvSpPr>
        <p:spPr>
          <a:xfrm>
            <a:off x="9026659" y="1354868"/>
            <a:ext cx="2236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TRUE CLASS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35129E-0C83-1345-A6A3-B699AE83C0C8}"/>
              </a:ext>
            </a:extLst>
          </p:cNvPr>
          <p:cNvSpPr txBox="1"/>
          <p:nvPr/>
        </p:nvSpPr>
        <p:spPr>
          <a:xfrm>
            <a:off x="8710441" y="3035101"/>
            <a:ext cx="1092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TP = 1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FFAB706-70E4-D949-8F7A-E4BE1FBC1EB0}"/>
              </a:ext>
            </a:extLst>
          </p:cNvPr>
          <p:cNvSpPr txBox="1"/>
          <p:nvPr/>
        </p:nvSpPr>
        <p:spPr>
          <a:xfrm>
            <a:off x="10347089" y="4295035"/>
            <a:ext cx="1287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TN = 90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A76E49-D5E8-3A4B-9930-80601FCB4AD2}"/>
              </a:ext>
            </a:extLst>
          </p:cNvPr>
          <p:cNvSpPr txBox="1"/>
          <p:nvPr/>
        </p:nvSpPr>
        <p:spPr>
          <a:xfrm>
            <a:off x="8126913" y="3182358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+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1694B2B-D140-954F-9AC3-2AF5063B6AB1}"/>
              </a:ext>
            </a:extLst>
          </p:cNvPr>
          <p:cNvSpPr txBox="1"/>
          <p:nvPr/>
        </p:nvSpPr>
        <p:spPr>
          <a:xfrm>
            <a:off x="8145400" y="4265526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-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A3387A-E57D-5F47-BCC9-AC1392B5048D}"/>
              </a:ext>
            </a:extLst>
          </p:cNvPr>
          <p:cNvSpPr txBox="1"/>
          <p:nvPr/>
        </p:nvSpPr>
        <p:spPr>
          <a:xfrm>
            <a:off x="9215436" y="2122499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+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57AD16A-FA9F-6145-8B9E-B32D53AAF02E}"/>
              </a:ext>
            </a:extLst>
          </p:cNvPr>
          <p:cNvSpPr txBox="1"/>
          <p:nvPr/>
        </p:nvSpPr>
        <p:spPr>
          <a:xfrm>
            <a:off x="10731548" y="2066739"/>
            <a:ext cx="253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-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07FF613-5991-CD4E-87EB-216F6DAE0C24}"/>
              </a:ext>
            </a:extLst>
          </p:cNvPr>
          <p:cNvSpPr txBox="1"/>
          <p:nvPr/>
        </p:nvSpPr>
        <p:spPr>
          <a:xfrm>
            <a:off x="10416726" y="3035101"/>
            <a:ext cx="1092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FP = 1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502D01E-2DCC-5345-81ED-CE53D13C886D}"/>
              </a:ext>
            </a:extLst>
          </p:cNvPr>
          <p:cNvSpPr txBox="1"/>
          <p:nvPr/>
        </p:nvSpPr>
        <p:spPr>
          <a:xfrm>
            <a:off x="8755036" y="4311059"/>
            <a:ext cx="1116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FN = 8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556452A-C9DA-9342-8F78-1F3641346B75}"/>
                  </a:ext>
                </a:extLst>
              </p:cNvPr>
              <p:cNvSpPr/>
              <p:nvPr/>
            </p:nvSpPr>
            <p:spPr>
              <a:xfrm>
                <a:off x="-468787" y="1242527"/>
                <a:ext cx="9257425" cy="31229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𝑅𝑒𝑐𝑎𝑙𝑙</m:t>
                      </m:r>
                      <m:r>
                        <a:rPr lang="en-CA" sz="200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 =</m:t>
                      </m:r>
                      <m:f>
                        <m:fPr>
                          <m:ctrlPr>
                            <a:rPr lang="en-CA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</m:ctrlPr>
                        </m:fPr>
                        <m:num>
                          <m:r>
                            <a:rPr lang="en-CA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𝑇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𝑅𝑈𝐸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 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𝑃𝑂𝑆𝐼𝑇𝐼𝑉𝐸𝑆</m:t>
                          </m:r>
                        </m:num>
                        <m:den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𝐴𝐶𝑇𝑈𝐴𝐿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 </m:t>
                          </m:r>
                          <m:r>
                            <a:rPr lang="en-CA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𝑇𝑅𝑈𝐸</m:t>
                          </m:r>
                          <m:r>
                            <a:rPr lang="en-CA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en-CA" sz="2000" dirty="0">
                  <a:solidFill>
                    <a:srgbClr val="002060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lvl="1">
                  <a:defRPr/>
                </a:pPr>
                <a:endParaRPr lang="en-CA" sz="2000" dirty="0">
                  <a:solidFill>
                    <a:srgbClr val="002060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lvl="1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𝑅𝑒𝑐𝑎𝑙𝑙</m:t>
                      </m:r>
                      <m:r>
                        <a:rPr lang="en-CA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 =</m:t>
                      </m:r>
                      <m:f>
                        <m:fPr>
                          <m:ctrlPr>
                            <a:rPr lang="en-CA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</m:ctrlPr>
                        </m:fPr>
                        <m:num>
                          <m:r>
                            <a:rPr lang="en-CA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𝑇𝑅𝑈𝐸</m:t>
                          </m:r>
                          <m:r>
                            <a:rPr lang="en-CA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 </m:t>
                          </m:r>
                          <m:r>
                            <a:rPr lang="en-CA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𝑃𝑂𝑆𝐼𝑇𝐼𝑉𝐸𝑆</m:t>
                          </m:r>
                        </m:num>
                        <m:den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𝑇𝑅𝑈𝐸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 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𝑃𝑂𝑆𝐼𝑇𝐼𝑉𝐸𝑆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+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𝐹𝐴𝐿𝑆𝐸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 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𝑁𝐸𝐺𝐴𝑇𝐼𝑉𝐸𝑆</m:t>
                          </m:r>
                        </m:den>
                      </m:f>
                    </m:oMath>
                  </m:oMathPara>
                </a14:m>
                <a:endParaRPr lang="en-CA" sz="2000" dirty="0">
                  <a:solidFill>
                    <a:srgbClr val="002060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lvl="1">
                  <a:defRPr/>
                </a:pPr>
                <a:endParaRPr lang="en-CA" sz="2000" dirty="0">
                  <a:solidFill>
                    <a:srgbClr val="002060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lvl="1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𝑅𝑒𝑐𝑎𝑙𝑙</m:t>
                      </m:r>
                      <m:r>
                        <a:rPr lang="en-CA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 =</m:t>
                      </m:r>
                      <m:f>
                        <m:fPr>
                          <m:ctrlPr>
                            <a:rPr lang="en-CA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</m:ctrlPr>
                        </m:fPr>
                        <m:num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1</m:t>
                          </m:r>
                        </m:num>
                        <m:den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1</m:t>
                          </m:r>
                          <m:r>
                            <a:rPr lang="en-CA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+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8</m:t>
                          </m:r>
                        </m:den>
                      </m:f>
                      <m:r>
                        <a:rPr lang="en-CA" sz="20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=11%</m:t>
                      </m:r>
                    </m:oMath>
                  </m:oMathPara>
                </a14:m>
                <a:endParaRPr lang="en-CA" sz="2000" dirty="0">
                  <a:solidFill>
                    <a:srgbClr val="002060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lvl="1">
                  <a:defRPr/>
                </a:pPr>
                <a:endParaRPr lang="en-CA" sz="2000" dirty="0">
                  <a:solidFill>
                    <a:srgbClr val="002060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lvl="1">
                  <a:defRPr/>
                </a:pPr>
                <a:endParaRPr lang="en-CA" sz="2000" dirty="0">
                  <a:solidFill>
                    <a:srgbClr val="002060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E556452A-C9DA-9342-8F78-1F3641346B7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68787" y="1242527"/>
                <a:ext cx="9257425" cy="312297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7109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  <p:bldP spid="13" grpId="0"/>
      <p:bldP spid="14" grpId="0"/>
      <p:bldP spid="19" grpId="0"/>
      <p:bldP spid="2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B05527D8-1AE8-4C2D-AA39-ED6CF46C8B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5103"/>
          <a:stretch/>
        </p:blipFill>
        <p:spPr>
          <a:xfrm>
            <a:off x="-647" y="-26581"/>
            <a:ext cx="12192000" cy="3779431"/>
          </a:xfrm>
          <a:prstGeom prst="rect">
            <a:avLst/>
          </a:prstGeom>
        </p:spPr>
      </p:pic>
      <p:sp>
        <p:nvSpPr>
          <p:cNvPr id="4" name="Прямоугольник 9">
            <a:extLst>
              <a:ext uri="{FF2B5EF4-FFF2-40B4-BE49-F238E27FC236}">
                <a16:creationId xmlns:a16="http://schemas.microsoft.com/office/drawing/2014/main" id="{D38EDE58-6B5A-A640-BFBA-6F8BC086BD34}"/>
              </a:ext>
            </a:extLst>
          </p:cNvPr>
          <p:cNvSpPr/>
          <p:nvPr/>
        </p:nvSpPr>
        <p:spPr>
          <a:xfrm>
            <a:off x="317402" y="271860"/>
            <a:ext cx="98274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CA" sz="3200" b="1" dirty="0">
                <a:solidFill>
                  <a:srgbClr val="002060"/>
                </a:solidFill>
                <a:latin typeface="Montserrat" charset="0"/>
                <a:ea typeface="Montserrat" charset="0"/>
                <a:cs typeface="Montserrat" charset="0"/>
              </a:rPr>
              <a:t>EX1: </a:t>
            </a:r>
            <a:r>
              <a:rPr kumimoji="0" lang="en-CA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  <a:t>BANK FRAUD DETECTION</a:t>
            </a:r>
          </a:p>
        </p:txBody>
      </p:sp>
      <p:sp>
        <p:nvSpPr>
          <p:cNvPr id="7" name="Google Shape;123;p17">
            <a:extLst>
              <a:ext uri="{FF2B5EF4-FFF2-40B4-BE49-F238E27FC236}">
                <a16:creationId xmlns:a16="http://schemas.microsoft.com/office/drawing/2014/main" id="{D480D57B-2F91-E24C-9F07-72963254AF75}"/>
              </a:ext>
            </a:extLst>
          </p:cNvPr>
          <p:cNvSpPr txBox="1"/>
          <p:nvPr/>
        </p:nvSpPr>
        <p:spPr>
          <a:xfrm>
            <a:off x="2710755" y="2624235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24359"/>
              </a:buClr>
              <a:buSzPts val="3200"/>
              <a:buFont typeface="Montserrat Black"/>
              <a:buNone/>
              <a:tabLst/>
              <a:defRPr/>
            </a:pP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124359"/>
              </a:solidFill>
              <a:effectLst/>
              <a:uLnTx/>
              <a:uFillTx/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C4556E8-3FB6-BC4E-8E14-0D5D250992FB}"/>
              </a:ext>
            </a:extLst>
          </p:cNvPr>
          <p:cNvGraphicFramePr>
            <a:graphicFrameLocks noGrp="1"/>
          </p:cNvGraphicFramePr>
          <p:nvPr/>
        </p:nvGraphicFramePr>
        <p:xfrm>
          <a:off x="4676204" y="2054837"/>
          <a:ext cx="5498502" cy="4660900"/>
        </p:xfrm>
        <a:graphic>
          <a:graphicData uri="http://schemas.openxmlformats.org/drawingml/2006/table">
            <a:tbl>
              <a:tblPr firstRow="1" bandRow="1"/>
              <a:tblGrid>
                <a:gridCol w="27492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92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603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05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Left Brace 8">
            <a:extLst>
              <a:ext uri="{FF2B5EF4-FFF2-40B4-BE49-F238E27FC236}">
                <a16:creationId xmlns:a16="http://schemas.microsoft.com/office/drawing/2014/main" id="{109A13C7-1356-CC48-9B56-63FDEDF0CCCD}"/>
              </a:ext>
            </a:extLst>
          </p:cNvPr>
          <p:cNvSpPr/>
          <p:nvPr/>
        </p:nvSpPr>
        <p:spPr>
          <a:xfrm>
            <a:off x="3835303" y="2087687"/>
            <a:ext cx="446379" cy="4628050"/>
          </a:xfrm>
          <a:prstGeom prst="leftBrace">
            <a:avLst>
              <a:gd name="adj1" fmla="val 123718"/>
              <a:gd name="adj2" fmla="val 50000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0A091B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69B8F8C7-A0A9-6A44-BFDE-B9C61022B4AB}"/>
              </a:ext>
            </a:extLst>
          </p:cNvPr>
          <p:cNvSpPr/>
          <p:nvPr/>
        </p:nvSpPr>
        <p:spPr>
          <a:xfrm rot="5400000">
            <a:off x="7216045" y="-1049929"/>
            <a:ext cx="384139" cy="5293844"/>
          </a:xfrm>
          <a:prstGeom prst="leftBrace">
            <a:avLst>
              <a:gd name="adj1" fmla="val 123718"/>
              <a:gd name="adj2" fmla="val 50473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0A091B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7EA5A1-8C2A-4D49-8B39-9743C26CB90C}"/>
              </a:ext>
            </a:extLst>
          </p:cNvPr>
          <p:cNvSpPr txBox="1"/>
          <p:nvPr/>
        </p:nvSpPr>
        <p:spPr>
          <a:xfrm rot="16200000">
            <a:off x="2632564" y="2830160"/>
            <a:ext cx="2405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PREDICTIONS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ED851BC-980E-A44B-9958-B5AD9125DD60}"/>
              </a:ext>
            </a:extLst>
          </p:cNvPr>
          <p:cNvSpPr txBox="1"/>
          <p:nvPr/>
        </p:nvSpPr>
        <p:spPr>
          <a:xfrm>
            <a:off x="4907978" y="1160576"/>
            <a:ext cx="2236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TRUE CLASS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35129E-0C83-1345-A6A3-B699AE83C0C8}"/>
              </a:ext>
            </a:extLst>
          </p:cNvPr>
          <p:cNvSpPr txBox="1"/>
          <p:nvPr/>
        </p:nvSpPr>
        <p:spPr>
          <a:xfrm>
            <a:off x="4922289" y="2385507"/>
            <a:ext cx="21380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THERE WAS FRAUD AND MODEL PREDICTED FRAUD</a:t>
            </a:r>
            <a:endParaRPr kumimoji="0" lang="en-CA" sz="20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A76E49-D5E8-3A4B-9930-80601FCB4AD2}"/>
              </a:ext>
            </a:extLst>
          </p:cNvPr>
          <p:cNvSpPr txBox="1"/>
          <p:nvPr/>
        </p:nvSpPr>
        <p:spPr>
          <a:xfrm>
            <a:off x="4215155" y="2976493"/>
            <a:ext cx="4844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000" b="1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</a:defRPr>
            </a:lvl1pPr>
          </a:lstStyle>
          <a:p>
            <a:r>
              <a:rPr lang="en-US" dirty="0"/>
              <a:t>+</a:t>
            </a:r>
            <a:endParaRPr lang="en-CA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1694B2B-D140-954F-9AC3-2AF5063B6AB1}"/>
              </a:ext>
            </a:extLst>
          </p:cNvPr>
          <p:cNvSpPr txBox="1"/>
          <p:nvPr/>
        </p:nvSpPr>
        <p:spPr>
          <a:xfrm>
            <a:off x="4252907" y="5186816"/>
            <a:ext cx="2667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-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A3387A-E57D-5F47-BCC9-AC1392B5048D}"/>
              </a:ext>
            </a:extLst>
          </p:cNvPr>
          <p:cNvSpPr txBox="1"/>
          <p:nvPr/>
        </p:nvSpPr>
        <p:spPr>
          <a:xfrm>
            <a:off x="5749105" y="1435120"/>
            <a:ext cx="4844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+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57AD16A-FA9F-6145-8B9E-B32D53AAF02E}"/>
              </a:ext>
            </a:extLst>
          </p:cNvPr>
          <p:cNvSpPr txBox="1"/>
          <p:nvPr/>
        </p:nvSpPr>
        <p:spPr>
          <a:xfrm>
            <a:off x="8759238" y="1408773"/>
            <a:ext cx="2537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-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07FF613-5991-CD4E-87EB-216F6DAE0C24}"/>
              </a:ext>
            </a:extLst>
          </p:cNvPr>
          <p:cNvSpPr txBox="1"/>
          <p:nvPr/>
        </p:nvSpPr>
        <p:spPr>
          <a:xfrm>
            <a:off x="7568829" y="2321788"/>
            <a:ext cx="23339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THERE WAS NO</a:t>
            </a:r>
            <a:r>
              <a:rPr kumimoji="0" lang="en-US" sz="2400" b="1" i="0" u="none" strike="noStrike" kern="1200" cap="none" spc="0" normalizeH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FRAUD AND MODEL PREDICTED FRAUD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502D01E-2DCC-5345-81ED-CE53D13C886D}"/>
              </a:ext>
            </a:extLst>
          </p:cNvPr>
          <p:cNvSpPr txBox="1"/>
          <p:nvPr/>
        </p:nvSpPr>
        <p:spPr>
          <a:xfrm>
            <a:off x="4838150" y="4621907"/>
            <a:ext cx="23063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THERE WAS</a:t>
            </a:r>
            <a:r>
              <a:rPr kumimoji="0" lang="en-US" sz="2400" b="1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FRAUD AND MODEL PREDICTED NO FRAUD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535129E-0C83-1345-A6A3-B699AE83C0C8}"/>
              </a:ext>
            </a:extLst>
          </p:cNvPr>
          <p:cNvSpPr txBox="1"/>
          <p:nvPr/>
        </p:nvSpPr>
        <p:spPr>
          <a:xfrm>
            <a:off x="7666756" y="4621907"/>
            <a:ext cx="21380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THERE WAS NO FRAUD AND MODEL PREDICTED NO FRAUD</a:t>
            </a:r>
            <a:endParaRPr kumimoji="0" lang="en-CA" sz="20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cxnSp>
        <p:nvCxnSpPr>
          <p:cNvPr id="23" name="Curved Connector 22"/>
          <p:cNvCxnSpPr/>
          <p:nvPr/>
        </p:nvCxnSpPr>
        <p:spPr>
          <a:xfrm rot="16200000" flipH="1">
            <a:off x="9535316" y="3245992"/>
            <a:ext cx="1573296" cy="1034297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ED851BC-980E-A44B-9958-B5AD9125DD60}"/>
              </a:ext>
            </a:extLst>
          </p:cNvPr>
          <p:cNvSpPr txBox="1"/>
          <p:nvPr/>
        </p:nvSpPr>
        <p:spPr>
          <a:xfrm>
            <a:off x="10186909" y="4547889"/>
            <a:ext cx="22622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FFC000"/>
                </a:solidFill>
                <a:latin typeface="Roboto"/>
              </a:rPr>
              <a:t>PISSED OFF CUSTOMER BUT THE BANK IS OK!</a:t>
            </a:r>
            <a:endParaRPr lang="en-CA" sz="2400" b="1" dirty="0">
              <a:solidFill>
                <a:srgbClr val="FFC000"/>
              </a:solidFill>
              <a:latin typeface="Roboto"/>
            </a:endParaRPr>
          </a:p>
        </p:txBody>
      </p:sp>
      <p:cxnSp>
        <p:nvCxnSpPr>
          <p:cNvPr id="25" name="Curved Connector 24"/>
          <p:cNvCxnSpPr/>
          <p:nvPr/>
        </p:nvCxnSpPr>
        <p:spPr>
          <a:xfrm rot="10800000" flipV="1">
            <a:off x="2511960" y="5037666"/>
            <a:ext cx="2455196" cy="1135685"/>
          </a:xfrm>
          <a:prstGeom prst="curvedConnector3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FED851BC-980E-A44B-9958-B5AD9125DD60}"/>
              </a:ext>
            </a:extLst>
          </p:cNvPr>
          <p:cNvSpPr txBox="1"/>
          <p:nvPr/>
        </p:nvSpPr>
        <p:spPr>
          <a:xfrm>
            <a:off x="1364203" y="5342354"/>
            <a:ext cx="22622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FF0000"/>
                </a:solidFill>
                <a:latin typeface="Roboto"/>
              </a:rPr>
              <a:t>BANK LOSES MONEY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ED851BC-980E-A44B-9958-B5AD9125DD60}"/>
              </a:ext>
            </a:extLst>
          </p:cNvPr>
          <p:cNvSpPr txBox="1"/>
          <p:nvPr/>
        </p:nvSpPr>
        <p:spPr>
          <a:xfrm>
            <a:off x="102026" y="4365460"/>
            <a:ext cx="34629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i="1" dirty="0">
                <a:latin typeface="Roboto"/>
              </a:rPr>
              <a:t>“This is the only case the bank loses money so bank cares about recall”</a:t>
            </a:r>
            <a:endParaRPr lang="en-CA" sz="2000" b="1" i="1" dirty="0"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6673594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C18007AA-3D96-43DC-970C-2D30EAA078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9004"/>
          <a:stretch/>
        </p:blipFill>
        <p:spPr>
          <a:xfrm>
            <a:off x="-647" y="-26580"/>
            <a:ext cx="12192000" cy="4199278"/>
          </a:xfrm>
          <a:prstGeom prst="rect">
            <a:avLst/>
          </a:prstGeom>
        </p:spPr>
      </p:pic>
      <p:sp>
        <p:nvSpPr>
          <p:cNvPr id="4" name="Прямоугольник 9">
            <a:extLst>
              <a:ext uri="{FF2B5EF4-FFF2-40B4-BE49-F238E27FC236}">
                <a16:creationId xmlns:a16="http://schemas.microsoft.com/office/drawing/2014/main" id="{D38EDE58-6B5A-A640-BFBA-6F8BC086BD34}"/>
              </a:ext>
            </a:extLst>
          </p:cNvPr>
          <p:cNvSpPr/>
          <p:nvPr/>
        </p:nvSpPr>
        <p:spPr>
          <a:xfrm>
            <a:off x="317402" y="271860"/>
            <a:ext cx="98274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CA" sz="3200" b="1" dirty="0">
                <a:solidFill>
                  <a:srgbClr val="002060"/>
                </a:solidFill>
                <a:latin typeface="Montserrat" charset="0"/>
                <a:ea typeface="Montserrat" charset="0"/>
                <a:cs typeface="Montserrat" charset="0"/>
              </a:rPr>
              <a:t>EX2: </a:t>
            </a:r>
            <a:r>
              <a:rPr kumimoji="0" lang="en-CA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  <a:t>SPAM EMAIL DETECTION</a:t>
            </a:r>
          </a:p>
        </p:txBody>
      </p:sp>
      <p:sp>
        <p:nvSpPr>
          <p:cNvPr id="7" name="Google Shape;123;p17">
            <a:extLst>
              <a:ext uri="{FF2B5EF4-FFF2-40B4-BE49-F238E27FC236}">
                <a16:creationId xmlns:a16="http://schemas.microsoft.com/office/drawing/2014/main" id="{D480D57B-2F91-E24C-9F07-72963254AF75}"/>
              </a:ext>
            </a:extLst>
          </p:cNvPr>
          <p:cNvSpPr txBox="1"/>
          <p:nvPr/>
        </p:nvSpPr>
        <p:spPr>
          <a:xfrm>
            <a:off x="2710755" y="2624235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124359"/>
              </a:buClr>
              <a:buSzPts val="3200"/>
              <a:buFont typeface="Montserrat Black"/>
              <a:buNone/>
              <a:tabLst/>
              <a:defRPr/>
            </a:pP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124359"/>
              </a:solidFill>
              <a:effectLst/>
              <a:uLnTx/>
              <a:uFillTx/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C4556E8-3FB6-BC4E-8E14-0D5D250992FB}"/>
              </a:ext>
            </a:extLst>
          </p:cNvPr>
          <p:cNvGraphicFramePr>
            <a:graphicFrameLocks noGrp="1"/>
          </p:cNvGraphicFramePr>
          <p:nvPr/>
        </p:nvGraphicFramePr>
        <p:xfrm>
          <a:off x="4676204" y="2054837"/>
          <a:ext cx="5498502" cy="4660900"/>
        </p:xfrm>
        <a:graphic>
          <a:graphicData uri="http://schemas.openxmlformats.org/drawingml/2006/table">
            <a:tbl>
              <a:tblPr firstRow="1" bandRow="1"/>
              <a:tblGrid>
                <a:gridCol w="27492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92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6036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05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Roboto"/>
                        </a:defRPr>
                      </a:lvl9pPr>
                    </a:lstStyle>
                    <a:p>
                      <a:endParaRPr lang="en-CA" dirty="0"/>
                    </a:p>
                  </a:txBody>
                  <a:tcPr>
                    <a:lnL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A091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Left Brace 8">
            <a:extLst>
              <a:ext uri="{FF2B5EF4-FFF2-40B4-BE49-F238E27FC236}">
                <a16:creationId xmlns:a16="http://schemas.microsoft.com/office/drawing/2014/main" id="{109A13C7-1356-CC48-9B56-63FDEDF0CCCD}"/>
              </a:ext>
            </a:extLst>
          </p:cNvPr>
          <p:cNvSpPr/>
          <p:nvPr/>
        </p:nvSpPr>
        <p:spPr>
          <a:xfrm>
            <a:off x="3835303" y="2087687"/>
            <a:ext cx="446379" cy="4628050"/>
          </a:xfrm>
          <a:prstGeom prst="leftBrace">
            <a:avLst>
              <a:gd name="adj1" fmla="val 123718"/>
              <a:gd name="adj2" fmla="val 50000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0A091B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69B8F8C7-A0A9-6A44-BFDE-B9C61022B4AB}"/>
              </a:ext>
            </a:extLst>
          </p:cNvPr>
          <p:cNvSpPr/>
          <p:nvPr/>
        </p:nvSpPr>
        <p:spPr>
          <a:xfrm rot="5400000">
            <a:off x="7216045" y="-1049929"/>
            <a:ext cx="384139" cy="5293844"/>
          </a:xfrm>
          <a:prstGeom prst="leftBrace">
            <a:avLst>
              <a:gd name="adj1" fmla="val 123718"/>
              <a:gd name="adj2" fmla="val 50473"/>
            </a:avLst>
          </a:prstGeom>
          <a:noFill/>
          <a:ln w="5715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800" b="0" i="0" u="none" strike="noStrike" kern="0" cap="none" spc="0" normalizeH="0" baseline="0" noProof="0">
              <a:ln>
                <a:noFill/>
              </a:ln>
              <a:solidFill>
                <a:srgbClr val="0A091B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7EA5A1-8C2A-4D49-8B39-9743C26CB90C}"/>
              </a:ext>
            </a:extLst>
          </p:cNvPr>
          <p:cNvSpPr txBox="1"/>
          <p:nvPr/>
        </p:nvSpPr>
        <p:spPr>
          <a:xfrm rot="16200000">
            <a:off x="2632564" y="2830160"/>
            <a:ext cx="2405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PREDICTIONS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ED851BC-980E-A44B-9958-B5AD9125DD60}"/>
              </a:ext>
            </a:extLst>
          </p:cNvPr>
          <p:cNvSpPr txBox="1"/>
          <p:nvPr/>
        </p:nvSpPr>
        <p:spPr>
          <a:xfrm>
            <a:off x="4907978" y="1160576"/>
            <a:ext cx="22365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TRUE CLASS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35129E-0C83-1345-A6A3-B699AE83C0C8}"/>
              </a:ext>
            </a:extLst>
          </p:cNvPr>
          <p:cNvSpPr txBox="1"/>
          <p:nvPr/>
        </p:nvSpPr>
        <p:spPr>
          <a:xfrm>
            <a:off x="4922289" y="2385507"/>
            <a:ext cx="21380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THERE WAS SPAM EMAIL AND MODEL PREDICTED SPAM (BLOCKED IT)</a:t>
            </a:r>
            <a:endParaRPr kumimoji="0" lang="en-CA" sz="20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A76E49-D5E8-3A4B-9930-80601FCB4AD2}"/>
              </a:ext>
            </a:extLst>
          </p:cNvPr>
          <p:cNvSpPr txBox="1"/>
          <p:nvPr/>
        </p:nvSpPr>
        <p:spPr>
          <a:xfrm>
            <a:off x="4215155" y="2976493"/>
            <a:ext cx="4844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000" b="1" i="0" u="none" strike="noStrike" cap="none" spc="0" normalizeH="0" baseline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</a:defRPr>
            </a:lvl1pPr>
          </a:lstStyle>
          <a:p>
            <a:r>
              <a:rPr lang="en-US" dirty="0"/>
              <a:t>+</a:t>
            </a:r>
            <a:endParaRPr lang="en-CA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1694B2B-D140-954F-9AC3-2AF5063B6AB1}"/>
              </a:ext>
            </a:extLst>
          </p:cNvPr>
          <p:cNvSpPr txBox="1"/>
          <p:nvPr/>
        </p:nvSpPr>
        <p:spPr>
          <a:xfrm>
            <a:off x="4252907" y="5186816"/>
            <a:ext cx="2667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-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AA3387A-E57D-5F47-BCC9-AC1392B5048D}"/>
              </a:ext>
            </a:extLst>
          </p:cNvPr>
          <p:cNvSpPr txBox="1"/>
          <p:nvPr/>
        </p:nvSpPr>
        <p:spPr>
          <a:xfrm>
            <a:off x="5749105" y="1435120"/>
            <a:ext cx="4844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+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57AD16A-FA9F-6145-8B9E-B32D53AAF02E}"/>
              </a:ext>
            </a:extLst>
          </p:cNvPr>
          <p:cNvSpPr txBox="1"/>
          <p:nvPr/>
        </p:nvSpPr>
        <p:spPr>
          <a:xfrm>
            <a:off x="8759238" y="1408773"/>
            <a:ext cx="2537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-</a:t>
            </a:r>
            <a:endParaRPr kumimoji="0" lang="en-CA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07FF613-5991-CD4E-87EB-216F6DAE0C24}"/>
              </a:ext>
            </a:extLst>
          </p:cNvPr>
          <p:cNvSpPr txBox="1"/>
          <p:nvPr/>
        </p:nvSpPr>
        <p:spPr>
          <a:xfrm>
            <a:off x="7408114" y="2461269"/>
            <a:ext cx="265295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THERE WAS NO SPAM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Roboto"/>
              </a:rPr>
              <a:t>EMAIL 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AND MODEL PREDICTED SPAM (BLOCKED IT)</a:t>
            </a:r>
            <a:endParaRPr kumimoji="0" lang="en-CA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502D01E-2DCC-5345-81ED-CE53D13C886D}"/>
              </a:ext>
            </a:extLst>
          </p:cNvPr>
          <p:cNvSpPr txBox="1"/>
          <p:nvPr/>
        </p:nvSpPr>
        <p:spPr>
          <a:xfrm>
            <a:off x="4716520" y="4451347"/>
            <a:ext cx="27089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FFC000"/>
                </a:solidFill>
                <a:latin typeface="Roboto"/>
              </a:rPr>
              <a:t>THERE WAS A SPAM EMAIL AND MODEL PREDICTED NO SPAM (WENT TO INBOX)</a:t>
            </a:r>
            <a:endParaRPr lang="en-CA" sz="2400" b="1" dirty="0">
              <a:solidFill>
                <a:srgbClr val="FFC000"/>
              </a:solidFill>
              <a:latin typeface="Roboto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535129E-0C83-1345-A6A3-B699AE83C0C8}"/>
              </a:ext>
            </a:extLst>
          </p:cNvPr>
          <p:cNvSpPr txBox="1"/>
          <p:nvPr/>
        </p:nvSpPr>
        <p:spPr>
          <a:xfrm>
            <a:off x="7666755" y="4621907"/>
            <a:ext cx="23882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THERE WAS NO SPAM EMAIL AND MODEL PREDICTED NO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 SPAM (WENT TO INBOX)</a:t>
            </a:r>
            <a:endParaRPr kumimoji="0" lang="en-CA" sz="20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cxnSp>
        <p:nvCxnSpPr>
          <p:cNvPr id="23" name="Curved Connector 22"/>
          <p:cNvCxnSpPr/>
          <p:nvPr/>
        </p:nvCxnSpPr>
        <p:spPr>
          <a:xfrm>
            <a:off x="9804817" y="3762156"/>
            <a:ext cx="1034295" cy="787633"/>
          </a:xfrm>
          <a:prstGeom prst="curvedConnector3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ED851BC-980E-A44B-9958-B5AD9125DD60}"/>
              </a:ext>
            </a:extLst>
          </p:cNvPr>
          <p:cNvSpPr txBox="1"/>
          <p:nvPr/>
        </p:nvSpPr>
        <p:spPr>
          <a:xfrm>
            <a:off x="10186909" y="4547889"/>
            <a:ext cx="226229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FF0000"/>
                </a:solidFill>
                <a:latin typeface="Roboto"/>
              </a:rPr>
              <a:t>BLOCKED IMPORTANT EMAILS (DREAM JOB!)</a:t>
            </a:r>
            <a:endParaRPr lang="en-CA" sz="2400" b="1" dirty="0">
              <a:solidFill>
                <a:srgbClr val="FF0000"/>
              </a:solidFill>
              <a:latin typeface="Roboto"/>
            </a:endParaRPr>
          </a:p>
        </p:txBody>
      </p:sp>
      <p:cxnSp>
        <p:nvCxnSpPr>
          <p:cNvPr id="25" name="Curved Connector 24"/>
          <p:cNvCxnSpPr/>
          <p:nvPr/>
        </p:nvCxnSpPr>
        <p:spPr>
          <a:xfrm rot="10800000" flipV="1">
            <a:off x="2511960" y="5037666"/>
            <a:ext cx="2455196" cy="1135685"/>
          </a:xfrm>
          <a:prstGeom prst="curvedConnector3">
            <a:avLst/>
          </a:prstGeom>
          <a:ln w="57150">
            <a:solidFill>
              <a:srgbClr val="FFC000"/>
            </a:solidFill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FED851BC-980E-A44B-9958-B5AD9125DD60}"/>
              </a:ext>
            </a:extLst>
          </p:cNvPr>
          <p:cNvSpPr txBox="1"/>
          <p:nvPr/>
        </p:nvSpPr>
        <p:spPr>
          <a:xfrm>
            <a:off x="471505" y="5577688"/>
            <a:ext cx="2969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FFC000"/>
                </a:solidFill>
                <a:latin typeface="Roboto"/>
              </a:rPr>
              <a:t>NOT A BIG DEAL!</a:t>
            </a:r>
            <a:endParaRPr lang="en-CA" sz="2400" b="1" dirty="0">
              <a:solidFill>
                <a:srgbClr val="FFC000"/>
              </a:solidFill>
              <a:latin typeface="Roboto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ED851BC-980E-A44B-9958-B5AD9125DD60}"/>
              </a:ext>
            </a:extLst>
          </p:cNvPr>
          <p:cNvSpPr txBox="1"/>
          <p:nvPr/>
        </p:nvSpPr>
        <p:spPr>
          <a:xfrm>
            <a:off x="121379" y="3888643"/>
            <a:ext cx="346293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i="1" dirty="0">
                <a:latin typeface="Roboto"/>
              </a:rPr>
              <a:t>“This is a case when we care about precision and it’s OK if we mess up recall a little bit”</a:t>
            </a:r>
            <a:endParaRPr lang="en-CA" sz="2000" b="1" i="1" dirty="0">
              <a:latin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2501845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FF625BC-27B2-4EE8-A8B8-C588C9AA78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47" y="-26581"/>
            <a:ext cx="12192000" cy="6884581"/>
          </a:xfrm>
          <a:prstGeom prst="rect">
            <a:avLst/>
          </a:prstGeom>
        </p:spPr>
      </p:pic>
      <p:sp>
        <p:nvSpPr>
          <p:cNvPr id="4" name="Прямоугольник 9">
            <a:extLst>
              <a:ext uri="{FF2B5EF4-FFF2-40B4-BE49-F238E27FC236}">
                <a16:creationId xmlns:a16="http://schemas.microsoft.com/office/drawing/2014/main" id="{027893D3-ED59-A24F-A17C-AD8315FBAAF5}"/>
              </a:ext>
            </a:extLst>
          </p:cNvPr>
          <p:cNvSpPr/>
          <p:nvPr/>
        </p:nvSpPr>
        <p:spPr>
          <a:xfrm>
            <a:off x="414483" y="94459"/>
            <a:ext cx="98274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  <a:t>F1 SCORE</a:t>
            </a:r>
          </a:p>
        </p:txBody>
      </p:sp>
      <p:sp>
        <p:nvSpPr>
          <p:cNvPr id="5" name="Google Shape;121;p17">
            <a:extLst>
              <a:ext uri="{FF2B5EF4-FFF2-40B4-BE49-F238E27FC236}">
                <a16:creationId xmlns:a16="http://schemas.microsoft.com/office/drawing/2014/main" id="{48C0546F-04D1-E943-9CB2-9446AD4EA657}"/>
              </a:ext>
            </a:extLst>
          </p:cNvPr>
          <p:cNvSpPr txBox="1"/>
          <p:nvPr/>
        </p:nvSpPr>
        <p:spPr>
          <a:xfrm>
            <a:off x="695325" y="741577"/>
            <a:ext cx="5940423" cy="509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Calibri"/>
              <a:buNone/>
              <a:tabLst/>
              <a:defRPr/>
            </a:pPr>
            <a:endParaRPr kumimoji="0" sz="3200" b="1" i="0" u="none" strike="noStrike" kern="0" cap="none" spc="0" normalizeH="0" baseline="0" noProof="0">
              <a:ln>
                <a:noFill/>
              </a:ln>
              <a:solidFill>
                <a:srgbClr val="124359"/>
              </a:solidFill>
              <a:effectLst/>
              <a:uLnTx/>
              <a:uFillTx/>
              <a:latin typeface="Montserrat Black"/>
              <a:ea typeface="Montserrat Black"/>
              <a:cs typeface="Montserrat Black"/>
              <a:sym typeface="Montserrat Black"/>
            </a:endParaRPr>
          </a:p>
        </p:txBody>
      </p:sp>
      <p:sp>
        <p:nvSpPr>
          <p:cNvPr id="6" name="Прямоугольник 11">
            <a:extLst>
              <a:ext uri="{FF2B5EF4-FFF2-40B4-BE49-F238E27FC236}">
                <a16:creationId xmlns:a16="http://schemas.microsoft.com/office/drawing/2014/main" id="{61AC4A0D-846E-314F-8EF8-56BBF6B84F3F}"/>
              </a:ext>
            </a:extLst>
          </p:cNvPr>
          <p:cNvSpPr/>
          <p:nvPr/>
        </p:nvSpPr>
        <p:spPr>
          <a:xfrm>
            <a:off x="802141" y="3609536"/>
            <a:ext cx="1058771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CA" dirty="0">
                <a:solidFill>
                  <a:srgbClr val="002060"/>
                </a:solidFill>
                <a:latin typeface="Montserrat" charset="0"/>
                <a:ea typeface="Montserrat" charset="0"/>
                <a:cs typeface="Montserrat" charset="0"/>
              </a:rPr>
              <a:t>F1 Score is an overall measure of a model's accuracy that combines precision and recall. 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CA" dirty="0">
                <a:solidFill>
                  <a:srgbClr val="002060"/>
                </a:solidFill>
                <a:latin typeface="Montserrat" charset="0"/>
                <a:ea typeface="Montserrat" charset="0"/>
                <a:cs typeface="Montserrat" charset="0"/>
              </a:rPr>
              <a:t>F1 score is the harmonic mean of precision and recall. 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CA" dirty="0">
                <a:solidFill>
                  <a:srgbClr val="002060"/>
                </a:solidFill>
                <a:latin typeface="Montserrat" charset="0"/>
                <a:ea typeface="Montserrat" charset="0"/>
                <a:cs typeface="Montserrat" charset="0"/>
              </a:rPr>
              <a:t>What is the difference between F1 Score and Accuracy? 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CA" dirty="0">
                <a:solidFill>
                  <a:srgbClr val="002060"/>
                </a:solidFill>
                <a:latin typeface="Montserrat" charset="0"/>
                <a:ea typeface="Montserrat" charset="0"/>
                <a:cs typeface="Montserrat" charset="0"/>
              </a:rPr>
              <a:t>In unbalanced datasets, if we have large number of true negatives (healthy patients), accuracy could be misleading. Therefore, F1 score might be a better KPI to use since it provides a balance between recall and precision in the presence of unbalanced datasets</a:t>
            </a:r>
            <a:r>
              <a:rPr lang="en-CA">
                <a:solidFill>
                  <a:srgbClr val="002060"/>
                </a:solidFill>
                <a:latin typeface="Montserrat" charset="0"/>
                <a:ea typeface="Montserrat" charset="0"/>
                <a:cs typeface="Montserrat" charset="0"/>
              </a:rPr>
              <a:t>. </a:t>
            </a:r>
            <a:endParaRPr lang="en-CA" dirty="0">
              <a:solidFill>
                <a:srgbClr val="002060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18B1D640-E46C-E94A-B803-E0B2B265FD96}"/>
                  </a:ext>
                </a:extLst>
              </p:cNvPr>
              <p:cNvSpPr/>
              <p:nvPr/>
            </p:nvSpPr>
            <p:spPr>
              <a:xfrm>
                <a:off x="572613" y="1508737"/>
                <a:ext cx="9257425" cy="26050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1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𝐹</m:t>
                      </m:r>
                      <m:r>
                        <a:rPr lang="en-CA" sz="20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1 </m:t>
                      </m:r>
                      <m:r>
                        <a:rPr lang="en-CA" sz="2000" b="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𝑆𝑐𝑜𝑟𝑒</m:t>
                      </m:r>
                      <m:r>
                        <a:rPr lang="en-CA" sz="2000" i="1" smtClean="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 =</m:t>
                      </m:r>
                      <m:f>
                        <m:fPr>
                          <m:ctrlPr>
                            <a:rPr lang="en-CA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</m:ctrlPr>
                        </m:fPr>
                        <m:num>
                          <m:r>
                            <a:rPr lang="en-CA" sz="200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2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 ∗(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𝑃𝑅𝐸𝐶𝐼𝑆𝐼𝑂𝑁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 ∗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𝑅𝐸𝐶𝐴𝐿𝐿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)</m:t>
                          </m:r>
                        </m:num>
                        <m:den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(</m:t>
                          </m:r>
                          <m:r>
                            <a:rPr lang="en-CA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𝑃𝑅𝐸𝐶𝐼𝑆𝐼𝑂𝑁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+</m:t>
                          </m:r>
                          <m:r>
                            <a:rPr lang="en-CA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𝑅𝐸𝐶𝐴𝐿𝐿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CA" sz="2000" dirty="0">
                  <a:solidFill>
                    <a:srgbClr val="002060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lvl="1">
                  <a:defRPr/>
                </a:pPr>
                <a:endParaRPr lang="en-CA" sz="2000" dirty="0">
                  <a:solidFill>
                    <a:srgbClr val="002060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lvl="1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𝐹</m:t>
                      </m:r>
                      <m:r>
                        <a:rPr lang="en-CA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1 </m:t>
                      </m:r>
                      <m:r>
                        <a:rPr lang="en-CA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𝑆𝑐𝑜𝑟𝑒</m:t>
                      </m:r>
                      <m:r>
                        <a:rPr lang="en-CA" sz="20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Montserrat" charset="0"/>
                          <a:cs typeface="Montserrat" charset="0"/>
                        </a:rPr>
                        <m:t> =</m:t>
                      </m:r>
                      <m:f>
                        <m:fPr>
                          <m:ctrlPr>
                            <a:rPr lang="en-CA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</m:ctrlPr>
                        </m:fPr>
                        <m:num>
                          <m:r>
                            <a:rPr lang="en-CA" sz="20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2 ∗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𝑇𝑃</m:t>
                          </m:r>
                        </m:num>
                        <m:den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2∗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𝑇𝑃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+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𝐹𝑃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+</m:t>
                          </m:r>
                          <m:r>
                            <a:rPr lang="en-CA" sz="2000" b="0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Montserrat" charset="0"/>
                              <a:cs typeface="Montserrat" charset="0"/>
                            </a:rPr>
                            <m:t>𝐹𝑁</m:t>
                          </m:r>
                        </m:den>
                      </m:f>
                    </m:oMath>
                  </m:oMathPara>
                </a14:m>
                <a:endParaRPr lang="en-CA" sz="2000" dirty="0">
                  <a:solidFill>
                    <a:srgbClr val="002060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lvl="1">
                  <a:defRPr/>
                </a:pPr>
                <a:endParaRPr lang="en-CA" sz="2000" dirty="0">
                  <a:solidFill>
                    <a:srgbClr val="002060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lvl="1">
                  <a:defRPr/>
                </a:pPr>
                <a:endParaRPr lang="en-CA" sz="2000" dirty="0">
                  <a:solidFill>
                    <a:srgbClr val="002060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  <a:p>
                <a:pPr lvl="1">
                  <a:defRPr/>
                </a:pPr>
                <a:endParaRPr lang="en-CA" sz="2000" dirty="0">
                  <a:solidFill>
                    <a:srgbClr val="002060"/>
                  </a:solidFill>
                  <a:latin typeface="Montserrat" charset="0"/>
                  <a:ea typeface="Montserrat" charset="0"/>
                  <a:cs typeface="Montserrat" charset="0"/>
                </a:endParaRP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18B1D640-E46C-E94A-B803-E0B2B265FD9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613" y="1508737"/>
                <a:ext cx="9257425" cy="260507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99220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0C64E7E2-851A-4086-A44D-E97F79D66F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47" y="-26581"/>
            <a:ext cx="12192000" cy="6884581"/>
          </a:xfrm>
          <a:prstGeom prst="rect">
            <a:avLst/>
          </a:prstGeom>
        </p:spPr>
      </p:pic>
      <p:sp>
        <p:nvSpPr>
          <p:cNvPr id="6" name="Прямоугольник 9">
            <a:extLst>
              <a:ext uri="{FF2B5EF4-FFF2-40B4-BE49-F238E27FC236}">
                <a16:creationId xmlns:a16="http://schemas.microsoft.com/office/drawing/2014/main" id="{0FB648E8-51E0-464E-9943-A297F1461BA9}"/>
              </a:ext>
            </a:extLst>
          </p:cNvPr>
          <p:cNvSpPr/>
          <p:nvPr/>
        </p:nvSpPr>
        <p:spPr>
          <a:xfrm>
            <a:off x="414483" y="94459"/>
            <a:ext cx="98274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  <a:t>F1-SCORE PER CLASS: CANCER CLASSIFICATION DATASET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23205"/>
          <a:stretch/>
        </p:blipFill>
        <p:spPr>
          <a:xfrm>
            <a:off x="-12322" y="4031630"/>
            <a:ext cx="5384800" cy="21147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47000" y="3421089"/>
            <a:ext cx="4438433" cy="302075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200" y="1112730"/>
            <a:ext cx="10487025" cy="2276475"/>
          </a:xfrm>
          <a:prstGeom prst="rect">
            <a:avLst/>
          </a:prstGeom>
        </p:spPr>
      </p:pic>
      <p:cxnSp>
        <p:nvCxnSpPr>
          <p:cNvPr id="11" name="Curved Connector 10"/>
          <p:cNvCxnSpPr/>
          <p:nvPr/>
        </p:nvCxnSpPr>
        <p:spPr>
          <a:xfrm flipV="1">
            <a:off x="5152950" y="3853893"/>
            <a:ext cx="1028700" cy="843906"/>
          </a:xfrm>
          <a:prstGeom prst="curvedConnector3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11"/>
          <p:cNvCxnSpPr/>
          <p:nvPr/>
        </p:nvCxnSpPr>
        <p:spPr>
          <a:xfrm flipV="1">
            <a:off x="5167311" y="4155819"/>
            <a:ext cx="1028700" cy="843906"/>
          </a:xfrm>
          <a:prstGeom prst="curvedConnector3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210372" y="3578280"/>
            <a:ext cx="15366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>
                <a:solidFill>
                  <a:srgbClr val="FF0000"/>
                </a:solidFill>
              </a:rPr>
              <a:t>F1-SCORE PER CLASS</a:t>
            </a:r>
          </a:p>
        </p:txBody>
      </p:sp>
      <p:cxnSp>
        <p:nvCxnSpPr>
          <p:cNvPr id="14" name="Curved Connector 13"/>
          <p:cNvCxnSpPr>
            <a:endCxn id="15" idx="0"/>
          </p:cNvCxnSpPr>
          <p:nvPr/>
        </p:nvCxnSpPr>
        <p:spPr>
          <a:xfrm>
            <a:off x="5152950" y="5464791"/>
            <a:ext cx="1514186" cy="473691"/>
          </a:xfrm>
          <a:prstGeom prst="curvedConnector2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152950" y="5938482"/>
            <a:ext cx="30283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>
                <a:solidFill>
                  <a:srgbClr val="FF0000"/>
                </a:solidFill>
              </a:rPr>
              <a:t>AVERAGE F1-SCORE</a:t>
            </a:r>
          </a:p>
        </p:txBody>
      </p:sp>
    </p:spTree>
    <p:extLst>
      <p:ext uri="{BB962C8B-B14F-4D97-AF65-F5344CB8AC3E}">
        <p14:creationId xmlns:p14="http://schemas.microsoft.com/office/powerpoint/2010/main" val="3424421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6106FB7A-EFD6-4DBF-AC32-E1ADC41515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47" y="-26581"/>
            <a:ext cx="12192000" cy="6884581"/>
          </a:xfrm>
          <a:prstGeom prst="rect">
            <a:avLst/>
          </a:prstGeom>
        </p:spPr>
      </p:pic>
      <p:sp>
        <p:nvSpPr>
          <p:cNvPr id="6" name="Прямоугольник 9">
            <a:extLst>
              <a:ext uri="{FF2B5EF4-FFF2-40B4-BE49-F238E27FC236}">
                <a16:creationId xmlns:a16="http://schemas.microsoft.com/office/drawing/2014/main" id="{0FB648E8-51E0-464E-9943-A297F1461BA9}"/>
              </a:ext>
            </a:extLst>
          </p:cNvPr>
          <p:cNvSpPr/>
          <p:nvPr/>
        </p:nvSpPr>
        <p:spPr>
          <a:xfrm>
            <a:off x="414483" y="94459"/>
            <a:ext cx="98274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  <a:t>MULTICLASS CLASSIFICATION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399" y="1134353"/>
            <a:ext cx="5781468" cy="54673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t="2214"/>
          <a:stretch/>
        </p:blipFill>
        <p:spPr>
          <a:xfrm>
            <a:off x="745732" y="1920295"/>
            <a:ext cx="5340537" cy="380481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017241" y="6173819"/>
            <a:ext cx="4310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hlinkClick r:id="rId5"/>
              </a:rPr>
              <a:t>https://www.cs.toronto.edu/~kriz/cifar.html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896635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B5132F-3707-44BA-9CEB-8673EF1B2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93"/>
            <a:ext cx="12192000" cy="68591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F9D04B7-03C9-4895-84F6-D6380FD573A6}"/>
              </a:ext>
            </a:extLst>
          </p:cNvPr>
          <p:cNvSpPr txBox="1"/>
          <p:nvPr/>
        </p:nvSpPr>
        <p:spPr>
          <a:xfrm>
            <a:off x="1304925" y="1600200"/>
            <a:ext cx="723398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400" b="1">
                <a:solidFill>
                  <a:srgbClr val="074F85"/>
                </a:solidFill>
              </a:defRPr>
            </a:lvl1pPr>
          </a:lstStyle>
          <a:p>
            <a:pPr algn="ctr"/>
            <a:r>
              <a:rPr lang="en-CA" dirty="0"/>
              <a:t>MODEL PERFORMANCE ASSESSMENT – ROC, AUC</a:t>
            </a:r>
          </a:p>
        </p:txBody>
      </p:sp>
    </p:spTree>
    <p:extLst>
      <p:ext uri="{BB962C8B-B14F-4D97-AF65-F5344CB8AC3E}">
        <p14:creationId xmlns:p14="http://schemas.microsoft.com/office/powerpoint/2010/main" val="3573936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23A7F2B-B776-4162-BD4D-1990B050DD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9983"/>
          <a:stretch/>
        </p:blipFill>
        <p:spPr>
          <a:xfrm>
            <a:off x="0" y="0"/>
            <a:ext cx="12192000" cy="412811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76C961B-4577-4418-942B-D6A7B6105DF6}"/>
              </a:ext>
            </a:extLst>
          </p:cNvPr>
          <p:cNvSpPr/>
          <p:nvPr/>
        </p:nvSpPr>
        <p:spPr>
          <a:xfrm>
            <a:off x="585926" y="221942"/>
            <a:ext cx="3089429" cy="683580"/>
          </a:xfrm>
          <a:prstGeom prst="rect">
            <a:avLst/>
          </a:prstGeom>
          <a:solidFill>
            <a:srgbClr val="77C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336F08B-35AF-4805-B255-C5E4687B67B3}"/>
              </a:ext>
            </a:extLst>
          </p:cNvPr>
          <p:cNvSpPr/>
          <p:nvPr/>
        </p:nvSpPr>
        <p:spPr>
          <a:xfrm>
            <a:off x="355107" y="1296140"/>
            <a:ext cx="10946167" cy="29207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75D6C86-9F54-485F-A61E-E3518A1655A5}"/>
              </a:ext>
            </a:extLst>
          </p:cNvPr>
          <p:cNvSpPr/>
          <p:nvPr/>
        </p:nvSpPr>
        <p:spPr>
          <a:xfrm>
            <a:off x="585926" y="1535837"/>
            <a:ext cx="10946167" cy="2130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DBFA9E2-59AB-4762-9D2B-4E20CCD15619}"/>
              </a:ext>
            </a:extLst>
          </p:cNvPr>
          <p:cNvSpPr/>
          <p:nvPr/>
        </p:nvSpPr>
        <p:spPr>
          <a:xfrm>
            <a:off x="523781" y="970338"/>
            <a:ext cx="11070455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>
              <a:latin typeface="Montserrat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Montserrat" charset="0"/>
              </a:rPr>
              <a:t>Aim of the problem is to detect the presence or absence of cardiovascular disease in person based on the given features.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Montserrat" charset="0"/>
              </a:rPr>
              <a:t>Features available are: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b="1" dirty="0">
                <a:latin typeface="Montserrat" charset="0"/>
              </a:rPr>
              <a:t>Age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b="1" dirty="0">
                <a:latin typeface="Montserrat" charset="0"/>
              </a:rPr>
              <a:t>Height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b="1" dirty="0">
                <a:latin typeface="Montserrat" charset="0"/>
              </a:rPr>
              <a:t>Weight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b="1" dirty="0">
                <a:latin typeface="Montserrat" charset="0"/>
              </a:rPr>
              <a:t>Gender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000" b="1" dirty="0">
                <a:latin typeface="Montserrat" charset="0"/>
              </a:rPr>
              <a:t>Smoking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000" b="1" dirty="0">
                <a:latin typeface="Montserrat" charset="0"/>
              </a:rPr>
              <a:t>Alcohol intake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000" b="1" dirty="0">
                <a:latin typeface="Montserrat" charset="0"/>
              </a:rPr>
              <a:t>Physical activity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b="1" dirty="0">
                <a:latin typeface="Montserrat" charset="0"/>
              </a:rPr>
              <a:t>Systolic blood pressure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b="1" dirty="0">
                <a:latin typeface="Montserrat" charset="0"/>
              </a:rPr>
              <a:t>Diastolic blood pressure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b="1" dirty="0">
                <a:latin typeface="Montserrat" charset="0"/>
              </a:rPr>
              <a:t>Cholesterol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b="1" dirty="0">
                <a:latin typeface="Montserrat" charset="0"/>
              </a:rPr>
              <a:t>Glucose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US" sz="2000" b="1" dirty="0">
              <a:latin typeface="Montserrat" charset="0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CA" sz="2000" b="1" dirty="0">
              <a:latin typeface="Montserrat" charset="0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US" sz="2000" b="1" dirty="0">
              <a:latin typeface="Montserrat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b="1" dirty="0">
              <a:latin typeface="Montserrat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B92BDB9-5B72-4AE6-B5AB-E44B226E7A16}"/>
              </a:ext>
            </a:extLst>
          </p:cNvPr>
          <p:cNvSpPr/>
          <p:nvPr/>
        </p:nvSpPr>
        <p:spPr>
          <a:xfrm>
            <a:off x="176334" y="237642"/>
            <a:ext cx="41408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800" b="1" dirty="0">
                <a:latin typeface="Montserrat" charset="0"/>
                <a:ea typeface="Montserrat" charset="0"/>
                <a:cs typeface="Montserrat" charset="0"/>
              </a:rPr>
              <a:t>PROJECT OVERVIEW:</a:t>
            </a:r>
            <a:endParaRPr lang="en-US" sz="28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996A765-0E83-414E-8D2E-DBB9D49352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604" y="1948414"/>
            <a:ext cx="6726126" cy="3783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D918C15-4D01-4136-B9AA-70DD61C2BAF7}"/>
              </a:ext>
            </a:extLst>
          </p:cNvPr>
          <p:cNvSpPr/>
          <p:nvPr/>
        </p:nvSpPr>
        <p:spPr>
          <a:xfrm>
            <a:off x="686170" y="6051283"/>
            <a:ext cx="120773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Montserrat" charset="0"/>
              </a:rPr>
              <a:t>Data Source: </a:t>
            </a:r>
            <a:r>
              <a:rPr lang="en-US" sz="1600" dirty="0">
                <a:latin typeface="Montserrat" charset="0"/>
              </a:rPr>
              <a:t>https://www.kaggle.com/sulianova/cardiovascular-disease-dataset</a:t>
            </a:r>
            <a:endParaRPr lang="en-CA" sz="1600" dirty="0">
              <a:latin typeface="Montserrat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dirty="0">
                <a:latin typeface="Montserrat" charset="0"/>
              </a:rPr>
              <a:t>Image Source: </a:t>
            </a:r>
            <a:r>
              <a:rPr lang="fr-FR" sz="1600" dirty="0">
                <a:latin typeface="Montserrat" charset="0"/>
              </a:rPr>
              <a:t>https://commons.wikimedia.org/wiki/File:Human_Heart_and_Circulatory_System.png</a:t>
            </a:r>
          </a:p>
        </p:txBody>
      </p:sp>
    </p:spTree>
    <p:extLst>
      <p:ext uri="{BB962C8B-B14F-4D97-AF65-F5344CB8AC3E}">
        <p14:creationId xmlns:p14="http://schemas.microsoft.com/office/powerpoint/2010/main" val="40416125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45A404D-D793-47AF-9787-CD12F1899F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47" y="-26581"/>
            <a:ext cx="12192000" cy="6884581"/>
          </a:xfrm>
          <a:prstGeom prst="rect">
            <a:avLst/>
          </a:prstGeom>
        </p:spPr>
      </p:pic>
      <p:sp>
        <p:nvSpPr>
          <p:cNvPr id="4" name="Прямоугольник 9">
            <a:extLst>
              <a:ext uri="{FF2B5EF4-FFF2-40B4-BE49-F238E27FC236}">
                <a16:creationId xmlns:a16="http://schemas.microsoft.com/office/drawing/2014/main" id="{3EB0C055-FD6D-814B-97D3-04BFC9F14AE5}"/>
              </a:ext>
            </a:extLst>
          </p:cNvPr>
          <p:cNvSpPr/>
          <p:nvPr/>
        </p:nvSpPr>
        <p:spPr>
          <a:xfrm>
            <a:off x="414483" y="94459"/>
            <a:ext cx="680532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kumimoji="0" lang="en-CA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  <a:t>ROC </a:t>
            </a:r>
            <a:r>
              <a:rPr lang="en-CA" sz="3200" b="1" dirty="0">
                <a:solidFill>
                  <a:srgbClr val="002060"/>
                </a:solidFill>
                <a:latin typeface="Montserrat" charset="0"/>
              </a:rPr>
              <a:t>(RECEIVER OPERATING CHARACTERISTIC CURVE) </a:t>
            </a:r>
          </a:p>
        </p:txBody>
      </p:sp>
      <p:pic>
        <p:nvPicPr>
          <p:cNvPr id="5" name="Picture 2" descr="File:Roccurves.png">
            <a:extLst>
              <a:ext uri="{FF2B5EF4-FFF2-40B4-BE49-F238E27FC236}">
                <a16:creationId xmlns:a16="http://schemas.microsoft.com/office/drawing/2014/main" id="{E6E0F0BD-D841-8D40-8D8D-58A2587DFE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28" y="1532369"/>
            <a:ext cx="4331630" cy="4201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54720B9-4B52-F64C-A8D3-588C257C8170}"/>
              </a:ext>
            </a:extLst>
          </p:cNvPr>
          <p:cNvSpPr/>
          <p:nvPr/>
        </p:nvSpPr>
        <p:spPr>
          <a:xfrm>
            <a:off x="3820811" y="6195715"/>
            <a:ext cx="6805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Photo Credit: https://commons.wikimedia.org/wiki/File:Roccurves.png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11">
            <a:extLst>
              <a:ext uri="{FF2B5EF4-FFF2-40B4-BE49-F238E27FC236}">
                <a16:creationId xmlns:a16="http://schemas.microsoft.com/office/drawing/2014/main" id="{E60A35AD-E369-FB49-A52C-A2E4E8C7E0A3}"/>
              </a:ext>
            </a:extLst>
          </p:cNvPr>
          <p:cNvSpPr/>
          <p:nvPr/>
        </p:nvSpPr>
        <p:spPr>
          <a:xfrm>
            <a:off x="4838104" y="1769313"/>
            <a:ext cx="716756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CA" altLang="en-US" dirty="0">
                <a:solidFill>
                  <a:srgbClr val="002060"/>
                </a:solidFill>
                <a:latin typeface="Montserrat"/>
                <a:cs typeface="Arial" panose="020B0604020202020204" pitchFamily="34" charset="0"/>
              </a:rPr>
              <a:t>ROC Curve is a metric that assesses the model ability to distinguish between binary (0 or 1) classes. 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solidFill>
                  <a:srgbClr val="002060"/>
                </a:solidFill>
                <a:latin typeface="Montserrat"/>
                <a:cs typeface="Arial" panose="020B0604020202020204" pitchFamily="34" charset="0"/>
              </a:rPr>
              <a:t>The ROC curve is created by plotting the true positive rate (TPR) against the false positive rate (FPR) at various threshold settings. 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solidFill>
                  <a:srgbClr val="002060"/>
                </a:solidFill>
                <a:latin typeface="Montserrat"/>
                <a:cs typeface="Arial" panose="020B0604020202020204" pitchFamily="34" charset="0"/>
              </a:rPr>
              <a:t>The true-positive rate is also known as sensitivity, recall or probability of detection in machine learning. 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solidFill>
                  <a:srgbClr val="002060"/>
                </a:solidFill>
                <a:latin typeface="Montserrat"/>
                <a:cs typeface="Arial" panose="020B0604020202020204" pitchFamily="34" charset="0"/>
              </a:rPr>
              <a:t>The false-positive rate is also known as the probability of false alarm and can be calculated as (1 − specificity). 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CA" dirty="0">
                <a:solidFill>
                  <a:srgbClr val="002060"/>
                </a:solidFill>
                <a:latin typeface="Montserrat"/>
                <a:cs typeface="Arial" panose="020B0604020202020204" pitchFamily="34" charset="0"/>
              </a:rPr>
              <a:t>Points above the diagonal line represent good classification (better than random)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CA" dirty="0">
                <a:solidFill>
                  <a:srgbClr val="002060"/>
                </a:solidFill>
                <a:latin typeface="Montserrat"/>
                <a:cs typeface="Arial" panose="020B0604020202020204" pitchFamily="34" charset="0"/>
              </a:rPr>
              <a:t>The model performance improves if it becomes skewed towards the upper left corner. </a:t>
            </a:r>
          </a:p>
        </p:txBody>
      </p:sp>
      <p:sp>
        <p:nvSpPr>
          <p:cNvPr id="9" name="AutoShape 4" descr="-\infty ">
            <a:extLst>
              <a:ext uri="{FF2B5EF4-FFF2-40B4-BE49-F238E27FC236}">
                <a16:creationId xmlns:a16="http://schemas.microsoft.com/office/drawing/2014/main" id="{48172954-64D0-6447-8924-77B1F865B24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936150" y="-2206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31309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AE9AEBBE-1A58-43D4-A789-8609643E76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47" y="-26581"/>
            <a:ext cx="12192000" cy="6884581"/>
          </a:xfrm>
          <a:prstGeom prst="rect">
            <a:avLst/>
          </a:prstGeom>
        </p:spPr>
      </p:pic>
      <p:sp>
        <p:nvSpPr>
          <p:cNvPr id="4" name="Прямоугольник 9">
            <a:extLst>
              <a:ext uri="{FF2B5EF4-FFF2-40B4-BE49-F238E27FC236}">
                <a16:creationId xmlns:a16="http://schemas.microsoft.com/office/drawing/2014/main" id="{EA9CA3CE-E973-3B42-8CA2-71D9F4FB45C7}"/>
              </a:ext>
            </a:extLst>
          </p:cNvPr>
          <p:cNvSpPr/>
          <p:nvPr/>
        </p:nvSpPr>
        <p:spPr>
          <a:xfrm>
            <a:off x="414483" y="94459"/>
            <a:ext cx="115911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kumimoji="0" lang="en-CA" sz="32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Montserrat" charset="0"/>
                <a:ea typeface="Montserrat" charset="0"/>
                <a:cs typeface="Montserrat" charset="0"/>
              </a:rPr>
              <a:t>AUC </a:t>
            </a:r>
            <a:r>
              <a:rPr lang="en-CA" sz="3200" b="1" dirty="0">
                <a:solidFill>
                  <a:srgbClr val="002060"/>
                </a:solidFill>
                <a:latin typeface="Montserrat" charset="0"/>
              </a:rPr>
              <a:t>(AREA UNDER CURVE) </a:t>
            </a:r>
          </a:p>
        </p:txBody>
      </p:sp>
      <p:sp>
        <p:nvSpPr>
          <p:cNvPr id="5" name="Прямоугольник 11">
            <a:extLst>
              <a:ext uri="{FF2B5EF4-FFF2-40B4-BE49-F238E27FC236}">
                <a16:creationId xmlns:a16="http://schemas.microsoft.com/office/drawing/2014/main" id="{B4D40B56-A97A-E947-A783-97D7FC660A37}"/>
              </a:ext>
            </a:extLst>
          </p:cNvPr>
          <p:cNvSpPr/>
          <p:nvPr/>
        </p:nvSpPr>
        <p:spPr>
          <a:xfrm>
            <a:off x="6655238" y="1098450"/>
            <a:ext cx="518295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endParaRPr lang="en-CA" altLang="en-US" dirty="0">
              <a:solidFill>
                <a:srgbClr val="002060"/>
              </a:solidFill>
              <a:latin typeface="Montserrat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endParaRPr lang="en-CA" altLang="en-US" dirty="0">
              <a:solidFill>
                <a:srgbClr val="002060"/>
              </a:solidFill>
              <a:latin typeface="Montserrat"/>
              <a:cs typeface="Arial" panose="020B060402020202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CA" altLang="en-US" dirty="0">
                <a:solidFill>
                  <a:srgbClr val="002060"/>
                </a:solidFill>
                <a:latin typeface="Montserrat"/>
                <a:cs typeface="Arial" panose="020B0604020202020204" pitchFamily="34" charset="0"/>
              </a:rPr>
              <a:t>The light blue area represents the area Under the Curve of the Receiver Operating Characteristic (AUROC). 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CA" altLang="en-US" dirty="0">
                <a:solidFill>
                  <a:srgbClr val="002060"/>
                </a:solidFill>
                <a:latin typeface="Montserrat"/>
                <a:cs typeface="Arial" panose="020B0604020202020204" pitchFamily="34" charset="0"/>
              </a:rPr>
              <a:t>The diagonal dashed red line represents the ROC curve of a random predictor with AUROC of 0.5. 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CA" altLang="en-US" dirty="0">
                <a:solidFill>
                  <a:srgbClr val="002060"/>
                </a:solidFill>
                <a:latin typeface="Montserrat"/>
                <a:cs typeface="Arial" panose="020B0604020202020204" pitchFamily="34" charset="0"/>
              </a:rPr>
              <a:t>If ROC AUC = 1, perfect classifier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CA" altLang="en-US" dirty="0">
                <a:solidFill>
                  <a:srgbClr val="002060"/>
                </a:solidFill>
                <a:latin typeface="Montserrat"/>
                <a:cs typeface="Arial" panose="020B0604020202020204" pitchFamily="34" charset="0"/>
              </a:rPr>
              <a:t>Predictor #1 is better than predictor #2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CA" altLang="en-US" dirty="0">
                <a:solidFill>
                  <a:srgbClr val="002060"/>
                </a:solidFill>
                <a:latin typeface="Montserrat"/>
                <a:cs typeface="Arial" panose="020B0604020202020204" pitchFamily="34" charset="0"/>
              </a:rPr>
              <a:t>Higher the AUC, the better the model is at predicting 0s as 0s and 1s as 1s. </a:t>
            </a:r>
            <a:endParaRPr lang="en-CA" dirty="0">
              <a:solidFill>
                <a:srgbClr val="002060"/>
              </a:solidFill>
              <a:latin typeface="Montserrat"/>
              <a:cs typeface="Arial" panose="020B0604020202020204" pitchFamily="34" charset="0"/>
            </a:endParaRPr>
          </a:p>
        </p:txBody>
      </p:sp>
      <p:sp>
        <p:nvSpPr>
          <p:cNvPr id="7" name="AutoShape 4" descr="-\infty ">
            <a:extLst>
              <a:ext uri="{FF2B5EF4-FFF2-40B4-BE49-F238E27FC236}">
                <a16:creationId xmlns:a16="http://schemas.microsoft.com/office/drawing/2014/main" id="{B0F258F0-23D7-D348-8FFC-53D54161DB0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936150" y="-2206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rgbClr val="002060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75EC3B0-9B07-C543-B0CC-5721376EED9B}"/>
              </a:ext>
            </a:extLst>
          </p:cNvPr>
          <p:cNvCxnSpPr/>
          <p:nvPr/>
        </p:nvCxnSpPr>
        <p:spPr>
          <a:xfrm flipV="1">
            <a:off x="1454530" y="5106927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C5F3223-A99B-6747-B1D7-576EC6EE9998}"/>
              </a:ext>
            </a:extLst>
          </p:cNvPr>
          <p:cNvCxnSpPr/>
          <p:nvPr/>
        </p:nvCxnSpPr>
        <p:spPr>
          <a:xfrm flipH="1" flipV="1">
            <a:off x="1455627" y="1454909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7DACEDC-D1D4-5640-9D9E-AC324C4840B2}"/>
              </a:ext>
            </a:extLst>
          </p:cNvPr>
          <p:cNvSpPr txBox="1"/>
          <p:nvPr/>
        </p:nvSpPr>
        <p:spPr>
          <a:xfrm>
            <a:off x="2662031" y="5088806"/>
            <a:ext cx="28634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>
                <a:solidFill>
                  <a:srgbClr val="002060"/>
                </a:solidFill>
              </a:rPr>
              <a:t>FALSE POSITIVE RATE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8B1C53-FC50-B942-9956-2CD2D56A030D}"/>
              </a:ext>
            </a:extLst>
          </p:cNvPr>
          <p:cNvSpPr txBox="1"/>
          <p:nvPr/>
        </p:nvSpPr>
        <p:spPr>
          <a:xfrm rot="16200000">
            <a:off x="-252257" y="2969960"/>
            <a:ext cx="28039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>
                <a:solidFill>
                  <a:srgbClr val="002060"/>
                </a:solidFill>
              </a:rPr>
              <a:t>TRUE POSITIVE RATE</a:t>
            </a:r>
          </a:p>
        </p:txBody>
      </p:sp>
      <p:sp>
        <p:nvSpPr>
          <p:cNvPr id="12" name="Freeform 48">
            <a:extLst>
              <a:ext uri="{FF2B5EF4-FFF2-40B4-BE49-F238E27FC236}">
                <a16:creationId xmlns:a16="http://schemas.microsoft.com/office/drawing/2014/main" id="{8E934D5A-D2D4-B448-9BA9-68E1B0E738CA}"/>
              </a:ext>
            </a:extLst>
          </p:cNvPr>
          <p:cNvSpPr/>
          <p:nvPr/>
        </p:nvSpPr>
        <p:spPr>
          <a:xfrm>
            <a:off x="1473764" y="1541580"/>
            <a:ext cx="4795616" cy="3540918"/>
          </a:xfrm>
          <a:custGeom>
            <a:avLst/>
            <a:gdLst>
              <a:gd name="connsiteX0" fmla="*/ 0 w 5191125"/>
              <a:gd name="connsiteY0" fmla="*/ 3108613 h 3108613"/>
              <a:gd name="connsiteX1" fmla="*/ 657225 w 5191125"/>
              <a:gd name="connsiteY1" fmla="*/ 1775113 h 3108613"/>
              <a:gd name="connsiteX2" fmla="*/ 2085975 w 5191125"/>
              <a:gd name="connsiteY2" fmla="*/ 755938 h 3108613"/>
              <a:gd name="connsiteX3" fmla="*/ 3933825 w 5191125"/>
              <a:gd name="connsiteY3" fmla="*/ 213013 h 3108613"/>
              <a:gd name="connsiteX4" fmla="*/ 5191125 w 5191125"/>
              <a:gd name="connsiteY4" fmla="*/ 32038 h 310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91125" h="3108613">
                <a:moveTo>
                  <a:pt x="0" y="3108613"/>
                </a:moveTo>
                <a:cubicBezTo>
                  <a:pt x="154781" y="2637919"/>
                  <a:pt x="309563" y="2167225"/>
                  <a:pt x="657225" y="1775113"/>
                </a:cubicBezTo>
                <a:cubicBezTo>
                  <a:pt x="1004887" y="1383001"/>
                  <a:pt x="1539875" y="1016288"/>
                  <a:pt x="2085975" y="755938"/>
                </a:cubicBezTo>
                <a:cubicBezTo>
                  <a:pt x="2632075" y="495588"/>
                  <a:pt x="3416300" y="333663"/>
                  <a:pt x="3933825" y="213013"/>
                </a:cubicBezTo>
                <a:cubicBezTo>
                  <a:pt x="4451350" y="92363"/>
                  <a:pt x="5029200" y="-69562"/>
                  <a:pt x="5191125" y="32038"/>
                </a:cubicBezTo>
              </a:path>
            </a:pathLst>
          </a:custGeom>
          <a:solidFill>
            <a:srgbClr val="8FF6FF"/>
          </a:solidFill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rgbClr val="002060"/>
              </a:solidFill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6EC513F-3D3E-3749-B478-67D61073F53C}"/>
              </a:ext>
            </a:extLst>
          </p:cNvPr>
          <p:cNvCxnSpPr>
            <a:cxnSpLocks/>
            <a:endCxn id="12" idx="4"/>
          </p:cNvCxnSpPr>
          <p:nvPr/>
        </p:nvCxnSpPr>
        <p:spPr>
          <a:xfrm flipV="1">
            <a:off x="1481800" y="1578073"/>
            <a:ext cx="4787580" cy="3536738"/>
          </a:xfrm>
          <a:prstGeom prst="line">
            <a:avLst/>
          </a:prstGeom>
          <a:ln w="762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: Shape 16383">
            <a:extLst>
              <a:ext uri="{FF2B5EF4-FFF2-40B4-BE49-F238E27FC236}">
                <a16:creationId xmlns:a16="http://schemas.microsoft.com/office/drawing/2014/main" id="{8AA20804-B102-6345-952B-1E6258506362}"/>
              </a:ext>
            </a:extLst>
          </p:cNvPr>
          <p:cNvSpPr/>
          <p:nvPr/>
        </p:nvSpPr>
        <p:spPr>
          <a:xfrm>
            <a:off x="1702035" y="1633702"/>
            <a:ext cx="4634374" cy="3370747"/>
          </a:xfrm>
          <a:custGeom>
            <a:avLst/>
            <a:gdLst>
              <a:gd name="connsiteX0" fmla="*/ 4791075 w 4791075"/>
              <a:gd name="connsiteY0" fmla="*/ 0 h 3495675"/>
              <a:gd name="connsiteX1" fmla="*/ 4714875 w 4791075"/>
              <a:gd name="connsiteY1" fmla="*/ 3476625 h 3495675"/>
              <a:gd name="connsiteX2" fmla="*/ 0 w 4791075"/>
              <a:gd name="connsiteY2" fmla="*/ 3495675 h 3495675"/>
              <a:gd name="connsiteX3" fmla="*/ 4791075 w 4791075"/>
              <a:gd name="connsiteY3" fmla="*/ 0 h 3495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91075" h="3495675">
                <a:moveTo>
                  <a:pt x="4791075" y="0"/>
                </a:moveTo>
                <a:lnTo>
                  <a:pt x="4714875" y="3476625"/>
                </a:lnTo>
                <a:lnTo>
                  <a:pt x="0" y="3495675"/>
                </a:lnTo>
                <a:lnTo>
                  <a:pt x="4791075" y="0"/>
                </a:lnTo>
                <a:close/>
              </a:path>
            </a:pathLst>
          </a:custGeom>
          <a:solidFill>
            <a:srgbClr val="8FF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cxnSp>
        <p:nvCxnSpPr>
          <p:cNvPr id="15" name="Curved Connector 54">
            <a:extLst>
              <a:ext uri="{FF2B5EF4-FFF2-40B4-BE49-F238E27FC236}">
                <a16:creationId xmlns:a16="http://schemas.microsoft.com/office/drawing/2014/main" id="{A1EFDB69-EC6D-8C42-91BB-573377B31490}"/>
              </a:ext>
            </a:extLst>
          </p:cNvPr>
          <p:cNvCxnSpPr>
            <a:cxnSpLocks/>
          </p:cNvCxnSpPr>
          <p:nvPr/>
        </p:nvCxnSpPr>
        <p:spPr>
          <a:xfrm rot="16200000" flipH="1">
            <a:off x="4526801" y="2931272"/>
            <a:ext cx="1004801" cy="800104"/>
          </a:xfrm>
          <a:prstGeom prst="curvedConnector3">
            <a:avLst>
              <a:gd name="adj1" fmla="val 50000"/>
            </a:avLst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ECD139A-7721-2947-BD9B-53A0F034EB77}"/>
              </a:ext>
            </a:extLst>
          </p:cNvPr>
          <p:cNvSpPr txBox="1"/>
          <p:nvPr/>
        </p:nvSpPr>
        <p:spPr>
          <a:xfrm>
            <a:off x="4612730" y="3772630"/>
            <a:ext cx="1404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>
                <a:solidFill>
                  <a:srgbClr val="002060"/>
                </a:solidFill>
              </a:rPr>
              <a:t>RANDOM PREDICTOR</a:t>
            </a:r>
          </a:p>
        </p:txBody>
      </p:sp>
      <p:cxnSp>
        <p:nvCxnSpPr>
          <p:cNvPr id="17" name="Curved Connector 56">
            <a:extLst>
              <a:ext uri="{FF2B5EF4-FFF2-40B4-BE49-F238E27FC236}">
                <a16:creationId xmlns:a16="http://schemas.microsoft.com/office/drawing/2014/main" id="{9A511E9D-684D-884D-871F-1CE195C5E3EB}"/>
              </a:ext>
            </a:extLst>
          </p:cNvPr>
          <p:cNvCxnSpPr>
            <a:cxnSpLocks/>
          </p:cNvCxnSpPr>
          <p:nvPr/>
        </p:nvCxnSpPr>
        <p:spPr>
          <a:xfrm rot="10800000">
            <a:off x="3852339" y="1306361"/>
            <a:ext cx="776811" cy="592451"/>
          </a:xfrm>
          <a:prstGeom prst="curvedConnector3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643E024-B9CC-7444-BAE2-8451A75254CB}"/>
              </a:ext>
            </a:extLst>
          </p:cNvPr>
          <p:cNvSpPr txBox="1"/>
          <p:nvPr/>
        </p:nvSpPr>
        <p:spPr>
          <a:xfrm>
            <a:off x="2162997" y="1152475"/>
            <a:ext cx="1804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>
                <a:solidFill>
                  <a:srgbClr val="002060"/>
                </a:solidFill>
              </a:rPr>
              <a:t>PREDICTOR #1</a:t>
            </a:r>
          </a:p>
        </p:txBody>
      </p:sp>
      <p:sp>
        <p:nvSpPr>
          <p:cNvPr id="19" name="Freeform: Shape 16393">
            <a:extLst>
              <a:ext uri="{FF2B5EF4-FFF2-40B4-BE49-F238E27FC236}">
                <a16:creationId xmlns:a16="http://schemas.microsoft.com/office/drawing/2014/main" id="{D479E3D4-585F-7F45-9E3D-5EE4CD7CC450}"/>
              </a:ext>
            </a:extLst>
          </p:cNvPr>
          <p:cNvSpPr/>
          <p:nvPr/>
        </p:nvSpPr>
        <p:spPr>
          <a:xfrm>
            <a:off x="1497171" y="1560548"/>
            <a:ext cx="4752975" cy="3495675"/>
          </a:xfrm>
          <a:custGeom>
            <a:avLst/>
            <a:gdLst>
              <a:gd name="connsiteX0" fmla="*/ 0 w 4752975"/>
              <a:gd name="connsiteY0" fmla="*/ 3495675 h 3495675"/>
              <a:gd name="connsiteX1" fmla="*/ 1200150 w 4752975"/>
              <a:gd name="connsiteY1" fmla="*/ 1952625 h 3495675"/>
              <a:gd name="connsiteX2" fmla="*/ 2962275 w 4752975"/>
              <a:gd name="connsiteY2" fmla="*/ 762000 h 3495675"/>
              <a:gd name="connsiteX3" fmla="*/ 4752975 w 4752975"/>
              <a:gd name="connsiteY3" fmla="*/ 0 h 3495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52975" h="3495675">
                <a:moveTo>
                  <a:pt x="0" y="3495675"/>
                </a:moveTo>
                <a:cubicBezTo>
                  <a:pt x="353219" y="2951956"/>
                  <a:pt x="706438" y="2408237"/>
                  <a:pt x="1200150" y="1952625"/>
                </a:cubicBezTo>
                <a:cubicBezTo>
                  <a:pt x="1693862" y="1497013"/>
                  <a:pt x="2370138" y="1087437"/>
                  <a:pt x="2962275" y="762000"/>
                </a:cubicBezTo>
                <a:cubicBezTo>
                  <a:pt x="3554412" y="436563"/>
                  <a:pt x="4470400" y="157163"/>
                  <a:pt x="4752975" y="0"/>
                </a:cubicBezTo>
              </a:path>
            </a:pathLst>
          </a:custGeom>
          <a:noFill/>
          <a:ln w="762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cxnSp>
        <p:nvCxnSpPr>
          <p:cNvPr id="20" name="Curved Connector 56">
            <a:extLst>
              <a:ext uri="{FF2B5EF4-FFF2-40B4-BE49-F238E27FC236}">
                <a16:creationId xmlns:a16="http://schemas.microsoft.com/office/drawing/2014/main" id="{70D89880-1B9E-B944-8F83-AA07F2990350}"/>
              </a:ext>
            </a:extLst>
          </p:cNvPr>
          <p:cNvCxnSpPr>
            <a:cxnSpLocks/>
          </p:cNvCxnSpPr>
          <p:nvPr/>
        </p:nvCxnSpPr>
        <p:spPr>
          <a:xfrm rot="10800000">
            <a:off x="3304075" y="1933488"/>
            <a:ext cx="776811" cy="592451"/>
          </a:xfrm>
          <a:prstGeom prst="curvedConnector3">
            <a:avLst/>
          </a:prstGeom>
          <a:ln w="571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422688F-826B-194B-87EF-C20ED6DC85A5}"/>
              </a:ext>
            </a:extLst>
          </p:cNvPr>
          <p:cNvSpPr txBox="1"/>
          <p:nvPr/>
        </p:nvSpPr>
        <p:spPr>
          <a:xfrm>
            <a:off x="1614733" y="1779602"/>
            <a:ext cx="1804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>
                <a:solidFill>
                  <a:srgbClr val="002060"/>
                </a:solidFill>
              </a:rPr>
              <a:t>PREDICTOR #2</a:t>
            </a:r>
          </a:p>
        </p:txBody>
      </p:sp>
    </p:spTree>
    <p:extLst>
      <p:ext uri="{BB962C8B-B14F-4D97-AF65-F5344CB8AC3E}">
        <p14:creationId xmlns:p14="http://schemas.microsoft.com/office/powerpoint/2010/main" val="679061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B5132F-3707-44BA-9CEB-8673EF1B2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93"/>
            <a:ext cx="12192000" cy="68591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F9D04B7-03C9-4895-84F6-D6380FD573A6}"/>
              </a:ext>
            </a:extLst>
          </p:cNvPr>
          <p:cNvSpPr txBox="1"/>
          <p:nvPr/>
        </p:nvSpPr>
        <p:spPr>
          <a:xfrm>
            <a:off x="1304925" y="1600200"/>
            <a:ext cx="72339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400" b="1">
                <a:solidFill>
                  <a:srgbClr val="074F85"/>
                </a:solidFill>
              </a:defRPr>
            </a:lvl1pPr>
          </a:lstStyle>
          <a:p>
            <a:pPr algn="ctr"/>
            <a:r>
              <a:rPr lang="en-CA" dirty="0"/>
              <a:t>OVERFITTING Vs. UNDERFITTING MODELS</a:t>
            </a:r>
          </a:p>
        </p:txBody>
      </p:sp>
    </p:spTree>
    <p:extLst>
      <p:ext uri="{BB962C8B-B14F-4D97-AF65-F5344CB8AC3E}">
        <p14:creationId xmlns:p14="http://schemas.microsoft.com/office/powerpoint/2010/main" val="7964178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06E10B35-C6BA-44DB-B36E-9B34531FB1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47" y="-26581"/>
            <a:ext cx="12192000" cy="6884581"/>
          </a:xfrm>
          <a:prstGeom prst="rect">
            <a:avLst/>
          </a:prstGeom>
        </p:spPr>
      </p:pic>
      <p:sp>
        <p:nvSpPr>
          <p:cNvPr id="4" name="Прямоугольник 9">
            <a:extLst>
              <a:ext uri="{FF2B5EF4-FFF2-40B4-BE49-F238E27FC236}">
                <a16:creationId xmlns:a16="http://schemas.microsoft.com/office/drawing/2014/main" id="{FDA8A67B-C5DF-AD43-B378-AF28BDED70C9}"/>
              </a:ext>
            </a:extLst>
          </p:cNvPr>
          <p:cNvSpPr/>
          <p:nvPr/>
        </p:nvSpPr>
        <p:spPr>
          <a:xfrm>
            <a:off x="411786" y="89752"/>
            <a:ext cx="118564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200" b="1" dirty="0">
                <a:solidFill>
                  <a:srgbClr val="002060"/>
                </a:solidFill>
                <a:latin typeface="Montserrat" charset="0"/>
                <a:ea typeface="Montserrat" charset="0"/>
                <a:cs typeface="Montserrat" charset="0"/>
              </a:rPr>
              <a:t>UNDERFITTING MODEL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EA1414C-5F03-2B40-9957-4C2EC1E9A29D}"/>
              </a:ext>
            </a:extLst>
          </p:cNvPr>
          <p:cNvSpPr/>
          <p:nvPr/>
        </p:nvSpPr>
        <p:spPr>
          <a:xfrm>
            <a:off x="166276" y="1317235"/>
            <a:ext cx="449713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002060"/>
                </a:solidFill>
                <a:latin typeface="Montserrat" charset="0"/>
                <a:ea typeface="Montserrat" charset="0"/>
                <a:cs typeface="Montserrat" charset="0"/>
              </a:rPr>
              <a:t>Model is under fitting if it’s too simple that it cannot reflect the complexity of the training dataset.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002060"/>
                </a:solidFill>
                <a:latin typeface="Montserrat" charset="0"/>
                <a:ea typeface="Montserrat" charset="0"/>
                <a:cs typeface="Montserrat" charset="0"/>
              </a:rPr>
              <a:t>We can overcome under fitting by: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>
                <a:solidFill>
                  <a:srgbClr val="002060"/>
                </a:solidFill>
                <a:latin typeface="Montserrat" charset="0"/>
                <a:ea typeface="Montserrat" charset="0"/>
                <a:cs typeface="Montserrat" charset="0"/>
              </a:rPr>
              <a:t>increasing the complexity of the model.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CA" dirty="0">
                <a:solidFill>
                  <a:srgbClr val="002060"/>
                </a:solidFill>
                <a:latin typeface="Montserrat" charset="0"/>
                <a:ea typeface="Montserrat" charset="0"/>
                <a:cs typeface="Montserrat" charset="0"/>
              </a:rPr>
              <a:t>Training the model for a longer period of time (more epochs) to reduce error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3CDAC9A-E0AB-9046-9C45-AD25C53BB14E}"/>
              </a:ext>
            </a:extLst>
          </p:cNvPr>
          <p:cNvCxnSpPr/>
          <p:nvPr/>
        </p:nvCxnSpPr>
        <p:spPr>
          <a:xfrm flipV="1">
            <a:off x="4976798" y="5591535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4C5A3CA-D288-3E44-B11E-EABFED6506D5}"/>
              </a:ext>
            </a:extLst>
          </p:cNvPr>
          <p:cNvCxnSpPr/>
          <p:nvPr/>
        </p:nvCxnSpPr>
        <p:spPr>
          <a:xfrm flipH="1" flipV="1">
            <a:off x="4977895" y="1939517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4863485A-9B55-4348-95D9-F0BA39E0AFEE}"/>
              </a:ext>
            </a:extLst>
          </p:cNvPr>
          <p:cNvSpPr/>
          <p:nvPr/>
        </p:nvSpPr>
        <p:spPr>
          <a:xfrm>
            <a:off x="6341107" y="479107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8A9B2E9-3E2F-1E4E-9529-D80269417B5E}"/>
              </a:ext>
            </a:extLst>
          </p:cNvPr>
          <p:cNvSpPr/>
          <p:nvPr/>
        </p:nvSpPr>
        <p:spPr>
          <a:xfrm>
            <a:off x="5415232" y="502460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9A8D78CF-D264-7F49-8741-45B47D9DE576}"/>
              </a:ext>
            </a:extLst>
          </p:cNvPr>
          <p:cNvSpPr/>
          <p:nvPr/>
        </p:nvSpPr>
        <p:spPr>
          <a:xfrm>
            <a:off x="7508232" y="432720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4BDA487-B279-CE49-AE5B-B13BCCE2A2C0}"/>
              </a:ext>
            </a:extLst>
          </p:cNvPr>
          <p:cNvSpPr txBox="1"/>
          <p:nvPr/>
        </p:nvSpPr>
        <p:spPr>
          <a:xfrm>
            <a:off x="7175712" y="5591535"/>
            <a:ext cx="673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b="1" dirty="0">
                <a:solidFill>
                  <a:srgbClr val="002060"/>
                </a:solidFill>
              </a:rPr>
              <a:t>X1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ED38677-19A2-1D49-BA52-13D962F0FF9D}"/>
              </a:ext>
            </a:extLst>
          </p:cNvPr>
          <p:cNvSpPr txBox="1"/>
          <p:nvPr/>
        </p:nvSpPr>
        <p:spPr>
          <a:xfrm rot="16200000">
            <a:off x="4378538" y="3699992"/>
            <a:ext cx="6190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>
                <a:solidFill>
                  <a:srgbClr val="002060"/>
                </a:solidFill>
              </a:rPr>
              <a:t>X2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439A47D-3C62-C14D-B235-A6C31D4EB1FF}"/>
              </a:ext>
            </a:extLst>
          </p:cNvPr>
          <p:cNvSpPr/>
          <p:nvPr/>
        </p:nvSpPr>
        <p:spPr>
          <a:xfrm>
            <a:off x="7143076" y="478469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43108E3C-D636-4B40-96A8-A891FDB8EF69}"/>
              </a:ext>
            </a:extLst>
          </p:cNvPr>
          <p:cNvSpPr/>
          <p:nvPr/>
        </p:nvSpPr>
        <p:spPr>
          <a:xfrm>
            <a:off x="7685890" y="295438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5527131-E4E8-C047-B6DA-34C0AE431102}"/>
              </a:ext>
            </a:extLst>
          </p:cNvPr>
          <p:cNvSpPr/>
          <p:nvPr/>
        </p:nvSpPr>
        <p:spPr>
          <a:xfrm>
            <a:off x="7685891" y="356576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80C7D469-2272-7540-8752-184F5CBA7C4B}"/>
              </a:ext>
            </a:extLst>
          </p:cNvPr>
          <p:cNvSpPr/>
          <p:nvPr/>
        </p:nvSpPr>
        <p:spPr>
          <a:xfrm>
            <a:off x="7857442" y="233111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165BBD4-E075-7F49-87BB-9D439DFF6580}"/>
              </a:ext>
            </a:extLst>
          </p:cNvPr>
          <p:cNvSpPr txBox="1"/>
          <p:nvPr/>
        </p:nvSpPr>
        <p:spPr>
          <a:xfrm>
            <a:off x="7143076" y="1200171"/>
            <a:ext cx="44767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>
                <a:solidFill>
                  <a:srgbClr val="00B050"/>
                </a:solidFill>
              </a:rPr>
              <a:t>MODEL IS TOO SIMPLE FOR THIS COMPLEX DATASET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9A8D78CF-D264-7F49-8741-45B47D9DE576}"/>
              </a:ext>
            </a:extLst>
          </p:cNvPr>
          <p:cNvSpPr/>
          <p:nvPr/>
        </p:nvSpPr>
        <p:spPr>
          <a:xfrm>
            <a:off x="9488215" y="319122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E439A47D-3C62-C14D-B235-A6C31D4EB1FF}"/>
              </a:ext>
            </a:extLst>
          </p:cNvPr>
          <p:cNvSpPr/>
          <p:nvPr/>
        </p:nvSpPr>
        <p:spPr>
          <a:xfrm>
            <a:off x="9599363" y="373839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43108E3C-D636-4B40-96A8-A891FDB8EF69}"/>
              </a:ext>
            </a:extLst>
          </p:cNvPr>
          <p:cNvSpPr/>
          <p:nvPr/>
        </p:nvSpPr>
        <p:spPr>
          <a:xfrm>
            <a:off x="8821794" y="232922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C5527131-E4E8-C047-B6DA-34C0AE431102}"/>
              </a:ext>
            </a:extLst>
          </p:cNvPr>
          <p:cNvSpPr/>
          <p:nvPr/>
        </p:nvSpPr>
        <p:spPr>
          <a:xfrm>
            <a:off x="9315164" y="266348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80C7D469-2272-7540-8752-184F5CBA7C4B}"/>
              </a:ext>
            </a:extLst>
          </p:cNvPr>
          <p:cNvSpPr/>
          <p:nvPr/>
        </p:nvSpPr>
        <p:spPr>
          <a:xfrm>
            <a:off x="8346051" y="212235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4863485A-9B55-4348-95D9-F0BA39E0AFEE}"/>
              </a:ext>
            </a:extLst>
          </p:cNvPr>
          <p:cNvSpPr/>
          <p:nvPr/>
        </p:nvSpPr>
        <p:spPr>
          <a:xfrm>
            <a:off x="6079235" y="430963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9A8D78CF-D264-7F49-8741-45B47D9DE576}"/>
              </a:ext>
            </a:extLst>
          </p:cNvPr>
          <p:cNvSpPr/>
          <p:nvPr/>
        </p:nvSpPr>
        <p:spPr>
          <a:xfrm>
            <a:off x="7079370" y="382048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E439A47D-3C62-C14D-B235-A6C31D4EB1FF}"/>
              </a:ext>
            </a:extLst>
          </p:cNvPr>
          <p:cNvSpPr/>
          <p:nvPr/>
        </p:nvSpPr>
        <p:spPr>
          <a:xfrm>
            <a:off x="6714214" y="427797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5527131-E4E8-C047-B6DA-34C0AE431102}"/>
              </a:ext>
            </a:extLst>
          </p:cNvPr>
          <p:cNvSpPr/>
          <p:nvPr/>
        </p:nvSpPr>
        <p:spPr>
          <a:xfrm>
            <a:off x="7257029" y="305904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4863485A-9B55-4348-95D9-F0BA39E0AFEE}"/>
              </a:ext>
            </a:extLst>
          </p:cNvPr>
          <p:cNvSpPr/>
          <p:nvPr/>
        </p:nvSpPr>
        <p:spPr>
          <a:xfrm>
            <a:off x="9802225" y="403851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9A8D78CF-D264-7F49-8741-45B47D9DE576}"/>
              </a:ext>
            </a:extLst>
          </p:cNvPr>
          <p:cNvSpPr/>
          <p:nvPr/>
        </p:nvSpPr>
        <p:spPr>
          <a:xfrm>
            <a:off x="10802360" y="354936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E439A47D-3C62-C14D-B235-A6C31D4EB1FF}"/>
              </a:ext>
            </a:extLst>
          </p:cNvPr>
          <p:cNvSpPr/>
          <p:nvPr/>
        </p:nvSpPr>
        <p:spPr>
          <a:xfrm>
            <a:off x="10437204" y="400685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C5527131-E4E8-C047-B6DA-34C0AE431102}"/>
              </a:ext>
            </a:extLst>
          </p:cNvPr>
          <p:cNvSpPr/>
          <p:nvPr/>
        </p:nvSpPr>
        <p:spPr>
          <a:xfrm>
            <a:off x="10980019" y="278792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396FFEBC-24F9-354E-AD28-A91C857A8B04}"/>
              </a:ext>
            </a:extLst>
          </p:cNvPr>
          <p:cNvCxnSpPr/>
          <p:nvPr/>
        </p:nvCxnSpPr>
        <p:spPr>
          <a:xfrm flipV="1">
            <a:off x="5397552" y="2112705"/>
            <a:ext cx="5362090" cy="2683055"/>
          </a:xfrm>
          <a:prstGeom prst="line">
            <a:avLst/>
          </a:prstGeom>
          <a:ln w="76200">
            <a:solidFill>
              <a:srgbClr val="00B05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9318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F6E48551-ACFA-4DA1-AE38-174D8FB3C6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47" y="-26581"/>
            <a:ext cx="12192000" cy="6884581"/>
          </a:xfrm>
          <a:prstGeom prst="rect">
            <a:avLst/>
          </a:prstGeom>
        </p:spPr>
      </p:pic>
      <p:sp>
        <p:nvSpPr>
          <p:cNvPr id="4" name="Прямоугольник 9">
            <a:extLst>
              <a:ext uri="{FF2B5EF4-FFF2-40B4-BE49-F238E27FC236}">
                <a16:creationId xmlns:a16="http://schemas.microsoft.com/office/drawing/2014/main" id="{FDA8A67B-C5DF-AD43-B378-AF28BDED70C9}"/>
              </a:ext>
            </a:extLst>
          </p:cNvPr>
          <p:cNvSpPr/>
          <p:nvPr/>
        </p:nvSpPr>
        <p:spPr>
          <a:xfrm>
            <a:off x="411786" y="89752"/>
            <a:ext cx="118564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200" b="1" dirty="0">
                <a:solidFill>
                  <a:srgbClr val="002060"/>
                </a:solidFill>
                <a:latin typeface="Montserrat" charset="0"/>
                <a:ea typeface="Montserrat" charset="0"/>
                <a:cs typeface="Montserrat" charset="0"/>
              </a:rPr>
              <a:t>OVERFITTING MODEL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EA1414C-5F03-2B40-9957-4C2EC1E9A29D}"/>
              </a:ext>
            </a:extLst>
          </p:cNvPr>
          <p:cNvSpPr/>
          <p:nvPr/>
        </p:nvSpPr>
        <p:spPr>
          <a:xfrm>
            <a:off x="166276" y="1317235"/>
            <a:ext cx="449713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002060"/>
                </a:solidFill>
                <a:latin typeface="Montserrat" charset="0"/>
                <a:ea typeface="Montserrat" charset="0"/>
                <a:cs typeface="Montserrat" charset="0"/>
              </a:rPr>
              <a:t>Model is overfitting data when it memorizes all the specific details of the training data and fails to generalize.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002060"/>
                </a:solidFill>
                <a:latin typeface="Montserrat" charset="0"/>
                <a:ea typeface="Montserrat" charset="0"/>
                <a:cs typeface="Montserrat" charset="0"/>
              </a:rPr>
              <a:t>Overfitting models tend to perform very well on the training dataset but poorly on any new dataset (testing dataset)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002060"/>
                </a:solidFill>
                <a:latin typeface="Montserrat" charset="0"/>
                <a:ea typeface="Montserrat" charset="0"/>
                <a:cs typeface="Montserrat" charset="0"/>
              </a:rPr>
              <a:t> Machine learning is the art of creating models that are able to generalize and avoid memorization. 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3CDAC9A-E0AB-9046-9C45-AD25C53BB14E}"/>
              </a:ext>
            </a:extLst>
          </p:cNvPr>
          <p:cNvCxnSpPr/>
          <p:nvPr/>
        </p:nvCxnSpPr>
        <p:spPr>
          <a:xfrm flipV="1">
            <a:off x="4976798" y="5591535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4C5A3CA-D288-3E44-B11E-EABFED6506D5}"/>
              </a:ext>
            </a:extLst>
          </p:cNvPr>
          <p:cNvCxnSpPr/>
          <p:nvPr/>
        </p:nvCxnSpPr>
        <p:spPr>
          <a:xfrm flipH="1" flipV="1">
            <a:off x="4977895" y="1939517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4BDA487-B279-CE49-AE5B-B13BCCE2A2C0}"/>
              </a:ext>
            </a:extLst>
          </p:cNvPr>
          <p:cNvSpPr txBox="1"/>
          <p:nvPr/>
        </p:nvSpPr>
        <p:spPr>
          <a:xfrm>
            <a:off x="7175712" y="5591535"/>
            <a:ext cx="673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b="1" dirty="0">
                <a:solidFill>
                  <a:srgbClr val="002060"/>
                </a:solidFill>
              </a:rPr>
              <a:t>X1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ED38677-19A2-1D49-BA52-13D962F0FF9D}"/>
              </a:ext>
            </a:extLst>
          </p:cNvPr>
          <p:cNvSpPr txBox="1"/>
          <p:nvPr/>
        </p:nvSpPr>
        <p:spPr>
          <a:xfrm rot="16200000">
            <a:off x="4378538" y="3699992"/>
            <a:ext cx="6190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>
                <a:solidFill>
                  <a:srgbClr val="002060"/>
                </a:solidFill>
              </a:rPr>
              <a:t>X2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165BBD4-E075-7F49-87BB-9D439DFF6580}"/>
              </a:ext>
            </a:extLst>
          </p:cNvPr>
          <p:cNvSpPr txBox="1"/>
          <p:nvPr/>
        </p:nvSpPr>
        <p:spPr>
          <a:xfrm>
            <a:off x="8661201" y="1314441"/>
            <a:ext cx="27729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>
                <a:solidFill>
                  <a:srgbClr val="00B050"/>
                </a:solidFill>
              </a:rPr>
              <a:t>MODEL IS OVERFITTING THE DATA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863485A-9B55-4348-95D9-F0BA39E0AFEE}"/>
              </a:ext>
            </a:extLst>
          </p:cNvPr>
          <p:cNvSpPr/>
          <p:nvPr/>
        </p:nvSpPr>
        <p:spPr>
          <a:xfrm>
            <a:off x="6341107" y="479107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8A9B2E9-3E2F-1E4E-9529-D80269417B5E}"/>
              </a:ext>
            </a:extLst>
          </p:cNvPr>
          <p:cNvSpPr/>
          <p:nvPr/>
        </p:nvSpPr>
        <p:spPr>
          <a:xfrm>
            <a:off x="5415232" y="502460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9A8D78CF-D264-7F49-8741-45B47D9DE576}"/>
              </a:ext>
            </a:extLst>
          </p:cNvPr>
          <p:cNvSpPr/>
          <p:nvPr/>
        </p:nvSpPr>
        <p:spPr>
          <a:xfrm>
            <a:off x="7508232" y="432720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439A47D-3C62-C14D-B235-A6C31D4EB1FF}"/>
              </a:ext>
            </a:extLst>
          </p:cNvPr>
          <p:cNvSpPr/>
          <p:nvPr/>
        </p:nvSpPr>
        <p:spPr>
          <a:xfrm>
            <a:off x="7143076" y="478469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43108E3C-D636-4B40-96A8-A891FDB8EF69}"/>
              </a:ext>
            </a:extLst>
          </p:cNvPr>
          <p:cNvSpPr/>
          <p:nvPr/>
        </p:nvSpPr>
        <p:spPr>
          <a:xfrm>
            <a:off x="7685890" y="295438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C5527131-E4E8-C047-B6DA-34C0AE431102}"/>
              </a:ext>
            </a:extLst>
          </p:cNvPr>
          <p:cNvSpPr/>
          <p:nvPr/>
        </p:nvSpPr>
        <p:spPr>
          <a:xfrm>
            <a:off x="7685891" y="356576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80C7D469-2272-7540-8752-184F5CBA7C4B}"/>
              </a:ext>
            </a:extLst>
          </p:cNvPr>
          <p:cNvSpPr/>
          <p:nvPr/>
        </p:nvSpPr>
        <p:spPr>
          <a:xfrm>
            <a:off x="7857442" y="233111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9A8D78CF-D264-7F49-8741-45B47D9DE576}"/>
              </a:ext>
            </a:extLst>
          </p:cNvPr>
          <p:cNvSpPr/>
          <p:nvPr/>
        </p:nvSpPr>
        <p:spPr>
          <a:xfrm>
            <a:off x="9488215" y="319122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E439A47D-3C62-C14D-B235-A6C31D4EB1FF}"/>
              </a:ext>
            </a:extLst>
          </p:cNvPr>
          <p:cNvSpPr/>
          <p:nvPr/>
        </p:nvSpPr>
        <p:spPr>
          <a:xfrm>
            <a:off x="9599363" y="373839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43108E3C-D636-4B40-96A8-A891FDB8EF69}"/>
              </a:ext>
            </a:extLst>
          </p:cNvPr>
          <p:cNvSpPr/>
          <p:nvPr/>
        </p:nvSpPr>
        <p:spPr>
          <a:xfrm>
            <a:off x="8821794" y="232922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C5527131-E4E8-C047-B6DA-34C0AE431102}"/>
              </a:ext>
            </a:extLst>
          </p:cNvPr>
          <p:cNvSpPr/>
          <p:nvPr/>
        </p:nvSpPr>
        <p:spPr>
          <a:xfrm>
            <a:off x="9315164" y="266348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80C7D469-2272-7540-8752-184F5CBA7C4B}"/>
              </a:ext>
            </a:extLst>
          </p:cNvPr>
          <p:cNvSpPr/>
          <p:nvPr/>
        </p:nvSpPr>
        <p:spPr>
          <a:xfrm>
            <a:off x="8346051" y="212235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4863485A-9B55-4348-95D9-F0BA39E0AFEE}"/>
              </a:ext>
            </a:extLst>
          </p:cNvPr>
          <p:cNvSpPr/>
          <p:nvPr/>
        </p:nvSpPr>
        <p:spPr>
          <a:xfrm>
            <a:off x="6079235" y="430963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A8D78CF-D264-7F49-8741-45B47D9DE576}"/>
              </a:ext>
            </a:extLst>
          </p:cNvPr>
          <p:cNvSpPr/>
          <p:nvPr/>
        </p:nvSpPr>
        <p:spPr>
          <a:xfrm>
            <a:off x="7079370" y="382048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E439A47D-3C62-C14D-B235-A6C31D4EB1FF}"/>
              </a:ext>
            </a:extLst>
          </p:cNvPr>
          <p:cNvSpPr/>
          <p:nvPr/>
        </p:nvSpPr>
        <p:spPr>
          <a:xfrm>
            <a:off x="6714214" y="427797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C5527131-E4E8-C047-B6DA-34C0AE431102}"/>
              </a:ext>
            </a:extLst>
          </p:cNvPr>
          <p:cNvSpPr/>
          <p:nvPr/>
        </p:nvSpPr>
        <p:spPr>
          <a:xfrm>
            <a:off x="7257029" y="305904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863485A-9B55-4348-95D9-F0BA39E0AFEE}"/>
              </a:ext>
            </a:extLst>
          </p:cNvPr>
          <p:cNvSpPr/>
          <p:nvPr/>
        </p:nvSpPr>
        <p:spPr>
          <a:xfrm>
            <a:off x="9802225" y="403851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9A8D78CF-D264-7F49-8741-45B47D9DE576}"/>
              </a:ext>
            </a:extLst>
          </p:cNvPr>
          <p:cNvSpPr/>
          <p:nvPr/>
        </p:nvSpPr>
        <p:spPr>
          <a:xfrm>
            <a:off x="10802360" y="354936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E439A47D-3C62-C14D-B235-A6C31D4EB1FF}"/>
              </a:ext>
            </a:extLst>
          </p:cNvPr>
          <p:cNvSpPr/>
          <p:nvPr/>
        </p:nvSpPr>
        <p:spPr>
          <a:xfrm>
            <a:off x="10437204" y="400685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C5527131-E4E8-C047-B6DA-34C0AE431102}"/>
              </a:ext>
            </a:extLst>
          </p:cNvPr>
          <p:cNvSpPr/>
          <p:nvPr/>
        </p:nvSpPr>
        <p:spPr>
          <a:xfrm>
            <a:off x="10980019" y="278792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5562600" y="2311804"/>
            <a:ext cx="5562600" cy="2841221"/>
          </a:xfrm>
          <a:custGeom>
            <a:avLst/>
            <a:gdLst>
              <a:gd name="connsiteX0" fmla="*/ 0 w 5562600"/>
              <a:gd name="connsiteY0" fmla="*/ 2841221 h 2841221"/>
              <a:gd name="connsiteX1" fmla="*/ 638175 w 5562600"/>
              <a:gd name="connsiteY1" fmla="*/ 2136371 h 2841221"/>
              <a:gd name="connsiteX2" fmla="*/ 981075 w 5562600"/>
              <a:gd name="connsiteY2" fmla="*/ 2650721 h 2841221"/>
              <a:gd name="connsiteX3" fmla="*/ 1285875 w 5562600"/>
              <a:gd name="connsiteY3" fmla="*/ 2174471 h 2841221"/>
              <a:gd name="connsiteX4" fmla="*/ 1743075 w 5562600"/>
              <a:gd name="connsiteY4" fmla="*/ 2593571 h 2841221"/>
              <a:gd name="connsiteX5" fmla="*/ 1647825 w 5562600"/>
              <a:gd name="connsiteY5" fmla="*/ 1698221 h 2841221"/>
              <a:gd name="connsiteX6" fmla="*/ 2057400 w 5562600"/>
              <a:gd name="connsiteY6" fmla="*/ 2126846 h 2841221"/>
              <a:gd name="connsiteX7" fmla="*/ 2305050 w 5562600"/>
              <a:gd name="connsiteY7" fmla="*/ 1450571 h 2841221"/>
              <a:gd name="connsiteX8" fmla="*/ 1905000 w 5562600"/>
              <a:gd name="connsiteY8" fmla="*/ 907646 h 2841221"/>
              <a:gd name="connsiteX9" fmla="*/ 2276475 w 5562600"/>
              <a:gd name="connsiteY9" fmla="*/ 764771 h 2841221"/>
              <a:gd name="connsiteX10" fmla="*/ 2409825 w 5562600"/>
              <a:gd name="connsiteY10" fmla="*/ 117071 h 2841221"/>
              <a:gd name="connsiteX11" fmla="*/ 2914650 w 5562600"/>
              <a:gd name="connsiteY11" fmla="*/ 2771 h 2841221"/>
              <a:gd name="connsiteX12" fmla="*/ 3419475 w 5562600"/>
              <a:gd name="connsiteY12" fmla="*/ 155171 h 2841221"/>
              <a:gd name="connsiteX13" fmla="*/ 3867150 w 5562600"/>
              <a:gd name="connsiteY13" fmla="*/ 412346 h 2841221"/>
              <a:gd name="connsiteX14" fmla="*/ 4114800 w 5562600"/>
              <a:gd name="connsiteY14" fmla="*/ 1079096 h 2841221"/>
              <a:gd name="connsiteX15" fmla="*/ 4210050 w 5562600"/>
              <a:gd name="connsiteY15" fmla="*/ 1564871 h 2841221"/>
              <a:gd name="connsiteX16" fmla="*/ 4352925 w 5562600"/>
              <a:gd name="connsiteY16" fmla="*/ 1955396 h 2841221"/>
              <a:gd name="connsiteX17" fmla="*/ 5038725 w 5562600"/>
              <a:gd name="connsiteY17" fmla="*/ 1898246 h 2841221"/>
              <a:gd name="connsiteX18" fmla="*/ 5419725 w 5562600"/>
              <a:gd name="connsiteY18" fmla="*/ 1412471 h 2841221"/>
              <a:gd name="connsiteX19" fmla="*/ 5562600 w 5562600"/>
              <a:gd name="connsiteY19" fmla="*/ 650471 h 2841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562600" h="2841221">
                <a:moveTo>
                  <a:pt x="0" y="2841221"/>
                </a:moveTo>
                <a:cubicBezTo>
                  <a:pt x="237331" y="2504671"/>
                  <a:pt x="474663" y="2168121"/>
                  <a:pt x="638175" y="2136371"/>
                </a:cubicBezTo>
                <a:cubicBezTo>
                  <a:pt x="801687" y="2104621"/>
                  <a:pt x="873125" y="2644371"/>
                  <a:pt x="981075" y="2650721"/>
                </a:cubicBezTo>
                <a:cubicBezTo>
                  <a:pt x="1089025" y="2657071"/>
                  <a:pt x="1158875" y="2183996"/>
                  <a:pt x="1285875" y="2174471"/>
                </a:cubicBezTo>
                <a:cubicBezTo>
                  <a:pt x="1412875" y="2164946"/>
                  <a:pt x="1682750" y="2672946"/>
                  <a:pt x="1743075" y="2593571"/>
                </a:cubicBezTo>
                <a:cubicBezTo>
                  <a:pt x="1803400" y="2514196"/>
                  <a:pt x="1595438" y="1776008"/>
                  <a:pt x="1647825" y="1698221"/>
                </a:cubicBezTo>
                <a:cubicBezTo>
                  <a:pt x="1700213" y="1620433"/>
                  <a:pt x="1947862" y="2168121"/>
                  <a:pt x="2057400" y="2126846"/>
                </a:cubicBezTo>
                <a:cubicBezTo>
                  <a:pt x="2166938" y="2085571"/>
                  <a:pt x="2330450" y="1653771"/>
                  <a:pt x="2305050" y="1450571"/>
                </a:cubicBezTo>
                <a:cubicBezTo>
                  <a:pt x="2279650" y="1247371"/>
                  <a:pt x="1909763" y="1021946"/>
                  <a:pt x="1905000" y="907646"/>
                </a:cubicBezTo>
                <a:cubicBezTo>
                  <a:pt x="1900237" y="793346"/>
                  <a:pt x="2192338" y="896533"/>
                  <a:pt x="2276475" y="764771"/>
                </a:cubicBezTo>
                <a:cubicBezTo>
                  <a:pt x="2360612" y="633009"/>
                  <a:pt x="2303463" y="244071"/>
                  <a:pt x="2409825" y="117071"/>
                </a:cubicBezTo>
                <a:cubicBezTo>
                  <a:pt x="2516187" y="-9929"/>
                  <a:pt x="2746375" y="-3579"/>
                  <a:pt x="2914650" y="2771"/>
                </a:cubicBezTo>
                <a:cubicBezTo>
                  <a:pt x="3082925" y="9121"/>
                  <a:pt x="3260725" y="86908"/>
                  <a:pt x="3419475" y="155171"/>
                </a:cubicBezTo>
                <a:cubicBezTo>
                  <a:pt x="3578225" y="223433"/>
                  <a:pt x="3751263" y="258359"/>
                  <a:pt x="3867150" y="412346"/>
                </a:cubicBezTo>
                <a:cubicBezTo>
                  <a:pt x="3983037" y="566333"/>
                  <a:pt x="4057650" y="887008"/>
                  <a:pt x="4114800" y="1079096"/>
                </a:cubicBezTo>
                <a:cubicBezTo>
                  <a:pt x="4171950" y="1271183"/>
                  <a:pt x="4170363" y="1418821"/>
                  <a:pt x="4210050" y="1564871"/>
                </a:cubicBezTo>
                <a:cubicBezTo>
                  <a:pt x="4249738" y="1710921"/>
                  <a:pt x="4214813" y="1899833"/>
                  <a:pt x="4352925" y="1955396"/>
                </a:cubicBezTo>
                <a:cubicBezTo>
                  <a:pt x="4491038" y="2010958"/>
                  <a:pt x="4860925" y="1988733"/>
                  <a:pt x="5038725" y="1898246"/>
                </a:cubicBezTo>
                <a:cubicBezTo>
                  <a:pt x="5216525" y="1807759"/>
                  <a:pt x="5332413" y="1620433"/>
                  <a:pt x="5419725" y="1412471"/>
                </a:cubicBezTo>
                <a:cubicBezTo>
                  <a:pt x="5507037" y="1204509"/>
                  <a:pt x="5461000" y="740958"/>
                  <a:pt x="5562600" y="650471"/>
                </a:cubicBezTo>
              </a:path>
            </a:pathLst>
          </a:cu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72653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>
            <a:extLst>
              <a:ext uri="{FF2B5EF4-FFF2-40B4-BE49-F238E27FC236}">
                <a16:creationId xmlns:a16="http://schemas.microsoft.com/office/drawing/2014/main" id="{E809366B-AFF6-4E45-840A-DCFEF8DC21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47" y="-26581"/>
            <a:ext cx="12192000" cy="6884581"/>
          </a:xfrm>
          <a:prstGeom prst="rect">
            <a:avLst/>
          </a:prstGeom>
        </p:spPr>
      </p:pic>
      <p:sp>
        <p:nvSpPr>
          <p:cNvPr id="4" name="Прямоугольник 9">
            <a:extLst>
              <a:ext uri="{FF2B5EF4-FFF2-40B4-BE49-F238E27FC236}">
                <a16:creationId xmlns:a16="http://schemas.microsoft.com/office/drawing/2014/main" id="{FDA8A67B-C5DF-AD43-B378-AF28BDED70C9}"/>
              </a:ext>
            </a:extLst>
          </p:cNvPr>
          <p:cNvSpPr/>
          <p:nvPr/>
        </p:nvSpPr>
        <p:spPr>
          <a:xfrm>
            <a:off x="411786" y="89752"/>
            <a:ext cx="118564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3200" b="1" dirty="0">
                <a:solidFill>
                  <a:srgbClr val="002060"/>
                </a:solidFill>
                <a:latin typeface="Montserrat" charset="0"/>
                <a:ea typeface="Montserrat" charset="0"/>
                <a:cs typeface="Montserrat" charset="0"/>
              </a:rPr>
              <a:t>BEST MODEL (GENERALIZED)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EA1414C-5F03-2B40-9957-4C2EC1E9A29D}"/>
              </a:ext>
            </a:extLst>
          </p:cNvPr>
          <p:cNvSpPr/>
          <p:nvPr/>
        </p:nvSpPr>
        <p:spPr>
          <a:xfrm>
            <a:off x="166276" y="1317235"/>
            <a:ext cx="449713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rgbClr val="002060"/>
                </a:solidFill>
                <a:latin typeface="Montserrat" charset="0"/>
                <a:ea typeface="Montserrat" charset="0"/>
                <a:cs typeface="Montserrat" charset="0"/>
              </a:rPr>
              <a:t>Model that performs well during training and testing (on new dataset that has never seen before) is considered the best model (goal). 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3CDAC9A-E0AB-9046-9C45-AD25C53BB14E}"/>
              </a:ext>
            </a:extLst>
          </p:cNvPr>
          <p:cNvCxnSpPr/>
          <p:nvPr/>
        </p:nvCxnSpPr>
        <p:spPr>
          <a:xfrm flipV="1">
            <a:off x="4976798" y="5591535"/>
            <a:ext cx="4795616" cy="32711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4C5A3CA-D288-3E44-B11E-EABFED6506D5}"/>
              </a:ext>
            </a:extLst>
          </p:cNvPr>
          <p:cNvCxnSpPr/>
          <p:nvPr/>
        </p:nvCxnSpPr>
        <p:spPr>
          <a:xfrm flipH="1" flipV="1">
            <a:off x="4977895" y="1939517"/>
            <a:ext cx="18137" cy="3706955"/>
          </a:xfrm>
          <a:prstGeom prst="straightConnector1">
            <a:avLst/>
          </a:prstGeom>
          <a:ln w="57150">
            <a:solidFill>
              <a:srgbClr val="12435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4BDA487-B279-CE49-AE5B-B13BCCE2A2C0}"/>
              </a:ext>
            </a:extLst>
          </p:cNvPr>
          <p:cNvSpPr txBox="1"/>
          <p:nvPr/>
        </p:nvSpPr>
        <p:spPr>
          <a:xfrm>
            <a:off x="7175712" y="5591535"/>
            <a:ext cx="673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600" b="1" dirty="0">
                <a:solidFill>
                  <a:srgbClr val="002060"/>
                </a:solidFill>
              </a:rPr>
              <a:t>X1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ED38677-19A2-1D49-BA52-13D962F0FF9D}"/>
              </a:ext>
            </a:extLst>
          </p:cNvPr>
          <p:cNvSpPr txBox="1"/>
          <p:nvPr/>
        </p:nvSpPr>
        <p:spPr>
          <a:xfrm rot="16200000">
            <a:off x="4378538" y="3699992"/>
            <a:ext cx="6190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b="1" dirty="0">
                <a:solidFill>
                  <a:srgbClr val="002060"/>
                </a:solidFill>
              </a:rPr>
              <a:t>X2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863485A-9B55-4348-95D9-F0BA39E0AFEE}"/>
              </a:ext>
            </a:extLst>
          </p:cNvPr>
          <p:cNvSpPr/>
          <p:nvPr/>
        </p:nvSpPr>
        <p:spPr>
          <a:xfrm>
            <a:off x="6341107" y="479107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38A9B2E9-3E2F-1E4E-9529-D80269417B5E}"/>
              </a:ext>
            </a:extLst>
          </p:cNvPr>
          <p:cNvSpPr/>
          <p:nvPr/>
        </p:nvSpPr>
        <p:spPr>
          <a:xfrm>
            <a:off x="5415232" y="502460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8D78CF-D264-7F49-8741-45B47D9DE576}"/>
              </a:ext>
            </a:extLst>
          </p:cNvPr>
          <p:cNvSpPr/>
          <p:nvPr/>
        </p:nvSpPr>
        <p:spPr>
          <a:xfrm>
            <a:off x="7508232" y="432720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439A47D-3C62-C14D-B235-A6C31D4EB1FF}"/>
              </a:ext>
            </a:extLst>
          </p:cNvPr>
          <p:cNvSpPr/>
          <p:nvPr/>
        </p:nvSpPr>
        <p:spPr>
          <a:xfrm>
            <a:off x="7143076" y="478469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3108E3C-D636-4B40-96A8-A891FDB8EF69}"/>
              </a:ext>
            </a:extLst>
          </p:cNvPr>
          <p:cNvSpPr/>
          <p:nvPr/>
        </p:nvSpPr>
        <p:spPr>
          <a:xfrm>
            <a:off x="7685890" y="295438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C5527131-E4E8-C047-B6DA-34C0AE431102}"/>
              </a:ext>
            </a:extLst>
          </p:cNvPr>
          <p:cNvSpPr/>
          <p:nvPr/>
        </p:nvSpPr>
        <p:spPr>
          <a:xfrm>
            <a:off x="7685891" y="356576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80C7D469-2272-7540-8752-184F5CBA7C4B}"/>
              </a:ext>
            </a:extLst>
          </p:cNvPr>
          <p:cNvSpPr/>
          <p:nvPr/>
        </p:nvSpPr>
        <p:spPr>
          <a:xfrm>
            <a:off x="7857442" y="233111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9A8D78CF-D264-7F49-8741-45B47D9DE576}"/>
              </a:ext>
            </a:extLst>
          </p:cNvPr>
          <p:cNvSpPr/>
          <p:nvPr/>
        </p:nvSpPr>
        <p:spPr>
          <a:xfrm>
            <a:off x="9488215" y="319122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E439A47D-3C62-C14D-B235-A6C31D4EB1FF}"/>
              </a:ext>
            </a:extLst>
          </p:cNvPr>
          <p:cNvSpPr/>
          <p:nvPr/>
        </p:nvSpPr>
        <p:spPr>
          <a:xfrm>
            <a:off x="9599363" y="3738398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3108E3C-D636-4B40-96A8-A891FDB8EF69}"/>
              </a:ext>
            </a:extLst>
          </p:cNvPr>
          <p:cNvSpPr/>
          <p:nvPr/>
        </p:nvSpPr>
        <p:spPr>
          <a:xfrm>
            <a:off x="8821794" y="232922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5527131-E4E8-C047-B6DA-34C0AE431102}"/>
              </a:ext>
            </a:extLst>
          </p:cNvPr>
          <p:cNvSpPr/>
          <p:nvPr/>
        </p:nvSpPr>
        <p:spPr>
          <a:xfrm>
            <a:off x="9315164" y="2663487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80C7D469-2272-7540-8752-184F5CBA7C4B}"/>
              </a:ext>
            </a:extLst>
          </p:cNvPr>
          <p:cNvSpPr/>
          <p:nvPr/>
        </p:nvSpPr>
        <p:spPr>
          <a:xfrm>
            <a:off x="8346051" y="2122355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4863485A-9B55-4348-95D9-F0BA39E0AFEE}"/>
              </a:ext>
            </a:extLst>
          </p:cNvPr>
          <p:cNvSpPr/>
          <p:nvPr/>
        </p:nvSpPr>
        <p:spPr>
          <a:xfrm>
            <a:off x="6079235" y="430963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9A8D78CF-D264-7F49-8741-45B47D9DE576}"/>
              </a:ext>
            </a:extLst>
          </p:cNvPr>
          <p:cNvSpPr/>
          <p:nvPr/>
        </p:nvSpPr>
        <p:spPr>
          <a:xfrm>
            <a:off x="7079370" y="3820482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E439A47D-3C62-C14D-B235-A6C31D4EB1FF}"/>
              </a:ext>
            </a:extLst>
          </p:cNvPr>
          <p:cNvSpPr/>
          <p:nvPr/>
        </p:nvSpPr>
        <p:spPr>
          <a:xfrm>
            <a:off x="6714214" y="427797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C5527131-E4E8-C047-B6DA-34C0AE431102}"/>
              </a:ext>
            </a:extLst>
          </p:cNvPr>
          <p:cNvSpPr/>
          <p:nvPr/>
        </p:nvSpPr>
        <p:spPr>
          <a:xfrm>
            <a:off x="7257029" y="3059041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4863485A-9B55-4348-95D9-F0BA39E0AFEE}"/>
              </a:ext>
            </a:extLst>
          </p:cNvPr>
          <p:cNvSpPr/>
          <p:nvPr/>
        </p:nvSpPr>
        <p:spPr>
          <a:xfrm>
            <a:off x="9802225" y="4038516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9A8D78CF-D264-7F49-8741-45B47D9DE576}"/>
              </a:ext>
            </a:extLst>
          </p:cNvPr>
          <p:cNvSpPr/>
          <p:nvPr/>
        </p:nvSpPr>
        <p:spPr>
          <a:xfrm>
            <a:off x="10802360" y="3549364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E439A47D-3C62-C14D-B235-A6C31D4EB1FF}"/>
              </a:ext>
            </a:extLst>
          </p:cNvPr>
          <p:cNvSpPr/>
          <p:nvPr/>
        </p:nvSpPr>
        <p:spPr>
          <a:xfrm>
            <a:off x="10437204" y="400685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C5527131-E4E8-C047-B6DA-34C0AE431102}"/>
              </a:ext>
            </a:extLst>
          </p:cNvPr>
          <p:cNvSpPr/>
          <p:nvPr/>
        </p:nvSpPr>
        <p:spPr>
          <a:xfrm>
            <a:off x="10980019" y="2787923"/>
            <a:ext cx="284199" cy="30011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002060"/>
              </a:solidFill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5070457" y="2194510"/>
            <a:ext cx="6178568" cy="3136505"/>
          </a:xfrm>
          <a:custGeom>
            <a:avLst/>
            <a:gdLst>
              <a:gd name="connsiteX0" fmla="*/ 63518 w 6178568"/>
              <a:gd name="connsiteY0" fmla="*/ 3110915 h 3136505"/>
              <a:gd name="connsiteX1" fmla="*/ 82568 w 6178568"/>
              <a:gd name="connsiteY1" fmla="*/ 3063290 h 3136505"/>
              <a:gd name="connsiteX2" fmla="*/ 873143 w 6178568"/>
              <a:gd name="connsiteY2" fmla="*/ 2491790 h 3136505"/>
              <a:gd name="connsiteX3" fmla="*/ 1987568 w 6178568"/>
              <a:gd name="connsiteY3" fmla="*/ 2558465 h 3136505"/>
              <a:gd name="connsiteX4" fmla="*/ 2520968 w 6178568"/>
              <a:gd name="connsiteY4" fmla="*/ 1453565 h 3136505"/>
              <a:gd name="connsiteX5" fmla="*/ 2711468 w 6178568"/>
              <a:gd name="connsiteY5" fmla="*/ 339140 h 3136505"/>
              <a:gd name="connsiteX6" fmla="*/ 3406793 w 6178568"/>
              <a:gd name="connsiteY6" fmla="*/ 15290 h 3136505"/>
              <a:gd name="connsiteX7" fmla="*/ 4492643 w 6178568"/>
              <a:gd name="connsiteY7" fmla="*/ 729665 h 3136505"/>
              <a:gd name="connsiteX8" fmla="*/ 4892693 w 6178568"/>
              <a:gd name="connsiteY8" fmla="*/ 2091740 h 3136505"/>
              <a:gd name="connsiteX9" fmla="*/ 5578493 w 6178568"/>
              <a:gd name="connsiteY9" fmla="*/ 2015540 h 3136505"/>
              <a:gd name="connsiteX10" fmla="*/ 6178568 w 6178568"/>
              <a:gd name="connsiteY10" fmla="*/ 729665 h 31365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178568" h="3136505">
                <a:moveTo>
                  <a:pt x="63518" y="3110915"/>
                </a:moveTo>
                <a:cubicBezTo>
                  <a:pt x="5574" y="3138696"/>
                  <a:pt x="-52370" y="3166478"/>
                  <a:pt x="82568" y="3063290"/>
                </a:cubicBezTo>
                <a:cubicBezTo>
                  <a:pt x="217506" y="2960102"/>
                  <a:pt x="555643" y="2575927"/>
                  <a:pt x="873143" y="2491790"/>
                </a:cubicBezTo>
                <a:cubicBezTo>
                  <a:pt x="1190643" y="2407653"/>
                  <a:pt x="1712931" y="2731502"/>
                  <a:pt x="1987568" y="2558465"/>
                </a:cubicBezTo>
                <a:cubicBezTo>
                  <a:pt x="2262205" y="2385428"/>
                  <a:pt x="2400318" y="1823452"/>
                  <a:pt x="2520968" y="1453565"/>
                </a:cubicBezTo>
                <a:cubicBezTo>
                  <a:pt x="2641618" y="1083677"/>
                  <a:pt x="2563831" y="578852"/>
                  <a:pt x="2711468" y="339140"/>
                </a:cubicBezTo>
                <a:cubicBezTo>
                  <a:pt x="2859105" y="99428"/>
                  <a:pt x="3109930" y="-49798"/>
                  <a:pt x="3406793" y="15290"/>
                </a:cubicBezTo>
                <a:cubicBezTo>
                  <a:pt x="3703656" y="80378"/>
                  <a:pt x="4244993" y="383590"/>
                  <a:pt x="4492643" y="729665"/>
                </a:cubicBezTo>
                <a:cubicBezTo>
                  <a:pt x="4740293" y="1075740"/>
                  <a:pt x="4711718" y="1877427"/>
                  <a:pt x="4892693" y="2091740"/>
                </a:cubicBezTo>
                <a:cubicBezTo>
                  <a:pt x="5073668" y="2306052"/>
                  <a:pt x="5364181" y="2242552"/>
                  <a:pt x="5578493" y="2015540"/>
                </a:cubicBezTo>
                <a:cubicBezTo>
                  <a:pt x="5792805" y="1788528"/>
                  <a:pt x="6013468" y="759827"/>
                  <a:pt x="6178568" y="729665"/>
                </a:cubicBezTo>
              </a:path>
            </a:pathLst>
          </a:cu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165BBD4-E075-7F49-87BB-9D439DFF6580}"/>
              </a:ext>
            </a:extLst>
          </p:cNvPr>
          <p:cNvSpPr txBox="1"/>
          <p:nvPr/>
        </p:nvSpPr>
        <p:spPr>
          <a:xfrm>
            <a:off x="8661201" y="1314441"/>
            <a:ext cx="27729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>
                <a:solidFill>
                  <a:srgbClr val="00B050"/>
                </a:solidFill>
              </a:rPr>
              <a:t>GENERALIZED MODEL</a:t>
            </a:r>
          </a:p>
        </p:txBody>
      </p:sp>
    </p:spTree>
    <p:extLst>
      <p:ext uri="{BB962C8B-B14F-4D97-AF65-F5344CB8AC3E}">
        <p14:creationId xmlns:p14="http://schemas.microsoft.com/office/powerpoint/2010/main" val="1038731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DD4C5A-C2A8-4A52-8CC5-22BF3ECA5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47" y="-26581"/>
            <a:ext cx="12192000" cy="688458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336F08B-35AF-4805-B255-C5E4687B67B3}"/>
              </a:ext>
            </a:extLst>
          </p:cNvPr>
          <p:cNvSpPr/>
          <p:nvPr/>
        </p:nvSpPr>
        <p:spPr>
          <a:xfrm>
            <a:off x="355107" y="1296140"/>
            <a:ext cx="10946167" cy="29207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75D6C86-9F54-485F-A61E-E3518A1655A5}"/>
              </a:ext>
            </a:extLst>
          </p:cNvPr>
          <p:cNvSpPr/>
          <p:nvPr/>
        </p:nvSpPr>
        <p:spPr>
          <a:xfrm>
            <a:off x="585926" y="1535837"/>
            <a:ext cx="10946167" cy="2130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3722D7D-8492-4ABA-A9C3-CCEA9F7189D7}"/>
              </a:ext>
            </a:extLst>
          </p:cNvPr>
          <p:cNvSpPr/>
          <p:nvPr/>
        </p:nvSpPr>
        <p:spPr>
          <a:xfrm>
            <a:off x="585926" y="6329779"/>
            <a:ext cx="2929631" cy="3062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DBFA9E2-59AB-4762-9D2B-4E20CCD15619}"/>
              </a:ext>
            </a:extLst>
          </p:cNvPr>
          <p:cNvSpPr/>
          <p:nvPr/>
        </p:nvSpPr>
        <p:spPr>
          <a:xfrm>
            <a:off x="176334" y="1120580"/>
            <a:ext cx="683406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Montserrat" charset="0"/>
              </a:rPr>
              <a:t>Blood Pressure notes: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>
                <a:latin typeface="Montserrat" charset="0"/>
              </a:rPr>
              <a:t>Blood pressure is represented by 2 numbers systolic and diastolic (ideally 120/80 mm Hg).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>
                <a:latin typeface="Montserrat" charset="0"/>
              </a:rPr>
              <a:t>These two number are critical in assessing the heart health.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>
                <a:latin typeface="Montserrat" charset="0"/>
              </a:rPr>
              <a:t>The top number represents </a:t>
            </a:r>
            <a:r>
              <a:rPr lang="en-US" sz="2000" b="1" dirty="0">
                <a:latin typeface="Montserrat" charset="0"/>
              </a:rPr>
              <a:t>systolic </a:t>
            </a:r>
            <a:r>
              <a:rPr lang="en-US" sz="2000" dirty="0">
                <a:latin typeface="Montserrat" charset="0"/>
              </a:rPr>
              <a:t>and the bottom number representing the </a:t>
            </a:r>
            <a:r>
              <a:rPr lang="en-US" sz="2000" b="1" dirty="0">
                <a:latin typeface="Montserrat" charset="0"/>
              </a:rPr>
              <a:t>diastolic</a:t>
            </a:r>
            <a:r>
              <a:rPr lang="en-US" sz="2000" dirty="0">
                <a:latin typeface="Montserrat" charset="0"/>
              </a:rPr>
              <a:t>.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>
                <a:latin typeface="Montserrat" charset="0"/>
              </a:rPr>
              <a:t>Systolic pressure indicates the blood pressure in the arteries when the blood is pumped out of the heart.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>
                <a:latin typeface="Montserrat" charset="0"/>
              </a:rPr>
              <a:t>The diastolic pressure indicates the blood pressure between beats (at rest, filling up and ready to pump again).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>
                <a:latin typeface="Montserrat" charset="0"/>
              </a:rPr>
              <a:t>If these numbers are high, that means that the heart is exerting more effort to pump blood in the arteries to the body.</a:t>
            </a:r>
          </a:p>
          <a:p>
            <a:endParaRPr lang="en-US" sz="2000" b="1" dirty="0">
              <a:latin typeface="Montserrat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B92BDB9-5B72-4AE6-B5AB-E44B226E7A16}"/>
              </a:ext>
            </a:extLst>
          </p:cNvPr>
          <p:cNvSpPr/>
          <p:nvPr/>
        </p:nvSpPr>
        <p:spPr>
          <a:xfrm>
            <a:off x="176334" y="237642"/>
            <a:ext cx="98267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800" b="1" dirty="0">
                <a:latin typeface="Montserrat" charset="0"/>
                <a:ea typeface="Montserrat" charset="0"/>
                <a:cs typeface="Montserrat" charset="0"/>
              </a:rPr>
              <a:t>PROJECT OVERVIEW: NOTES ON BLOOD PRESSURE</a:t>
            </a:r>
            <a:endParaRPr lang="en-US" sz="28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5FA6A7F-08F0-4E4B-846C-31A99C2D08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1219" y="2486378"/>
            <a:ext cx="4532235" cy="1419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A3E8654-C83F-4C38-8C4E-2AFB6D7FF59F}"/>
              </a:ext>
            </a:extLst>
          </p:cNvPr>
          <p:cNvSpPr/>
          <p:nvPr/>
        </p:nvSpPr>
        <p:spPr>
          <a:xfrm>
            <a:off x="1432265" y="6163711"/>
            <a:ext cx="75874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hlinkClick r:id="rId4"/>
              </a:rPr>
              <a:t>Photo Source: https://commons.wikimedia.org/wiki/File:Hypertension_ranges_chart.png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32395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DD4C5A-C2A8-4A52-8CC5-22BF3ECA5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47" y="-26581"/>
            <a:ext cx="12192000" cy="688458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336F08B-35AF-4805-B255-C5E4687B67B3}"/>
              </a:ext>
            </a:extLst>
          </p:cNvPr>
          <p:cNvSpPr/>
          <p:nvPr/>
        </p:nvSpPr>
        <p:spPr>
          <a:xfrm>
            <a:off x="355107" y="1296140"/>
            <a:ext cx="10946167" cy="29207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75D6C86-9F54-485F-A61E-E3518A1655A5}"/>
              </a:ext>
            </a:extLst>
          </p:cNvPr>
          <p:cNvSpPr/>
          <p:nvPr/>
        </p:nvSpPr>
        <p:spPr>
          <a:xfrm>
            <a:off x="585926" y="1535837"/>
            <a:ext cx="10946167" cy="2130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3722D7D-8492-4ABA-A9C3-CCEA9F7189D7}"/>
              </a:ext>
            </a:extLst>
          </p:cNvPr>
          <p:cNvSpPr/>
          <p:nvPr/>
        </p:nvSpPr>
        <p:spPr>
          <a:xfrm>
            <a:off x="585926" y="6329779"/>
            <a:ext cx="2929631" cy="3062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DBFA9E2-59AB-4762-9D2B-4E20CCD15619}"/>
              </a:ext>
            </a:extLst>
          </p:cNvPr>
          <p:cNvSpPr/>
          <p:nvPr/>
        </p:nvSpPr>
        <p:spPr>
          <a:xfrm>
            <a:off x="176333" y="1120580"/>
            <a:ext cx="6929317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Montserrat" charset="0"/>
              </a:rPr>
              <a:t>Cholesterol notes: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000" dirty="0">
                <a:latin typeface="Montserrat" charset="0"/>
              </a:rPr>
              <a:t>Cholesterol is a waxy material found in humans blood.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000" dirty="0">
                <a:latin typeface="Montserrat" charset="0"/>
              </a:rPr>
              <a:t>Normal level of cholesterol is necessary to ensure healthy body cells but as these levels increase, heart disease risk is elevated. 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000" dirty="0">
                <a:latin typeface="Montserrat" charset="0"/>
              </a:rPr>
              <a:t>This waxy material can block the arteries and could result in strokes and heart attacks.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000" dirty="0">
                <a:latin typeface="Montserrat" charset="0"/>
              </a:rPr>
              <a:t>Healthy lifestyle and regular exercises can reduce the risk of having high cholesterol levels.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>
                <a:latin typeface="Montserrat" charset="0"/>
              </a:rPr>
              <a:t>More information: </a:t>
            </a:r>
            <a:r>
              <a:rPr lang="en-US" sz="2000" dirty="0">
                <a:latin typeface="Montserrat" charset="0"/>
                <a:hlinkClick r:id="rId3"/>
              </a:rPr>
              <a:t>https://www.mayoclinic.org/diseases-conditions/high-blood-cholesterol/symptoms-causes/syc-20350800</a:t>
            </a:r>
            <a:endParaRPr lang="en-US" sz="2000" dirty="0">
              <a:latin typeface="Montserrat" charset="0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CA" sz="2000" dirty="0">
              <a:latin typeface="Montserrat" charset="0"/>
            </a:endParaRPr>
          </a:p>
          <a:p>
            <a:endParaRPr lang="en-US" sz="2000" b="1" dirty="0">
              <a:latin typeface="Montserrat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B92BDB9-5B72-4AE6-B5AB-E44B226E7A16}"/>
              </a:ext>
            </a:extLst>
          </p:cNvPr>
          <p:cNvSpPr/>
          <p:nvPr/>
        </p:nvSpPr>
        <p:spPr>
          <a:xfrm>
            <a:off x="176334" y="237642"/>
            <a:ext cx="90508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800" b="1" dirty="0">
                <a:latin typeface="Montserrat" charset="0"/>
                <a:ea typeface="Montserrat" charset="0"/>
                <a:cs typeface="Montserrat" charset="0"/>
              </a:rPr>
              <a:t>PROJECT OVERVIEW: NOTES ON CHOLESTEROL</a:t>
            </a:r>
            <a:endParaRPr lang="en-US" sz="2800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EEE5AB6-BDC6-4378-AE0E-AE42F9F07F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15"/>
          <a:stretch/>
        </p:blipFill>
        <p:spPr bwMode="auto">
          <a:xfrm>
            <a:off x="7105650" y="2045201"/>
            <a:ext cx="4430959" cy="2130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8C3D0A2-84C0-4301-88B3-31B9067AEEE4}"/>
              </a:ext>
            </a:extLst>
          </p:cNvPr>
          <p:cNvSpPr/>
          <p:nvPr/>
        </p:nvSpPr>
        <p:spPr>
          <a:xfrm>
            <a:off x="585926" y="6266726"/>
            <a:ext cx="90201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Photo Credit: https://commons.wikimedia.org/wiki/File:Clogged_Heart_Artery.jpg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3086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3DD4C5A-C2A8-4A52-8CC5-22BF3ECA5A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47" y="-26581"/>
            <a:ext cx="12192000" cy="688458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336F08B-35AF-4805-B255-C5E4687B67B3}"/>
              </a:ext>
            </a:extLst>
          </p:cNvPr>
          <p:cNvSpPr/>
          <p:nvPr/>
        </p:nvSpPr>
        <p:spPr>
          <a:xfrm>
            <a:off x="355107" y="1296140"/>
            <a:ext cx="10946167" cy="29207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75D6C86-9F54-485F-A61E-E3518A1655A5}"/>
              </a:ext>
            </a:extLst>
          </p:cNvPr>
          <p:cNvSpPr/>
          <p:nvPr/>
        </p:nvSpPr>
        <p:spPr>
          <a:xfrm>
            <a:off x="585926" y="1535837"/>
            <a:ext cx="10946167" cy="21306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3722D7D-8492-4ABA-A9C3-CCEA9F7189D7}"/>
              </a:ext>
            </a:extLst>
          </p:cNvPr>
          <p:cNvSpPr/>
          <p:nvPr/>
        </p:nvSpPr>
        <p:spPr>
          <a:xfrm>
            <a:off x="585926" y="6329779"/>
            <a:ext cx="2929631" cy="3062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DBFA9E2-59AB-4762-9D2B-4E20CCD15619}"/>
              </a:ext>
            </a:extLst>
          </p:cNvPr>
          <p:cNvSpPr/>
          <p:nvPr/>
        </p:nvSpPr>
        <p:spPr>
          <a:xfrm>
            <a:off x="176333" y="1120580"/>
            <a:ext cx="1065359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Montserrat" charset="0"/>
              </a:rPr>
              <a:t>Glucose notes: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000" dirty="0">
                <a:latin typeface="Montserrat" charset="0"/>
              </a:rPr>
              <a:t>Glucose represents the sugar that the human body receive when they consume food. 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000" dirty="0">
                <a:latin typeface="Montserrat" charset="0"/>
              </a:rPr>
              <a:t>Glucose means “sweet” in Greek.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000" dirty="0">
                <a:latin typeface="Montserrat" charset="0"/>
              </a:rPr>
              <a:t>Insulin hormone plays a key role in moving glucose from the blood to the body cells for energy. 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000" dirty="0">
                <a:latin typeface="Montserrat" charset="0"/>
              </a:rPr>
              <a:t>Diabetic patients have high glucose in their blood stream which could be due to two reasons: 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CA" sz="2000" dirty="0">
                <a:latin typeface="Montserrat" charset="0"/>
              </a:rPr>
              <a:t>They don’t have enough insulin  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en-CA" sz="2000" dirty="0">
                <a:latin typeface="Montserrat" charset="0"/>
              </a:rPr>
              <a:t> Body cells do not react to insulin the proper way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sz="2000" dirty="0">
                <a:latin typeface="Montserrat" charset="0"/>
              </a:rPr>
              <a:t>Read more: </a:t>
            </a:r>
            <a:r>
              <a:rPr lang="en-US" sz="2000" dirty="0">
                <a:latin typeface="Montserrat" charset="0"/>
                <a:hlinkClick r:id="rId3"/>
              </a:rPr>
              <a:t>https://www.webmd.com/diabetes/glucose-diabetes</a:t>
            </a:r>
            <a:endParaRPr lang="en-US" sz="2000" dirty="0">
              <a:latin typeface="Montserrat" charset="0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US" sz="2000" dirty="0">
              <a:latin typeface="Montserrat" charset="0"/>
            </a:endParaRPr>
          </a:p>
          <a:p>
            <a:pPr lvl="1"/>
            <a:endParaRPr lang="en-US" sz="2000" dirty="0">
              <a:latin typeface="Montserrat" charset="0"/>
            </a:endParaRPr>
          </a:p>
          <a:p>
            <a:pPr lvl="1"/>
            <a:endParaRPr lang="en-US" sz="2000" dirty="0">
              <a:latin typeface="Montserrat" charset="0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US" sz="2000" dirty="0">
              <a:latin typeface="Montserrat" charset="0"/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CA" sz="2000" dirty="0">
              <a:latin typeface="Montserrat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B92BDB9-5B72-4AE6-B5AB-E44B226E7A16}"/>
              </a:ext>
            </a:extLst>
          </p:cNvPr>
          <p:cNvSpPr/>
          <p:nvPr/>
        </p:nvSpPr>
        <p:spPr>
          <a:xfrm>
            <a:off x="176334" y="237642"/>
            <a:ext cx="81996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2800" b="1" dirty="0">
                <a:latin typeface="Montserrat" charset="0"/>
                <a:ea typeface="Montserrat" charset="0"/>
                <a:cs typeface="Montserrat" charset="0"/>
              </a:rPr>
              <a:t>PROJECT OVERVIEW: NOTES ON GLUCOSE</a:t>
            </a:r>
            <a:endParaRPr lang="en-US" sz="2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C3D0A2-84C0-4301-88B3-31B9067AEEE4}"/>
              </a:ext>
            </a:extLst>
          </p:cNvPr>
          <p:cNvSpPr/>
          <p:nvPr/>
        </p:nvSpPr>
        <p:spPr>
          <a:xfrm>
            <a:off x="719276" y="6121167"/>
            <a:ext cx="90201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Photo Credit: https://commons.wikimedia.org/wiki/File:Clogged_Heart_Artery.jpg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8727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B5132F-3707-44BA-9CEB-8673EF1B2A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93"/>
            <a:ext cx="12192000" cy="68591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F9D04B7-03C9-4895-84F6-D6380FD573A6}"/>
              </a:ext>
            </a:extLst>
          </p:cNvPr>
          <p:cNvSpPr txBox="1"/>
          <p:nvPr/>
        </p:nvSpPr>
        <p:spPr>
          <a:xfrm>
            <a:off x="1868842" y="2063781"/>
            <a:ext cx="676726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5400" b="1">
                <a:solidFill>
                  <a:srgbClr val="074F85"/>
                </a:solidFill>
              </a:defRPr>
            </a:lvl1pPr>
          </a:lstStyle>
          <a:p>
            <a:pPr algn="ctr"/>
            <a:r>
              <a:rPr lang="en-CA" dirty="0"/>
              <a:t>PRINCIPAL COMPONENT ANALYSIS (PCA)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7476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310242A-47BD-46CC-B893-73AF10B0C9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5397"/>
          <a:stretch/>
        </p:blipFill>
        <p:spPr>
          <a:xfrm>
            <a:off x="-647" y="-26581"/>
            <a:ext cx="12192000" cy="444766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DF2182A-3A3E-6E43-A1C7-B8738B53490A}"/>
              </a:ext>
            </a:extLst>
          </p:cNvPr>
          <p:cNvSpPr txBox="1">
            <a:spLocks/>
          </p:cNvSpPr>
          <p:nvPr/>
        </p:nvSpPr>
        <p:spPr>
          <a:xfrm>
            <a:off x="283758" y="213921"/>
            <a:ext cx="8967519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>
              <a:defRPr sz="2800" b="1"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US" dirty="0"/>
              <a:t>PRINCIPAL COMPONENT ANALYSIS: OVERVIEW</a:t>
            </a:r>
            <a:endParaRPr lang="ru-RU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246EE3A9-7973-324F-97F1-BE93F103C344}"/>
              </a:ext>
            </a:extLst>
          </p:cNvPr>
          <p:cNvSpPr txBox="1">
            <a:spLocks/>
          </p:cNvSpPr>
          <p:nvPr/>
        </p:nvSpPr>
        <p:spPr>
          <a:xfrm>
            <a:off x="283758" y="1043696"/>
            <a:ext cx="11908241" cy="32744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marL="342900" indent="-342900">
              <a:lnSpc>
                <a:spcPct val="120000"/>
              </a:lnSpc>
              <a:buFont typeface="Arial" panose="020B0604020202020204" pitchFamily="34" charset="0"/>
              <a:buChar char="•"/>
              <a:defRPr sz="2000" b="1"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CA" dirty="0"/>
              <a:t>PCA is an unsupervised machine learning algorithm that performs dimensionality reductions while attempting at keeping the original information unchanged. </a:t>
            </a:r>
          </a:p>
          <a:p>
            <a:r>
              <a:rPr lang="en-CA" dirty="0"/>
              <a:t>PCA works by trying to find a new set of features called components.</a:t>
            </a:r>
          </a:p>
          <a:p>
            <a:r>
              <a:rPr lang="en-CA" dirty="0"/>
              <a:t>Components are composites of the uncorrelated given input features.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</a:pPr>
            <a:r>
              <a:rPr lang="en-CA" dirty="0"/>
              <a:t>In Amazon </a:t>
            </a:r>
            <a:r>
              <a:rPr lang="en-CA" dirty="0" err="1"/>
              <a:t>SageMaker</a:t>
            </a:r>
            <a:r>
              <a:rPr lang="en-CA" dirty="0"/>
              <a:t> PCA operates in two modes:</a:t>
            </a:r>
          </a:p>
          <a:p>
            <a:pPr marL="742950" lvl="1" indent="-285750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CA" sz="2000" b="1" dirty="0">
                <a:latin typeface="Montserrat" charset="0"/>
              </a:rPr>
              <a:t>Regular: works well with sparse data small (manageable) number of observations/features.</a:t>
            </a:r>
          </a:p>
          <a:p>
            <a:pPr marL="742950" lvl="1" indent="-285750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</a:pPr>
            <a:r>
              <a:rPr lang="en-CA" sz="2000" b="1" dirty="0">
                <a:latin typeface="Montserrat" charset="0"/>
              </a:rPr>
              <a:t>Randomized: works well with large number of observations/features. </a:t>
            </a:r>
            <a:endParaRPr lang="en-US" sz="2000" b="1" dirty="0">
              <a:latin typeface="Montserrat" charset="0"/>
            </a:endParaRPr>
          </a:p>
          <a:p>
            <a:endParaRPr lang="en-CA" dirty="0"/>
          </a:p>
        </p:txBody>
      </p:sp>
      <p:pic>
        <p:nvPicPr>
          <p:cNvPr id="10" name="Picture 4" descr="http://phdthesis-bioinformatics-maxplanckinstitute-molecularplantphys.matthias-scholz.de/fig_pca_illu3d.png">
            <a:extLst>
              <a:ext uri="{FF2B5EF4-FFF2-40B4-BE49-F238E27FC236}">
                <a16:creationId xmlns:a16="http://schemas.microsoft.com/office/drawing/2014/main" id="{BD9C49D7-3805-454C-819F-FBC426B392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683" y="3890870"/>
            <a:ext cx="6368110" cy="2525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33E1D87-6681-D341-B640-C7BF74626C33}"/>
              </a:ext>
            </a:extLst>
          </p:cNvPr>
          <p:cNvSpPr/>
          <p:nvPr/>
        </p:nvSpPr>
        <p:spPr>
          <a:xfrm>
            <a:off x="2062146" y="6519766"/>
            <a:ext cx="109376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dirty="0">
                <a:solidFill>
                  <a:srgbClr val="002060"/>
                </a:solidFill>
              </a:rPr>
              <a:t>Photo Credit: </a:t>
            </a:r>
            <a:r>
              <a:rPr lang="en-CA" sz="1200" dirty="0">
                <a:solidFill>
                  <a:srgbClr val="00206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http://phdthesis-bioinformatics-maxplanckinstitute-molecularplantphys.matthias-scholz.de/</a:t>
            </a:r>
            <a:endParaRPr lang="en-CA" sz="1200" dirty="0">
              <a:solidFill>
                <a:srgbClr val="002060"/>
              </a:solidFill>
            </a:endParaRPr>
          </a:p>
          <a:p>
            <a:endParaRPr lang="en-CA" sz="1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3782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C212742-A6C8-481F-89B8-E7BBF1F591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47" y="-26581"/>
            <a:ext cx="12192000" cy="6884581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4846C4B-88CA-024E-B5F6-D1B4A463E2B1}"/>
              </a:ext>
            </a:extLst>
          </p:cNvPr>
          <p:cNvSpPr txBox="1">
            <a:spLocks/>
          </p:cNvSpPr>
          <p:nvPr/>
        </p:nvSpPr>
        <p:spPr>
          <a:xfrm>
            <a:off x="533399" y="1253331"/>
            <a:ext cx="8334375" cy="412600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>
              <a:lnSpc>
                <a:spcPct val="120000"/>
              </a:lnSpc>
              <a:buFont typeface="Arial" panose="020B0604020202020204" pitchFamily="34" charset="0"/>
              <a:buChar char="•"/>
              <a:defRPr sz="2000" b="1">
                <a:latin typeface="Montserrat" charset="0"/>
                <a:ea typeface="Montserrat" charset="0"/>
                <a:cs typeface="Montserrat" charset="0"/>
              </a:defRPr>
            </a:lvl1pPr>
            <a:lvl2pPr marL="742950" lvl="1" indent="-285750">
              <a:lnSpc>
                <a:spcPct val="90000"/>
              </a:lnSpc>
              <a:spcBef>
                <a:spcPts val="500"/>
              </a:spcBef>
              <a:buFont typeface="Courier New" panose="02070309020205020404" pitchFamily="49" charset="0"/>
              <a:buChar char="o"/>
              <a:defRPr sz="2000" b="1">
                <a:latin typeface="Montserra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Full set of hyperparameters: </a:t>
            </a:r>
            <a:r>
              <a:rPr lang="en-US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https://docs.aws.amazon.com/sagemaker/latest/dg/PCA-reference.html </a:t>
            </a:r>
            <a:endParaRPr lang="en-US" dirty="0"/>
          </a:p>
          <a:p>
            <a:r>
              <a:rPr lang="en-CA" dirty="0" err="1"/>
              <a:t>feature_dim</a:t>
            </a:r>
            <a:r>
              <a:rPr lang="en-CA" dirty="0"/>
              <a:t>: number of features in the input data.</a:t>
            </a:r>
          </a:p>
          <a:p>
            <a:r>
              <a:rPr lang="en-CA" dirty="0" err="1"/>
              <a:t>num_components</a:t>
            </a:r>
            <a:r>
              <a:rPr lang="en-CA" dirty="0"/>
              <a:t>: number of principal components to compute.</a:t>
            </a:r>
          </a:p>
          <a:p>
            <a:r>
              <a:rPr lang="en-CA" dirty="0" err="1"/>
              <a:t>algorithm_mode</a:t>
            </a:r>
            <a:r>
              <a:rPr lang="en-CA" dirty="0"/>
              <a:t>: Mode for computing the principal components, choose between regular or randomized</a:t>
            </a:r>
          </a:p>
          <a:p>
            <a:r>
              <a:rPr lang="en-CA" dirty="0" err="1"/>
              <a:t>extra_components</a:t>
            </a:r>
            <a:r>
              <a:rPr lang="en-CA" dirty="0"/>
              <a:t>: As extra components go up, more accurate results are achieved at the cost of increased memory/computation consumption.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08E8CE4-C49E-D94D-A741-21FA3A505EA1}"/>
              </a:ext>
            </a:extLst>
          </p:cNvPr>
          <p:cNvSpPr txBox="1">
            <a:spLocks/>
          </p:cNvSpPr>
          <p:nvPr/>
        </p:nvSpPr>
        <p:spPr>
          <a:xfrm>
            <a:off x="375425" y="73317"/>
            <a:ext cx="9702853" cy="930535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>
                <a:latin typeface="Montserrat"/>
              </a:rPr>
              <a:t>PRINCIPAL COMPONENT ANALYSIS</a:t>
            </a:r>
            <a:r>
              <a:rPr lang="en-US" dirty="0"/>
              <a:t>: </a:t>
            </a:r>
            <a:r>
              <a:rPr lang="en-CA" dirty="0">
                <a:latin typeface="Montserrat"/>
              </a:rPr>
              <a:t>HYPERPARAMETERS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6E1880-8A3E-4DE7-A561-43A92DEEAD2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0460" y="1360164"/>
            <a:ext cx="3375892" cy="4650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655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898</TotalTime>
  <Words>2280</Words>
  <Application>Microsoft Office PowerPoint</Application>
  <PresentationFormat>Widescreen</PresentationFormat>
  <Paragraphs>314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4" baseType="lpstr">
      <vt:lpstr>Arial</vt:lpstr>
      <vt:lpstr>Calibri</vt:lpstr>
      <vt:lpstr>Calibri Light</vt:lpstr>
      <vt:lpstr>Cambria Math</vt:lpstr>
      <vt:lpstr>Courier New</vt:lpstr>
      <vt:lpstr>Montserrat</vt:lpstr>
      <vt:lpstr>Montserrat Black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R.M. Mohamed</dc:creator>
  <cp:lastModifiedBy>R.M. Mohamed</cp:lastModifiedBy>
  <cp:revision>136</cp:revision>
  <dcterms:created xsi:type="dcterms:W3CDTF">2020-05-06T00:39:06Z</dcterms:created>
  <dcterms:modified xsi:type="dcterms:W3CDTF">2020-05-17T03:56:33Z</dcterms:modified>
</cp:coreProperties>
</file>