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310" r:id="rId3"/>
    <p:sldId id="257" r:id="rId4"/>
    <p:sldId id="258" r:id="rId5"/>
    <p:sldId id="1029" r:id="rId6"/>
    <p:sldId id="327" r:id="rId7"/>
    <p:sldId id="983" r:id="rId8"/>
    <p:sldId id="590" r:id="rId9"/>
    <p:sldId id="591" r:id="rId10"/>
    <p:sldId id="593" r:id="rId11"/>
    <p:sldId id="594" r:id="rId12"/>
    <p:sldId id="595" r:id="rId13"/>
    <p:sldId id="596" r:id="rId14"/>
    <p:sldId id="657" r:id="rId15"/>
    <p:sldId id="658" r:id="rId16"/>
    <p:sldId id="1022" r:id="rId17"/>
    <p:sldId id="659" r:id="rId18"/>
    <p:sldId id="905" r:id="rId19"/>
    <p:sldId id="1021" r:id="rId20"/>
    <p:sldId id="907" r:id="rId21"/>
    <p:sldId id="908" r:id="rId22"/>
    <p:sldId id="909" r:id="rId23"/>
    <p:sldId id="1023" r:id="rId24"/>
    <p:sldId id="911" r:id="rId25"/>
    <p:sldId id="912" r:id="rId26"/>
    <p:sldId id="913" r:id="rId27"/>
    <p:sldId id="914" r:id="rId28"/>
    <p:sldId id="324" r:id="rId29"/>
    <p:sldId id="311" r:id="rId30"/>
    <p:sldId id="999" r:id="rId31"/>
    <p:sldId id="1001" r:id="rId32"/>
    <p:sldId id="1026" r:id="rId33"/>
    <p:sldId id="1003" r:id="rId34"/>
    <p:sldId id="996" r:id="rId35"/>
    <p:sldId id="1005" r:id="rId36"/>
    <p:sldId id="1006" r:id="rId37"/>
    <p:sldId id="1007" r:id="rId38"/>
    <p:sldId id="1027" r:id="rId39"/>
    <p:sldId id="906" r:id="rId40"/>
    <p:sldId id="1010" r:id="rId41"/>
    <p:sldId id="1013" r:id="rId42"/>
    <p:sldId id="1028" r:id="rId43"/>
    <p:sldId id="1008" r:id="rId44"/>
    <p:sldId id="1024" r:id="rId45"/>
    <p:sldId id="1014" r:id="rId46"/>
    <p:sldId id="1015" r:id="rId47"/>
    <p:sldId id="1016" r:id="rId48"/>
    <p:sldId id="1017" r:id="rId49"/>
    <p:sldId id="1018" r:id="rId50"/>
    <p:sldId id="1019" r:id="rId51"/>
    <p:sldId id="1020" r:id="rId52"/>
    <p:sldId id="1009" r:id="rId53"/>
    <p:sldId id="1012" r:id="rId54"/>
    <p:sldId id="994" r:id="rId55"/>
    <p:sldId id="979" r:id="rId56"/>
    <p:sldId id="980" r:id="rId57"/>
    <p:sldId id="981" r:id="rId58"/>
    <p:sldId id="982" r:id="rId59"/>
    <p:sldId id="984" r:id="rId60"/>
    <p:sldId id="930" r:id="rId61"/>
    <p:sldId id="902" r:id="rId62"/>
    <p:sldId id="294" r:id="rId63"/>
    <p:sldId id="295" r:id="rId64"/>
    <p:sldId id="293" r:id="rId65"/>
    <p:sldId id="297" r:id="rId66"/>
    <p:sldId id="296" r:id="rId67"/>
    <p:sldId id="298" r:id="rId68"/>
    <p:sldId id="299" r:id="rId69"/>
    <p:sldId id="300" r:id="rId70"/>
    <p:sldId id="301" r:id="rId71"/>
    <p:sldId id="302" r:id="rId72"/>
    <p:sldId id="314" r:id="rId73"/>
    <p:sldId id="315" r:id="rId74"/>
    <p:sldId id="316" r:id="rId75"/>
    <p:sldId id="317" r:id="rId76"/>
    <p:sldId id="304" r:id="rId77"/>
    <p:sldId id="305" r:id="rId78"/>
    <p:sldId id="306" r:id="rId79"/>
    <p:sldId id="307" r:id="rId80"/>
    <p:sldId id="308" r:id="rId81"/>
    <p:sldId id="326" r:id="rId82"/>
    <p:sldId id="312" r:id="rId83"/>
    <p:sldId id="313" r:id="rId8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M. Mohamed" initials="RM" lastIdx="2" clrIdx="0">
    <p:extLst>
      <p:ext uri="{19B8F6BF-5375-455C-9EA6-DF929625EA0E}">
        <p15:presenceInfo xmlns:p15="http://schemas.microsoft.com/office/powerpoint/2012/main" userId="S::mohamerm@mcmaster.ca::a7690a77-349e-4bd5-aae3-83f64e5a68d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77CED4"/>
    <a:srgbClr val="71508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875" autoAdjust="0"/>
    <p:restoredTop sz="94660"/>
  </p:normalViewPr>
  <p:slideViewPr>
    <p:cSldViewPr snapToGrid="0">
      <p:cViewPr varScale="1">
        <p:scale>
          <a:sx n="108" d="100"/>
          <a:sy n="108" d="100"/>
        </p:scale>
        <p:origin x="774"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commentAuthors" Target="commentAuthor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4E0CBD7-CE25-45B6-9FB7-4603EFCBB48A}"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9F7C21D4-6850-4AC8-B3FD-235E7EA958D7}">
      <dgm:prSet phldrT="[Text]"/>
      <dgm:spPr/>
      <dgm:t>
        <a:bodyPr/>
        <a:lstStyle/>
        <a:p>
          <a:r>
            <a:rPr lang="en-CA" b="1" dirty="0">
              <a:latin typeface="Montserrat" charset="0"/>
            </a:rPr>
            <a:t>ADVANTAGES:</a:t>
          </a:r>
          <a:endParaRPr lang="en-US" dirty="0"/>
        </a:p>
      </dgm:t>
    </dgm:pt>
    <dgm:pt modelId="{A002089D-F8C7-43FF-898E-C5F1D61F151A}" type="parTrans" cxnId="{662A0438-F747-4B37-A0CE-435DCB285A2D}">
      <dgm:prSet/>
      <dgm:spPr/>
      <dgm:t>
        <a:bodyPr/>
        <a:lstStyle/>
        <a:p>
          <a:endParaRPr lang="en-US"/>
        </a:p>
      </dgm:t>
    </dgm:pt>
    <dgm:pt modelId="{E4A221C7-14C0-4F37-9AEC-2CA745533F9F}" type="sibTrans" cxnId="{662A0438-F747-4B37-A0CE-435DCB285A2D}">
      <dgm:prSet/>
      <dgm:spPr/>
      <dgm:t>
        <a:bodyPr/>
        <a:lstStyle/>
        <a:p>
          <a:endParaRPr lang="en-US"/>
        </a:p>
      </dgm:t>
    </dgm:pt>
    <dgm:pt modelId="{E0D7CB10-D954-46F8-BF16-1CEEBA65BA69}">
      <dgm:prSet/>
      <dgm:spPr/>
      <dgm:t>
        <a:bodyPr/>
        <a:lstStyle/>
        <a:p>
          <a:r>
            <a:rPr lang="en-CA">
              <a:latin typeface="Montserrat" charset="0"/>
            </a:rPr>
            <a:t>No need to perform any feature scaling </a:t>
          </a:r>
          <a:endParaRPr lang="en-CA" dirty="0">
            <a:latin typeface="Montserrat" charset="0"/>
          </a:endParaRPr>
        </a:p>
      </dgm:t>
    </dgm:pt>
    <dgm:pt modelId="{0642CDE5-2637-4131-9A42-963A6E004F9B}" type="parTrans" cxnId="{404551A0-0A7D-47DE-89BD-E453CA5DD8C2}">
      <dgm:prSet/>
      <dgm:spPr/>
      <dgm:t>
        <a:bodyPr/>
        <a:lstStyle/>
        <a:p>
          <a:endParaRPr lang="en-US"/>
        </a:p>
      </dgm:t>
    </dgm:pt>
    <dgm:pt modelId="{36F88042-FF51-40F6-A30E-FC60AABA38DE}" type="sibTrans" cxnId="{404551A0-0A7D-47DE-89BD-E453CA5DD8C2}">
      <dgm:prSet/>
      <dgm:spPr/>
      <dgm:t>
        <a:bodyPr/>
        <a:lstStyle/>
        <a:p>
          <a:endParaRPr lang="en-US"/>
        </a:p>
      </dgm:t>
    </dgm:pt>
    <dgm:pt modelId="{674B4ED6-8ED7-4FE9-A18C-48AF250D0952}">
      <dgm:prSet/>
      <dgm:spPr/>
      <dgm:t>
        <a:bodyPr/>
        <a:lstStyle/>
        <a:p>
          <a:r>
            <a:rPr lang="en-CA" dirty="0">
              <a:latin typeface="Montserrat" charset="0"/>
            </a:rPr>
            <a:t>Can work well with missing data </a:t>
          </a:r>
        </a:p>
      </dgm:t>
    </dgm:pt>
    <dgm:pt modelId="{122D6441-0886-4634-9769-E866D5084F3A}" type="parTrans" cxnId="{E40B51C9-E700-4928-9077-525CD52E08E0}">
      <dgm:prSet/>
      <dgm:spPr/>
      <dgm:t>
        <a:bodyPr/>
        <a:lstStyle/>
        <a:p>
          <a:endParaRPr lang="en-US"/>
        </a:p>
      </dgm:t>
    </dgm:pt>
    <dgm:pt modelId="{7161DB16-ECDD-4826-A8B5-C9DBA9A7A940}" type="sibTrans" cxnId="{E40B51C9-E700-4928-9077-525CD52E08E0}">
      <dgm:prSet/>
      <dgm:spPr/>
      <dgm:t>
        <a:bodyPr/>
        <a:lstStyle/>
        <a:p>
          <a:endParaRPr lang="en-US"/>
        </a:p>
      </dgm:t>
    </dgm:pt>
    <dgm:pt modelId="{359208D0-8095-401D-9F26-A784C5B77A8B}">
      <dgm:prSet/>
      <dgm:spPr/>
      <dgm:t>
        <a:bodyPr/>
        <a:lstStyle/>
        <a:p>
          <a:r>
            <a:rPr lang="en-CA" dirty="0">
              <a:latin typeface="Montserrat" charset="0"/>
            </a:rPr>
            <a:t>Robust to outliers in the data </a:t>
          </a:r>
        </a:p>
      </dgm:t>
    </dgm:pt>
    <dgm:pt modelId="{9042FD27-547B-429C-9433-C80676130664}" type="parTrans" cxnId="{C7F43BFE-FDDC-468B-8CD0-92C53F041F16}">
      <dgm:prSet/>
      <dgm:spPr/>
      <dgm:t>
        <a:bodyPr/>
        <a:lstStyle/>
        <a:p>
          <a:endParaRPr lang="en-US"/>
        </a:p>
      </dgm:t>
    </dgm:pt>
    <dgm:pt modelId="{6EBEB56B-2FFA-4484-A8BC-A8DFE3AEFECF}" type="sibTrans" cxnId="{C7F43BFE-FDDC-468B-8CD0-92C53F041F16}">
      <dgm:prSet/>
      <dgm:spPr/>
      <dgm:t>
        <a:bodyPr/>
        <a:lstStyle/>
        <a:p>
          <a:endParaRPr lang="en-US"/>
        </a:p>
      </dgm:t>
    </dgm:pt>
    <dgm:pt modelId="{61E69570-646C-4765-825C-78E0B66251F8}">
      <dgm:prSet/>
      <dgm:spPr/>
      <dgm:t>
        <a:bodyPr/>
        <a:lstStyle/>
        <a:p>
          <a:r>
            <a:rPr lang="en-CA">
              <a:latin typeface="Montserrat" charset="0"/>
            </a:rPr>
            <a:t>Can work well for both regression and classification </a:t>
          </a:r>
          <a:endParaRPr lang="en-CA" dirty="0">
            <a:latin typeface="Montserrat" charset="0"/>
          </a:endParaRPr>
        </a:p>
      </dgm:t>
    </dgm:pt>
    <dgm:pt modelId="{53732EF4-4605-40F1-A8D7-82E9821A6B83}" type="parTrans" cxnId="{82D707F2-0213-463F-8F92-39D03779FB16}">
      <dgm:prSet/>
      <dgm:spPr/>
      <dgm:t>
        <a:bodyPr/>
        <a:lstStyle/>
        <a:p>
          <a:endParaRPr lang="en-US"/>
        </a:p>
      </dgm:t>
    </dgm:pt>
    <dgm:pt modelId="{6E5389BD-9C15-4621-B9EA-E33DB50DDB3F}" type="sibTrans" cxnId="{82D707F2-0213-463F-8F92-39D03779FB16}">
      <dgm:prSet/>
      <dgm:spPr/>
      <dgm:t>
        <a:bodyPr/>
        <a:lstStyle/>
        <a:p>
          <a:endParaRPr lang="en-US"/>
        </a:p>
      </dgm:t>
    </dgm:pt>
    <dgm:pt modelId="{BAC30CF5-D342-4B5A-B4AA-2D92A95DF508}">
      <dgm:prSet/>
      <dgm:spPr/>
      <dgm:t>
        <a:bodyPr/>
        <a:lstStyle/>
        <a:p>
          <a:r>
            <a:rPr lang="en-CA" dirty="0">
              <a:latin typeface="Montserrat" charset="0"/>
            </a:rPr>
            <a:t>Computationally efficient and produce fast predictions</a:t>
          </a:r>
        </a:p>
      </dgm:t>
    </dgm:pt>
    <dgm:pt modelId="{FAA0490C-B538-465E-ADF0-C0845994B44C}" type="parTrans" cxnId="{4DE0F542-AA9D-4355-89E6-D5249B6C95D6}">
      <dgm:prSet/>
      <dgm:spPr/>
      <dgm:t>
        <a:bodyPr/>
        <a:lstStyle/>
        <a:p>
          <a:endParaRPr lang="en-US"/>
        </a:p>
      </dgm:t>
    </dgm:pt>
    <dgm:pt modelId="{F924D5BC-1702-47D7-8AD3-C2A7C22B8821}" type="sibTrans" cxnId="{4DE0F542-AA9D-4355-89E6-D5249B6C95D6}">
      <dgm:prSet/>
      <dgm:spPr/>
      <dgm:t>
        <a:bodyPr/>
        <a:lstStyle/>
        <a:p>
          <a:endParaRPr lang="en-US"/>
        </a:p>
      </dgm:t>
    </dgm:pt>
    <dgm:pt modelId="{ED699A86-056F-4316-B813-0329A1DAC39C}">
      <dgm:prSet/>
      <dgm:spPr/>
      <dgm:t>
        <a:bodyPr/>
        <a:lstStyle/>
        <a:p>
          <a:r>
            <a:rPr lang="en-CA">
              <a:latin typeface="Montserrat" charset="0"/>
            </a:rPr>
            <a:t>Works with distributed training: AWS can distribute the training process and data on many machines</a:t>
          </a:r>
          <a:endParaRPr lang="en-CA" dirty="0">
            <a:latin typeface="Montserrat" charset="0"/>
          </a:endParaRPr>
        </a:p>
      </dgm:t>
    </dgm:pt>
    <dgm:pt modelId="{E1FDB84C-EECC-4906-B756-833043E5702E}" type="parTrans" cxnId="{207B5CE9-A2F1-498B-BF29-6759F1359C52}">
      <dgm:prSet/>
      <dgm:spPr/>
      <dgm:t>
        <a:bodyPr/>
        <a:lstStyle/>
        <a:p>
          <a:endParaRPr lang="en-US"/>
        </a:p>
      </dgm:t>
    </dgm:pt>
    <dgm:pt modelId="{974EC2CE-3248-4CE4-AAAE-7EE8052AAF51}" type="sibTrans" cxnId="{207B5CE9-A2F1-498B-BF29-6759F1359C52}">
      <dgm:prSet/>
      <dgm:spPr/>
      <dgm:t>
        <a:bodyPr/>
        <a:lstStyle/>
        <a:p>
          <a:endParaRPr lang="en-US"/>
        </a:p>
      </dgm:t>
    </dgm:pt>
    <dgm:pt modelId="{CB04577D-6949-40B7-959C-B2474F00D44B}">
      <dgm:prSet/>
      <dgm:spPr/>
      <dgm:t>
        <a:bodyPr/>
        <a:lstStyle/>
        <a:p>
          <a:r>
            <a:rPr lang="en-CA" b="1">
              <a:latin typeface="Montserrat" charset="0"/>
            </a:rPr>
            <a:t>DISADVANTAGES:</a:t>
          </a:r>
          <a:endParaRPr lang="en-CA" b="1" dirty="0">
            <a:latin typeface="Montserrat" charset="0"/>
          </a:endParaRPr>
        </a:p>
      </dgm:t>
    </dgm:pt>
    <dgm:pt modelId="{9BFECCCE-907C-4FD1-AFE4-561BE0E8C213}" type="parTrans" cxnId="{78AF16C5-DDE1-4128-96AB-F4473E47AFF5}">
      <dgm:prSet/>
      <dgm:spPr/>
      <dgm:t>
        <a:bodyPr/>
        <a:lstStyle/>
        <a:p>
          <a:endParaRPr lang="en-US"/>
        </a:p>
      </dgm:t>
    </dgm:pt>
    <dgm:pt modelId="{230D4C49-F13A-4006-A854-C177CBD490F1}" type="sibTrans" cxnId="{78AF16C5-DDE1-4128-96AB-F4473E47AFF5}">
      <dgm:prSet/>
      <dgm:spPr/>
      <dgm:t>
        <a:bodyPr/>
        <a:lstStyle/>
        <a:p>
          <a:endParaRPr lang="en-US"/>
        </a:p>
      </dgm:t>
    </dgm:pt>
    <dgm:pt modelId="{B9969653-A14E-41A4-B24B-67970483AA1D}">
      <dgm:prSet/>
      <dgm:spPr/>
      <dgm:t>
        <a:bodyPr/>
        <a:lstStyle/>
        <a:p>
          <a:r>
            <a:rPr lang="en-CA">
              <a:latin typeface="Montserrat" charset="0"/>
            </a:rPr>
            <a:t>Poor extrapolation characteristics</a:t>
          </a:r>
          <a:endParaRPr lang="en-CA" dirty="0">
            <a:latin typeface="Montserrat" charset="0"/>
          </a:endParaRPr>
        </a:p>
      </dgm:t>
    </dgm:pt>
    <dgm:pt modelId="{0722F428-52CE-4D3B-BB7F-80CF2651C635}" type="parTrans" cxnId="{FFB54B5B-E6E7-410A-AB91-4BB432E9CB12}">
      <dgm:prSet/>
      <dgm:spPr/>
      <dgm:t>
        <a:bodyPr/>
        <a:lstStyle/>
        <a:p>
          <a:endParaRPr lang="en-US"/>
        </a:p>
      </dgm:t>
    </dgm:pt>
    <dgm:pt modelId="{8A9E1F98-2191-45A2-95ED-4C80DF70CC10}" type="sibTrans" cxnId="{FFB54B5B-E6E7-410A-AB91-4BB432E9CB12}">
      <dgm:prSet/>
      <dgm:spPr/>
      <dgm:t>
        <a:bodyPr/>
        <a:lstStyle/>
        <a:p>
          <a:endParaRPr lang="en-US"/>
        </a:p>
      </dgm:t>
    </dgm:pt>
    <dgm:pt modelId="{9CC7D695-2B87-47DB-906C-9E1E5314DD5E}">
      <dgm:prSet/>
      <dgm:spPr/>
      <dgm:t>
        <a:bodyPr/>
        <a:lstStyle/>
        <a:p>
          <a:r>
            <a:rPr lang="en-CA">
              <a:latin typeface="Montserrat" charset="0"/>
            </a:rPr>
            <a:t>Need extensive tuning </a:t>
          </a:r>
          <a:endParaRPr lang="en-CA" dirty="0">
            <a:latin typeface="Montserrat" charset="0"/>
          </a:endParaRPr>
        </a:p>
      </dgm:t>
    </dgm:pt>
    <dgm:pt modelId="{93715FC4-F52C-4222-B356-FA53A1675824}" type="parTrans" cxnId="{6AE7864A-DBAB-43A8-99AF-50A34C148753}">
      <dgm:prSet/>
      <dgm:spPr/>
      <dgm:t>
        <a:bodyPr/>
        <a:lstStyle/>
        <a:p>
          <a:endParaRPr lang="en-US"/>
        </a:p>
      </dgm:t>
    </dgm:pt>
    <dgm:pt modelId="{8A1B4871-4ACC-4016-BC51-B418C0367360}" type="sibTrans" cxnId="{6AE7864A-DBAB-43A8-99AF-50A34C148753}">
      <dgm:prSet/>
      <dgm:spPr/>
      <dgm:t>
        <a:bodyPr/>
        <a:lstStyle/>
        <a:p>
          <a:endParaRPr lang="en-US"/>
        </a:p>
      </dgm:t>
    </dgm:pt>
    <dgm:pt modelId="{CAB2C80D-7C69-43A2-9795-7A1024382ADC}">
      <dgm:prSet/>
      <dgm:spPr/>
      <dgm:t>
        <a:bodyPr/>
        <a:lstStyle/>
        <a:p>
          <a:r>
            <a:rPr lang="en-CA" dirty="0">
              <a:latin typeface="Montserrat" charset="0"/>
            </a:rPr>
            <a:t>Slow training </a:t>
          </a:r>
        </a:p>
      </dgm:t>
    </dgm:pt>
    <dgm:pt modelId="{1831A1D7-B091-4798-8326-398FC14F32A4}" type="parTrans" cxnId="{3069400A-B24A-4AD9-8681-B1C08A4F023C}">
      <dgm:prSet/>
      <dgm:spPr/>
      <dgm:t>
        <a:bodyPr/>
        <a:lstStyle/>
        <a:p>
          <a:endParaRPr lang="en-US"/>
        </a:p>
      </dgm:t>
    </dgm:pt>
    <dgm:pt modelId="{4B05CC7E-719E-441B-88E2-3E60918D550F}" type="sibTrans" cxnId="{3069400A-B24A-4AD9-8681-B1C08A4F023C}">
      <dgm:prSet/>
      <dgm:spPr/>
      <dgm:t>
        <a:bodyPr/>
        <a:lstStyle/>
        <a:p>
          <a:endParaRPr lang="en-US"/>
        </a:p>
      </dgm:t>
    </dgm:pt>
    <dgm:pt modelId="{BB7A346A-A766-4EBD-A97C-7F70072E431F}" type="pres">
      <dgm:prSet presAssocID="{54E0CBD7-CE25-45B6-9FB7-4603EFCBB48A}" presName="linear" presStyleCnt="0">
        <dgm:presLayoutVars>
          <dgm:animLvl val="lvl"/>
          <dgm:resizeHandles val="exact"/>
        </dgm:presLayoutVars>
      </dgm:prSet>
      <dgm:spPr/>
    </dgm:pt>
    <dgm:pt modelId="{5CCFBC01-8840-4870-8EC7-6AF0093E84CB}" type="pres">
      <dgm:prSet presAssocID="{9F7C21D4-6850-4AC8-B3FD-235E7EA958D7}" presName="parentText" presStyleLbl="node1" presStyleIdx="0" presStyleCnt="2">
        <dgm:presLayoutVars>
          <dgm:chMax val="0"/>
          <dgm:bulletEnabled val="1"/>
        </dgm:presLayoutVars>
      </dgm:prSet>
      <dgm:spPr/>
    </dgm:pt>
    <dgm:pt modelId="{53F970C4-D00F-49CA-ACB6-6CE8BCC8A55B}" type="pres">
      <dgm:prSet presAssocID="{9F7C21D4-6850-4AC8-B3FD-235E7EA958D7}" presName="childText" presStyleLbl="revTx" presStyleIdx="0" presStyleCnt="2">
        <dgm:presLayoutVars>
          <dgm:bulletEnabled val="1"/>
        </dgm:presLayoutVars>
      </dgm:prSet>
      <dgm:spPr/>
    </dgm:pt>
    <dgm:pt modelId="{7719DAE6-E143-493E-8AE2-F13A48E87182}" type="pres">
      <dgm:prSet presAssocID="{CB04577D-6949-40B7-959C-B2474F00D44B}" presName="parentText" presStyleLbl="node1" presStyleIdx="1" presStyleCnt="2">
        <dgm:presLayoutVars>
          <dgm:chMax val="0"/>
          <dgm:bulletEnabled val="1"/>
        </dgm:presLayoutVars>
      </dgm:prSet>
      <dgm:spPr/>
    </dgm:pt>
    <dgm:pt modelId="{5743426A-0145-4514-971F-C9F11F80F411}" type="pres">
      <dgm:prSet presAssocID="{CB04577D-6949-40B7-959C-B2474F00D44B}" presName="childText" presStyleLbl="revTx" presStyleIdx="1" presStyleCnt="2">
        <dgm:presLayoutVars>
          <dgm:bulletEnabled val="1"/>
        </dgm:presLayoutVars>
      </dgm:prSet>
      <dgm:spPr/>
    </dgm:pt>
  </dgm:ptLst>
  <dgm:cxnLst>
    <dgm:cxn modelId="{3069400A-B24A-4AD9-8681-B1C08A4F023C}" srcId="{CB04577D-6949-40B7-959C-B2474F00D44B}" destId="{CAB2C80D-7C69-43A2-9795-7A1024382ADC}" srcOrd="2" destOrd="0" parTransId="{1831A1D7-B091-4798-8326-398FC14F32A4}" sibTransId="{4B05CC7E-719E-441B-88E2-3E60918D550F}"/>
    <dgm:cxn modelId="{4C30672A-68E6-44B1-A1B1-4A6A37BC0893}" type="presOf" srcId="{9F7C21D4-6850-4AC8-B3FD-235E7EA958D7}" destId="{5CCFBC01-8840-4870-8EC7-6AF0093E84CB}" srcOrd="0" destOrd="0" presId="urn:microsoft.com/office/officeart/2005/8/layout/vList2"/>
    <dgm:cxn modelId="{8D93E22D-E098-4E1C-A20B-28F433A19588}" type="presOf" srcId="{61E69570-646C-4765-825C-78E0B66251F8}" destId="{53F970C4-D00F-49CA-ACB6-6CE8BCC8A55B}" srcOrd="0" destOrd="3" presId="urn:microsoft.com/office/officeart/2005/8/layout/vList2"/>
    <dgm:cxn modelId="{662A0438-F747-4B37-A0CE-435DCB285A2D}" srcId="{54E0CBD7-CE25-45B6-9FB7-4603EFCBB48A}" destId="{9F7C21D4-6850-4AC8-B3FD-235E7EA958D7}" srcOrd="0" destOrd="0" parTransId="{A002089D-F8C7-43FF-898E-C5F1D61F151A}" sibTransId="{E4A221C7-14C0-4F37-9AEC-2CA745533F9F}"/>
    <dgm:cxn modelId="{FFB54B5B-E6E7-410A-AB91-4BB432E9CB12}" srcId="{CB04577D-6949-40B7-959C-B2474F00D44B}" destId="{B9969653-A14E-41A4-B24B-67970483AA1D}" srcOrd="0" destOrd="0" parTransId="{0722F428-52CE-4D3B-BB7F-80CF2651C635}" sibTransId="{8A9E1F98-2191-45A2-95ED-4C80DF70CC10}"/>
    <dgm:cxn modelId="{44E0C35E-A1BC-4776-ABB1-205DEC9AE813}" type="presOf" srcId="{ED699A86-056F-4316-B813-0329A1DAC39C}" destId="{53F970C4-D00F-49CA-ACB6-6CE8BCC8A55B}" srcOrd="0" destOrd="5" presId="urn:microsoft.com/office/officeart/2005/8/layout/vList2"/>
    <dgm:cxn modelId="{4DE0F542-AA9D-4355-89E6-D5249B6C95D6}" srcId="{9F7C21D4-6850-4AC8-B3FD-235E7EA958D7}" destId="{BAC30CF5-D342-4B5A-B4AA-2D92A95DF508}" srcOrd="4" destOrd="0" parTransId="{FAA0490C-B538-465E-ADF0-C0845994B44C}" sibTransId="{F924D5BC-1702-47D7-8AD3-C2A7C22B8821}"/>
    <dgm:cxn modelId="{3F0A0D43-FD4E-480F-B0B9-514A2AB4014D}" type="presOf" srcId="{CAB2C80D-7C69-43A2-9795-7A1024382ADC}" destId="{5743426A-0145-4514-971F-C9F11F80F411}" srcOrd="0" destOrd="2" presId="urn:microsoft.com/office/officeart/2005/8/layout/vList2"/>
    <dgm:cxn modelId="{77D8CB48-F2AD-4095-B03A-69041E71C2C2}" type="presOf" srcId="{9CC7D695-2B87-47DB-906C-9E1E5314DD5E}" destId="{5743426A-0145-4514-971F-C9F11F80F411}" srcOrd="0" destOrd="1" presId="urn:microsoft.com/office/officeart/2005/8/layout/vList2"/>
    <dgm:cxn modelId="{6AE7864A-DBAB-43A8-99AF-50A34C148753}" srcId="{CB04577D-6949-40B7-959C-B2474F00D44B}" destId="{9CC7D695-2B87-47DB-906C-9E1E5314DD5E}" srcOrd="1" destOrd="0" parTransId="{93715FC4-F52C-4222-B356-FA53A1675824}" sibTransId="{8A1B4871-4ACC-4016-BC51-B418C0367360}"/>
    <dgm:cxn modelId="{9568518C-D895-4F27-A60F-7615A1937699}" type="presOf" srcId="{E0D7CB10-D954-46F8-BF16-1CEEBA65BA69}" destId="{53F970C4-D00F-49CA-ACB6-6CE8BCC8A55B}" srcOrd="0" destOrd="0" presId="urn:microsoft.com/office/officeart/2005/8/layout/vList2"/>
    <dgm:cxn modelId="{404551A0-0A7D-47DE-89BD-E453CA5DD8C2}" srcId="{9F7C21D4-6850-4AC8-B3FD-235E7EA958D7}" destId="{E0D7CB10-D954-46F8-BF16-1CEEBA65BA69}" srcOrd="0" destOrd="0" parTransId="{0642CDE5-2637-4131-9A42-963A6E004F9B}" sibTransId="{36F88042-FF51-40F6-A30E-FC60AABA38DE}"/>
    <dgm:cxn modelId="{74CFEAA8-BB0B-4056-99EB-4575475396CA}" type="presOf" srcId="{54E0CBD7-CE25-45B6-9FB7-4603EFCBB48A}" destId="{BB7A346A-A766-4EBD-A97C-7F70072E431F}" srcOrd="0" destOrd="0" presId="urn:microsoft.com/office/officeart/2005/8/layout/vList2"/>
    <dgm:cxn modelId="{7D6FF7BA-96A4-4D16-819E-F36DCACFD2DA}" type="presOf" srcId="{B9969653-A14E-41A4-B24B-67970483AA1D}" destId="{5743426A-0145-4514-971F-C9F11F80F411}" srcOrd="0" destOrd="0" presId="urn:microsoft.com/office/officeart/2005/8/layout/vList2"/>
    <dgm:cxn modelId="{78AF16C5-DDE1-4128-96AB-F4473E47AFF5}" srcId="{54E0CBD7-CE25-45B6-9FB7-4603EFCBB48A}" destId="{CB04577D-6949-40B7-959C-B2474F00D44B}" srcOrd="1" destOrd="0" parTransId="{9BFECCCE-907C-4FD1-AFE4-561BE0E8C213}" sibTransId="{230D4C49-F13A-4006-A854-C177CBD490F1}"/>
    <dgm:cxn modelId="{E40B51C9-E700-4928-9077-525CD52E08E0}" srcId="{9F7C21D4-6850-4AC8-B3FD-235E7EA958D7}" destId="{674B4ED6-8ED7-4FE9-A18C-48AF250D0952}" srcOrd="1" destOrd="0" parTransId="{122D6441-0886-4634-9769-E866D5084F3A}" sibTransId="{7161DB16-ECDD-4826-A8B5-C9DBA9A7A940}"/>
    <dgm:cxn modelId="{924BB3D8-44ED-4089-A2D6-56C958ABD734}" type="presOf" srcId="{BAC30CF5-D342-4B5A-B4AA-2D92A95DF508}" destId="{53F970C4-D00F-49CA-ACB6-6CE8BCC8A55B}" srcOrd="0" destOrd="4" presId="urn:microsoft.com/office/officeart/2005/8/layout/vList2"/>
    <dgm:cxn modelId="{0D2FC6DB-923E-4A4B-B67F-0CDDA3D7FCF1}" type="presOf" srcId="{674B4ED6-8ED7-4FE9-A18C-48AF250D0952}" destId="{53F970C4-D00F-49CA-ACB6-6CE8BCC8A55B}" srcOrd="0" destOrd="1" presId="urn:microsoft.com/office/officeart/2005/8/layout/vList2"/>
    <dgm:cxn modelId="{207B5CE9-A2F1-498B-BF29-6759F1359C52}" srcId="{9F7C21D4-6850-4AC8-B3FD-235E7EA958D7}" destId="{ED699A86-056F-4316-B813-0329A1DAC39C}" srcOrd="5" destOrd="0" parTransId="{E1FDB84C-EECC-4906-B756-833043E5702E}" sibTransId="{974EC2CE-3248-4CE4-AAAE-7EE8052AAF51}"/>
    <dgm:cxn modelId="{8DFB20EA-712A-4CF7-B36D-61659977D22F}" type="presOf" srcId="{359208D0-8095-401D-9F26-A784C5B77A8B}" destId="{53F970C4-D00F-49CA-ACB6-6CE8BCC8A55B}" srcOrd="0" destOrd="2" presId="urn:microsoft.com/office/officeart/2005/8/layout/vList2"/>
    <dgm:cxn modelId="{82D707F2-0213-463F-8F92-39D03779FB16}" srcId="{9F7C21D4-6850-4AC8-B3FD-235E7EA958D7}" destId="{61E69570-646C-4765-825C-78E0B66251F8}" srcOrd="3" destOrd="0" parTransId="{53732EF4-4605-40F1-A8D7-82E9821A6B83}" sibTransId="{6E5389BD-9C15-4621-B9EA-E33DB50DDB3F}"/>
    <dgm:cxn modelId="{AFAD18F3-9DFB-4A70-9D9D-E3C9E3E0B91A}" type="presOf" srcId="{CB04577D-6949-40B7-959C-B2474F00D44B}" destId="{7719DAE6-E143-493E-8AE2-F13A48E87182}" srcOrd="0" destOrd="0" presId="urn:microsoft.com/office/officeart/2005/8/layout/vList2"/>
    <dgm:cxn modelId="{C7F43BFE-FDDC-468B-8CD0-92C53F041F16}" srcId="{9F7C21D4-6850-4AC8-B3FD-235E7EA958D7}" destId="{359208D0-8095-401D-9F26-A784C5B77A8B}" srcOrd="2" destOrd="0" parTransId="{9042FD27-547B-429C-9433-C80676130664}" sibTransId="{6EBEB56B-2FFA-4484-A8BC-A8DFE3AEFECF}"/>
    <dgm:cxn modelId="{E4DD424A-1D21-42E7-B57C-3020514224E5}" type="presParOf" srcId="{BB7A346A-A766-4EBD-A97C-7F70072E431F}" destId="{5CCFBC01-8840-4870-8EC7-6AF0093E84CB}" srcOrd="0" destOrd="0" presId="urn:microsoft.com/office/officeart/2005/8/layout/vList2"/>
    <dgm:cxn modelId="{BE6CB91D-4259-4078-801C-E16D8B3ED44A}" type="presParOf" srcId="{BB7A346A-A766-4EBD-A97C-7F70072E431F}" destId="{53F970C4-D00F-49CA-ACB6-6CE8BCC8A55B}" srcOrd="1" destOrd="0" presId="urn:microsoft.com/office/officeart/2005/8/layout/vList2"/>
    <dgm:cxn modelId="{BF8CCE6F-342E-4D54-8D88-F387DFEC45D0}" type="presParOf" srcId="{BB7A346A-A766-4EBD-A97C-7F70072E431F}" destId="{7719DAE6-E143-493E-8AE2-F13A48E87182}" srcOrd="2" destOrd="0" presId="urn:microsoft.com/office/officeart/2005/8/layout/vList2"/>
    <dgm:cxn modelId="{C7FC6D61-77F1-43A4-A027-12B5C0C2F6BF}" type="presParOf" srcId="{BB7A346A-A766-4EBD-A97C-7F70072E431F}" destId="{5743426A-0145-4514-971F-C9F11F80F411}" srcOrd="3"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CFBC01-8840-4870-8EC7-6AF0093E84CB}">
      <dsp:nvSpPr>
        <dsp:cNvPr id="0" name=""/>
        <dsp:cNvSpPr/>
      </dsp:nvSpPr>
      <dsp:spPr>
        <a:xfrm>
          <a:off x="0" y="58701"/>
          <a:ext cx="7401711" cy="58967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CA" sz="2400" b="1" kern="1200" dirty="0">
              <a:latin typeface="Montserrat" charset="0"/>
            </a:rPr>
            <a:t>ADVANTAGES:</a:t>
          </a:r>
          <a:endParaRPr lang="en-US" sz="2400" kern="1200" dirty="0"/>
        </a:p>
      </dsp:txBody>
      <dsp:txXfrm>
        <a:off x="28786" y="87487"/>
        <a:ext cx="7344139" cy="532107"/>
      </dsp:txXfrm>
    </dsp:sp>
    <dsp:sp modelId="{53F970C4-D00F-49CA-ACB6-6CE8BCC8A55B}">
      <dsp:nvSpPr>
        <dsp:cNvPr id="0" name=""/>
        <dsp:cNvSpPr/>
      </dsp:nvSpPr>
      <dsp:spPr>
        <a:xfrm>
          <a:off x="0" y="648381"/>
          <a:ext cx="7401711" cy="22356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35004" tIns="30480" rIns="170688" bIns="30480" numCol="1" spcCol="1270" anchor="t" anchorCtr="0">
          <a:noAutofit/>
        </a:bodyPr>
        <a:lstStyle/>
        <a:p>
          <a:pPr marL="171450" lvl="1" indent="-171450" algn="l" defTabSz="844550">
            <a:lnSpc>
              <a:spcPct val="90000"/>
            </a:lnSpc>
            <a:spcBef>
              <a:spcPct val="0"/>
            </a:spcBef>
            <a:spcAft>
              <a:spcPct val="20000"/>
            </a:spcAft>
            <a:buChar char="•"/>
          </a:pPr>
          <a:r>
            <a:rPr lang="en-CA" sz="1900" kern="1200">
              <a:latin typeface="Montserrat" charset="0"/>
            </a:rPr>
            <a:t>No need to perform any feature scaling </a:t>
          </a:r>
          <a:endParaRPr lang="en-CA" sz="1900" kern="1200" dirty="0">
            <a:latin typeface="Montserrat" charset="0"/>
          </a:endParaRPr>
        </a:p>
        <a:p>
          <a:pPr marL="171450" lvl="1" indent="-171450" algn="l" defTabSz="844550">
            <a:lnSpc>
              <a:spcPct val="90000"/>
            </a:lnSpc>
            <a:spcBef>
              <a:spcPct val="0"/>
            </a:spcBef>
            <a:spcAft>
              <a:spcPct val="20000"/>
            </a:spcAft>
            <a:buChar char="•"/>
          </a:pPr>
          <a:r>
            <a:rPr lang="en-CA" sz="1900" kern="1200" dirty="0">
              <a:latin typeface="Montserrat" charset="0"/>
            </a:rPr>
            <a:t>Can work well with missing data </a:t>
          </a:r>
        </a:p>
        <a:p>
          <a:pPr marL="171450" lvl="1" indent="-171450" algn="l" defTabSz="844550">
            <a:lnSpc>
              <a:spcPct val="90000"/>
            </a:lnSpc>
            <a:spcBef>
              <a:spcPct val="0"/>
            </a:spcBef>
            <a:spcAft>
              <a:spcPct val="20000"/>
            </a:spcAft>
            <a:buChar char="•"/>
          </a:pPr>
          <a:r>
            <a:rPr lang="en-CA" sz="1900" kern="1200" dirty="0">
              <a:latin typeface="Montserrat" charset="0"/>
            </a:rPr>
            <a:t>Robust to outliers in the data </a:t>
          </a:r>
        </a:p>
        <a:p>
          <a:pPr marL="171450" lvl="1" indent="-171450" algn="l" defTabSz="844550">
            <a:lnSpc>
              <a:spcPct val="90000"/>
            </a:lnSpc>
            <a:spcBef>
              <a:spcPct val="0"/>
            </a:spcBef>
            <a:spcAft>
              <a:spcPct val="20000"/>
            </a:spcAft>
            <a:buChar char="•"/>
          </a:pPr>
          <a:r>
            <a:rPr lang="en-CA" sz="1900" kern="1200">
              <a:latin typeface="Montserrat" charset="0"/>
            </a:rPr>
            <a:t>Can work well for both regression and classification </a:t>
          </a:r>
          <a:endParaRPr lang="en-CA" sz="1900" kern="1200" dirty="0">
            <a:latin typeface="Montserrat" charset="0"/>
          </a:endParaRPr>
        </a:p>
        <a:p>
          <a:pPr marL="171450" lvl="1" indent="-171450" algn="l" defTabSz="844550">
            <a:lnSpc>
              <a:spcPct val="90000"/>
            </a:lnSpc>
            <a:spcBef>
              <a:spcPct val="0"/>
            </a:spcBef>
            <a:spcAft>
              <a:spcPct val="20000"/>
            </a:spcAft>
            <a:buChar char="•"/>
          </a:pPr>
          <a:r>
            <a:rPr lang="en-CA" sz="1900" kern="1200" dirty="0">
              <a:latin typeface="Montserrat" charset="0"/>
            </a:rPr>
            <a:t>Computationally efficient and produce fast predictions</a:t>
          </a:r>
        </a:p>
        <a:p>
          <a:pPr marL="171450" lvl="1" indent="-171450" algn="l" defTabSz="844550">
            <a:lnSpc>
              <a:spcPct val="90000"/>
            </a:lnSpc>
            <a:spcBef>
              <a:spcPct val="0"/>
            </a:spcBef>
            <a:spcAft>
              <a:spcPct val="20000"/>
            </a:spcAft>
            <a:buChar char="•"/>
          </a:pPr>
          <a:r>
            <a:rPr lang="en-CA" sz="1900" kern="1200">
              <a:latin typeface="Montserrat" charset="0"/>
            </a:rPr>
            <a:t>Works with distributed training: AWS can distribute the training process and data on many machines</a:t>
          </a:r>
          <a:endParaRPr lang="en-CA" sz="1900" kern="1200" dirty="0">
            <a:latin typeface="Montserrat" charset="0"/>
          </a:endParaRPr>
        </a:p>
      </dsp:txBody>
      <dsp:txXfrm>
        <a:off x="0" y="648381"/>
        <a:ext cx="7401711" cy="2235600"/>
      </dsp:txXfrm>
    </dsp:sp>
    <dsp:sp modelId="{7719DAE6-E143-493E-8AE2-F13A48E87182}">
      <dsp:nvSpPr>
        <dsp:cNvPr id="0" name=""/>
        <dsp:cNvSpPr/>
      </dsp:nvSpPr>
      <dsp:spPr>
        <a:xfrm>
          <a:off x="0" y="2883982"/>
          <a:ext cx="7401711" cy="58967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CA" sz="2400" b="1" kern="1200">
              <a:latin typeface="Montserrat" charset="0"/>
            </a:rPr>
            <a:t>DISADVANTAGES:</a:t>
          </a:r>
          <a:endParaRPr lang="en-CA" sz="2400" b="1" kern="1200" dirty="0">
            <a:latin typeface="Montserrat" charset="0"/>
          </a:endParaRPr>
        </a:p>
      </dsp:txBody>
      <dsp:txXfrm>
        <a:off x="28786" y="2912768"/>
        <a:ext cx="7344139" cy="532107"/>
      </dsp:txXfrm>
    </dsp:sp>
    <dsp:sp modelId="{5743426A-0145-4514-971F-C9F11F80F411}">
      <dsp:nvSpPr>
        <dsp:cNvPr id="0" name=""/>
        <dsp:cNvSpPr/>
      </dsp:nvSpPr>
      <dsp:spPr>
        <a:xfrm>
          <a:off x="0" y="3473662"/>
          <a:ext cx="7401711" cy="9936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35004" tIns="30480" rIns="170688" bIns="30480" numCol="1" spcCol="1270" anchor="t" anchorCtr="0">
          <a:noAutofit/>
        </a:bodyPr>
        <a:lstStyle/>
        <a:p>
          <a:pPr marL="171450" lvl="1" indent="-171450" algn="l" defTabSz="844550">
            <a:lnSpc>
              <a:spcPct val="90000"/>
            </a:lnSpc>
            <a:spcBef>
              <a:spcPct val="0"/>
            </a:spcBef>
            <a:spcAft>
              <a:spcPct val="20000"/>
            </a:spcAft>
            <a:buChar char="•"/>
          </a:pPr>
          <a:r>
            <a:rPr lang="en-CA" sz="1900" kern="1200">
              <a:latin typeface="Montserrat" charset="0"/>
            </a:rPr>
            <a:t>Poor extrapolation characteristics</a:t>
          </a:r>
          <a:endParaRPr lang="en-CA" sz="1900" kern="1200" dirty="0">
            <a:latin typeface="Montserrat" charset="0"/>
          </a:endParaRPr>
        </a:p>
        <a:p>
          <a:pPr marL="171450" lvl="1" indent="-171450" algn="l" defTabSz="844550">
            <a:lnSpc>
              <a:spcPct val="90000"/>
            </a:lnSpc>
            <a:spcBef>
              <a:spcPct val="0"/>
            </a:spcBef>
            <a:spcAft>
              <a:spcPct val="20000"/>
            </a:spcAft>
            <a:buChar char="•"/>
          </a:pPr>
          <a:r>
            <a:rPr lang="en-CA" sz="1900" kern="1200">
              <a:latin typeface="Montserrat" charset="0"/>
            </a:rPr>
            <a:t>Need extensive tuning </a:t>
          </a:r>
          <a:endParaRPr lang="en-CA" sz="1900" kern="1200" dirty="0">
            <a:latin typeface="Montserrat" charset="0"/>
          </a:endParaRPr>
        </a:p>
        <a:p>
          <a:pPr marL="171450" lvl="1" indent="-171450" algn="l" defTabSz="844550">
            <a:lnSpc>
              <a:spcPct val="90000"/>
            </a:lnSpc>
            <a:spcBef>
              <a:spcPct val="0"/>
            </a:spcBef>
            <a:spcAft>
              <a:spcPct val="20000"/>
            </a:spcAft>
            <a:buChar char="•"/>
          </a:pPr>
          <a:r>
            <a:rPr lang="en-CA" sz="1900" kern="1200" dirty="0">
              <a:latin typeface="Montserrat" charset="0"/>
            </a:rPr>
            <a:t>Slow training </a:t>
          </a:r>
        </a:p>
      </dsp:txBody>
      <dsp:txXfrm>
        <a:off x="0" y="3473662"/>
        <a:ext cx="7401711" cy="993600"/>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4AEDA6-8E64-4860-BD20-BF9F5809194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5F1FD35-DB38-4881-8899-C4D24C54DC3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904A7DD-7582-4FDF-BDE9-D813EE69B15F}"/>
              </a:ext>
            </a:extLst>
          </p:cNvPr>
          <p:cNvSpPr>
            <a:spLocks noGrp="1"/>
          </p:cNvSpPr>
          <p:nvPr>
            <p:ph type="dt" sz="half" idx="10"/>
          </p:nvPr>
        </p:nvSpPr>
        <p:spPr/>
        <p:txBody>
          <a:bodyPr/>
          <a:lstStyle/>
          <a:p>
            <a:fld id="{325DE89E-6964-4EC5-AA30-CEE41B040663}" type="datetimeFigureOut">
              <a:rPr lang="en-US" smtClean="0"/>
              <a:t>5/22/2020</a:t>
            </a:fld>
            <a:endParaRPr lang="en-US"/>
          </a:p>
        </p:txBody>
      </p:sp>
      <p:sp>
        <p:nvSpPr>
          <p:cNvPr id="5" name="Footer Placeholder 4">
            <a:extLst>
              <a:ext uri="{FF2B5EF4-FFF2-40B4-BE49-F238E27FC236}">
                <a16:creationId xmlns:a16="http://schemas.microsoft.com/office/drawing/2014/main" id="{CBD112CB-B773-47C4-8A5B-8BCD13EEED0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70D8543-0C1A-44D8-AF2F-73662C06AAD0}"/>
              </a:ext>
            </a:extLst>
          </p:cNvPr>
          <p:cNvSpPr>
            <a:spLocks noGrp="1"/>
          </p:cNvSpPr>
          <p:nvPr>
            <p:ph type="sldNum" sz="quarter" idx="12"/>
          </p:nvPr>
        </p:nvSpPr>
        <p:spPr/>
        <p:txBody>
          <a:bodyPr/>
          <a:lstStyle/>
          <a:p>
            <a:fld id="{127A140F-569D-498A-BAD5-6B619829493D}" type="slidenum">
              <a:rPr lang="en-US" smtClean="0"/>
              <a:t>‹#›</a:t>
            </a:fld>
            <a:endParaRPr lang="en-US"/>
          </a:p>
        </p:txBody>
      </p:sp>
    </p:spTree>
    <p:extLst>
      <p:ext uri="{BB962C8B-B14F-4D97-AF65-F5344CB8AC3E}">
        <p14:creationId xmlns:p14="http://schemas.microsoft.com/office/powerpoint/2010/main" val="37252676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08163C-2128-4C58-B2D7-D8C2ECC9101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FF0CE9A-B5AC-481C-A1A9-D00B6A0D69E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EA841F7-4ED4-428E-B275-16DD1E54DBB0}"/>
              </a:ext>
            </a:extLst>
          </p:cNvPr>
          <p:cNvSpPr>
            <a:spLocks noGrp="1"/>
          </p:cNvSpPr>
          <p:nvPr>
            <p:ph type="dt" sz="half" idx="10"/>
          </p:nvPr>
        </p:nvSpPr>
        <p:spPr/>
        <p:txBody>
          <a:bodyPr/>
          <a:lstStyle/>
          <a:p>
            <a:fld id="{325DE89E-6964-4EC5-AA30-CEE41B040663}" type="datetimeFigureOut">
              <a:rPr lang="en-US" smtClean="0"/>
              <a:t>5/22/2020</a:t>
            </a:fld>
            <a:endParaRPr lang="en-US"/>
          </a:p>
        </p:txBody>
      </p:sp>
      <p:sp>
        <p:nvSpPr>
          <p:cNvPr id="5" name="Footer Placeholder 4">
            <a:extLst>
              <a:ext uri="{FF2B5EF4-FFF2-40B4-BE49-F238E27FC236}">
                <a16:creationId xmlns:a16="http://schemas.microsoft.com/office/drawing/2014/main" id="{6C79BCC1-9102-47D5-AA28-AC67C70BED2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356AEC7-9532-4111-9F18-A500CA2287D2}"/>
              </a:ext>
            </a:extLst>
          </p:cNvPr>
          <p:cNvSpPr>
            <a:spLocks noGrp="1"/>
          </p:cNvSpPr>
          <p:nvPr>
            <p:ph type="sldNum" sz="quarter" idx="12"/>
          </p:nvPr>
        </p:nvSpPr>
        <p:spPr/>
        <p:txBody>
          <a:bodyPr/>
          <a:lstStyle/>
          <a:p>
            <a:fld id="{127A140F-569D-498A-BAD5-6B619829493D}" type="slidenum">
              <a:rPr lang="en-US" smtClean="0"/>
              <a:t>‹#›</a:t>
            </a:fld>
            <a:endParaRPr lang="en-US"/>
          </a:p>
        </p:txBody>
      </p:sp>
    </p:spTree>
    <p:extLst>
      <p:ext uri="{BB962C8B-B14F-4D97-AF65-F5344CB8AC3E}">
        <p14:creationId xmlns:p14="http://schemas.microsoft.com/office/powerpoint/2010/main" val="15436845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F438623-987D-43C9-9840-4DE8F9C6EA2D}"/>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90A514D-8CC0-4353-9DC3-CA7DBE07395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8188FA3-3A37-4B41-B4F0-B69C0884A691}"/>
              </a:ext>
            </a:extLst>
          </p:cNvPr>
          <p:cNvSpPr>
            <a:spLocks noGrp="1"/>
          </p:cNvSpPr>
          <p:nvPr>
            <p:ph type="dt" sz="half" idx="10"/>
          </p:nvPr>
        </p:nvSpPr>
        <p:spPr/>
        <p:txBody>
          <a:bodyPr/>
          <a:lstStyle/>
          <a:p>
            <a:fld id="{325DE89E-6964-4EC5-AA30-CEE41B040663}" type="datetimeFigureOut">
              <a:rPr lang="en-US" smtClean="0"/>
              <a:t>5/22/2020</a:t>
            </a:fld>
            <a:endParaRPr lang="en-US"/>
          </a:p>
        </p:txBody>
      </p:sp>
      <p:sp>
        <p:nvSpPr>
          <p:cNvPr id="5" name="Footer Placeholder 4">
            <a:extLst>
              <a:ext uri="{FF2B5EF4-FFF2-40B4-BE49-F238E27FC236}">
                <a16:creationId xmlns:a16="http://schemas.microsoft.com/office/drawing/2014/main" id="{F9D0D789-7F9A-4107-A75B-2352ADB7439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35F3EB2-DB66-422C-B9BA-C4CD98366F2C}"/>
              </a:ext>
            </a:extLst>
          </p:cNvPr>
          <p:cNvSpPr>
            <a:spLocks noGrp="1"/>
          </p:cNvSpPr>
          <p:nvPr>
            <p:ph type="sldNum" sz="quarter" idx="12"/>
          </p:nvPr>
        </p:nvSpPr>
        <p:spPr/>
        <p:txBody>
          <a:bodyPr/>
          <a:lstStyle/>
          <a:p>
            <a:fld id="{127A140F-569D-498A-BAD5-6B619829493D}" type="slidenum">
              <a:rPr lang="en-US" smtClean="0"/>
              <a:t>‹#›</a:t>
            </a:fld>
            <a:endParaRPr lang="en-US"/>
          </a:p>
        </p:txBody>
      </p:sp>
    </p:spTree>
    <p:extLst>
      <p:ext uri="{BB962C8B-B14F-4D97-AF65-F5344CB8AC3E}">
        <p14:creationId xmlns:p14="http://schemas.microsoft.com/office/powerpoint/2010/main" val="5261861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AC28B9-8755-45A3-B57E-80102AFBDB6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5C15F04-49FC-4DF0-B9A3-ECDD0254557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E751E70-0D1C-4663-9A56-9C678517B73A}"/>
              </a:ext>
            </a:extLst>
          </p:cNvPr>
          <p:cNvSpPr>
            <a:spLocks noGrp="1"/>
          </p:cNvSpPr>
          <p:nvPr>
            <p:ph type="dt" sz="half" idx="10"/>
          </p:nvPr>
        </p:nvSpPr>
        <p:spPr/>
        <p:txBody>
          <a:bodyPr/>
          <a:lstStyle/>
          <a:p>
            <a:fld id="{325DE89E-6964-4EC5-AA30-CEE41B040663}" type="datetimeFigureOut">
              <a:rPr lang="en-US" smtClean="0"/>
              <a:t>5/22/2020</a:t>
            </a:fld>
            <a:endParaRPr lang="en-US"/>
          </a:p>
        </p:txBody>
      </p:sp>
      <p:sp>
        <p:nvSpPr>
          <p:cNvPr id="5" name="Footer Placeholder 4">
            <a:extLst>
              <a:ext uri="{FF2B5EF4-FFF2-40B4-BE49-F238E27FC236}">
                <a16:creationId xmlns:a16="http://schemas.microsoft.com/office/drawing/2014/main" id="{E12E7A67-7C7A-406F-AED1-1FA60257ADF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A3024C2-B8C2-470F-A918-517D1DD3CF74}"/>
              </a:ext>
            </a:extLst>
          </p:cNvPr>
          <p:cNvSpPr>
            <a:spLocks noGrp="1"/>
          </p:cNvSpPr>
          <p:nvPr>
            <p:ph type="sldNum" sz="quarter" idx="12"/>
          </p:nvPr>
        </p:nvSpPr>
        <p:spPr/>
        <p:txBody>
          <a:bodyPr/>
          <a:lstStyle/>
          <a:p>
            <a:fld id="{127A140F-569D-498A-BAD5-6B619829493D}" type="slidenum">
              <a:rPr lang="en-US" smtClean="0"/>
              <a:t>‹#›</a:t>
            </a:fld>
            <a:endParaRPr lang="en-US"/>
          </a:p>
        </p:txBody>
      </p:sp>
    </p:spTree>
    <p:extLst>
      <p:ext uri="{BB962C8B-B14F-4D97-AF65-F5344CB8AC3E}">
        <p14:creationId xmlns:p14="http://schemas.microsoft.com/office/powerpoint/2010/main" val="8288929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F6CB0F-13CB-4F4D-92A5-8093BFD552E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9BB41E4-5391-485D-9081-639632AC281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6820603-342D-4D02-A6EA-400FDE3D2D0B}"/>
              </a:ext>
            </a:extLst>
          </p:cNvPr>
          <p:cNvSpPr>
            <a:spLocks noGrp="1"/>
          </p:cNvSpPr>
          <p:nvPr>
            <p:ph type="dt" sz="half" idx="10"/>
          </p:nvPr>
        </p:nvSpPr>
        <p:spPr/>
        <p:txBody>
          <a:bodyPr/>
          <a:lstStyle/>
          <a:p>
            <a:fld id="{325DE89E-6964-4EC5-AA30-CEE41B040663}" type="datetimeFigureOut">
              <a:rPr lang="en-US" smtClean="0"/>
              <a:t>5/22/2020</a:t>
            </a:fld>
            <a:endParaRPr lang="en-US"/>
          </a:p>
        </p:txBody>
      </p:sp>
      <p:sp>
        <p:nvSpPr>
          <p:cNvPr id="5" name="Footer Placeholder 4">
            <a:extLst>
              <a:ext uri="{FF2B5EF4-FFF2-40B4-BE49-F238E27FC236}">
                <a16:creationId xmlns:a16="http://schemas.microsoft.com/office/drawing/2014/main" id="{FD5E159C-CB66-49A2-A29C-1103460F240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44ABF9C-985B-4B39-BECA-069775D6D13C}"/>
              </a:ext>
            </a:extLst>
          </p:cNvPr>
          <p:cNvSpPr>
            <a:spLocks noGrp="1"/>
          </p:cNvSpPr>
          <p:nvPr>
            <p:ph type="sldNum" sz="quarter" idx="12"/>
          </p:nvPr>
        </p:nvSpPr>
        <p:spPr/>
        <p:txBody>
          <a:bodyPr/>
          <a:lstStyle/>
          <a:p>
            <a:fld id="{127A140F-569D-498A-BAD5-6B619829493D}" type="slidenum">
              <a:rPr lang="en-US" smtClean="0"/>
              <a:t>‹#›</a:t>
            </a:fld>
            <a:endParaRPr lang="en-US"/>
          </a:p>
        </p:txBody>
      </p:sp>
    </p:spTree>
    <p:extLst>
      <p:ext uri="{BB962C8B-B14F-4D97-AF65-F5344CB8AC3E}">
        <p14:creationId xmlns:p14="http://schemas.microsoft.com/office/powerpoint/2010/main" val="17604847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62050C-258D-495A-AF47-4F25D420916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AC114C1-4A81-4397-BD15-A61C4D417F5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CE9488C-CEDA-41F2-986E-FD21BA4E009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A44FCF3-45BF-4F32-9AED-8E50D3E64902}"/>
              </a:ext>
            </a:extLst>
          </p:cNvPr>
          <p:cNvSpPr>
            <a:spLocks noGrp="1"/>
          </p:cNvSpPr>
          <p:nvPr>
            <p:ph type="dt" sz="half" idx="10"/>
          </p:nvPr>
        </p:nvSpPr>
        <p:spPr/>
        <p:txBody>
          <a:bodyPr/>
          <a:lstStyle/>
          <a:p>
            <a:fld id="{325DE89E-6964-4EC5-AA30-CEE41B040663}" type="datetimeFigureOut">
              <a:rPr lang="en-US" smtClean="0"/>
              <a:t>5/22/2020</a:t>
            </a:fld>
            <a:endParaRPr lang="en-US"/>
          </a:p>
        </p:txBody>
      </p:sp>
      <p:sp>
        <p:nvSpPr>
          <p:cNvPr id="6" name="Footer Placeholder 5">
            <a:extLst>
              <a:ext uri="{FF2B5EF4-FFF2-40B4-BE49-F238E27FC236}">
                <a16:creationId xmlns:a16="http://schemas.microsoft.com/office/drawing/2014/main" id="{B8711266-ED54-44B7-8482-34B8C9C63F0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F9DBCD9-FA3C-4F5B-BFC1-49A816EC4E22}"/>
              </a:ext>
            </a:extLst>
          </p:cNvPr>
          <p:cNvSpPr>
            <a:spLocks noGrp="1"/>
          </p:cNvSpPr>
          <p:nvPr>
            <p:ph type="sldNum" sz="quarter" idx="12"/>
          </p:nvPr>
        </p:nvSpPr>
        <p:spPr/>
        <p:txBody>
          <a:bodyPr/>
          <a:lstStyle/>
          <a:p>
            <a:fld id="{127A140F-569D-498A-BAD5-6B619829493D}" type="slidenum">
              <a:rPr lang="en-US" smtClean="0"/>
              <a:t>‹#›</a:t>
            </a:fld>
            <a:endParaRPr lang="en-US"/>
          </a:p>
        </p:txBody>
      </p:sp>
    </p:spTree>
    <p:extLst>
      <p:ext uri="{BB962C8B-B14F-4D97-AF65-F5344CB8AC3E}">
        <p14:creationId xmlns:p14="http://schemas.microsoft.com/office/powerpoint/2010/main" val="7598170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5002C4-4E2F-4702-B02C-BB244E82BA7E}"/>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AA2CB4E-5EC6-4341-A20B-FE41DED1E21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0795C79-0547-4E92-9A11-12E77E7DB8E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0CA4C4D-13BD-4F7E-BF38-BC5ED45021F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8E9732F-6819-45E4-BB4C-41138FE42B1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C3D2252-B35B-4B92-A505-DB32792CE41D}"/>
              </a:ext>
            </a:extLst>
          </p:cNvPr>
          <p:cNvSpPr>
            <a:spLocks noGrp="1"/>
          </p:cNvSpPr>
          <p:nvPr>
            <p:ph type="dt" sz="half" idx="10"/>
          </p:nvPr>
        </p:nvSpPr>
        <p:spPr/>
        <p:txBody>
          <a:bodyPr/>
          <a:lstStyle/>
          <a:p>
            <a:fld id="{325DE89E-6964-4EC5-AA30-CEE41B040663}" type="datetimeFigureOut">
              <a:rPr lang="en-US" smtClean="0"/>
              <a:t>5/22/2020</a:t>
            </a:fld>
            <a:endParaRPr lang="en-US"/>
          </a:p>
        </p:txBody>
      </p:sp>
      <p:sp>
        <p:nvSpPr>
          <p:cNvPr id="8" name="Footer Placeholder 7">
            <a:extLst>
              <a:ext uri="{FF2B5EF4-FFF2-40B4-BE49-F238E27FC236}">
                <a16:creationId xmlns:a16="http://schemas.microsoft.com/office/drawing/2014/main" id="{08523605-4142-4FE7-83B0-35337342C1D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DA1CF69-88C6-4ACD-99B3-1E8B7AB5D9D8}"/>
              </a:ext>
            </a:extLst>
          </p:cNvPr>
          <p:cNvSpPr>
            <a:spLocks noGrp="1"/>
          </p:cNvSpPr>
          <p:nvPr>
            <p:ph type="sldNum" sz="quarter" idx="12"/>
          </p:nvPr>
        </p:nvSpPr>
        <p:spPr/>
        <p:txBody>
          <a:bodyPr/>
          <a:lstStyle/>
          <a:p>
            <a:fld id="{127A140F-569D-498A-BAD5-6B619829493D}" type="slidenum">
              <a:rPr lang="en-US" smtClean="0"/>
              <a:t>‹#›</a:t>
            </a:fld>
            <a:endParaRPr lang="en-US"/>
          </a:p>
        </p:txBody>
      </p:sp>
    </p:spTree>
    <p:extLst>
      <p:ext uri="{BB962C8B-B14F-4D97-AF65-F5344CB8AC3E}">
        <p14:creationId xmlns:p14="http://schemas.microsoft.com/office/powerpoint/2010/main" val="35412963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2BFE60-CFC6-432C-BCA8-AB1C5234980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455BE14-B49B-4A75-AAF9-8A21C3D6C4EB}"/>
              </a:ext>
            </a:extLst>
          </p:cNvPr>
          <p:cNvSpPr>
            <a:spLocks noGrp="1"/>
          </p:cNvSpPr>
          <p:nvPr>
            <p:ph type="dt" sz="half" idx="10"/>
          </p:nvPr>
        </p:nvSpPr>
        <p:spPr/>
        <p:txBody>
          <a:bodyPr/>
          <a:lstStyle/>
          <a:p>
            <a:fld id="{325DE89E-6964-4EC5-AA30-CEE41B040663}" type="datetimeFigureOut">
              <a:rPr lang="en-US" smtClean="0"/>
              <a:t>5/22/2020</a:t>
            </a:fld>
            <a:endParaRPr lang="en-US"/>
          </a:p>
        </p:txBody>
      </p:sp>
      <p:sp>
        <p:nvSpPr>
          <p:cNvPr id="4" name="Footer Placeholder 3">
            <a:extLst>
              <a:ext uri="{FF2B5EF4-FFF2-40B4-BE49-F238E27FC236}">
                <a16:creationId xmlns:a16="http://schemas.microsoft.com/office/drawing/2014/main" id="{348E6795-0307-4394-96DC-7505D8EF25A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134F04F-CD0E-4983-A512-2DEED58E70DC}"/>
              </a:ext>
            </a:extLst>
          </p:cNvPr>
          <p:cNvSpPr>
            <a:spLocks noGrp="1"/>
          </p:cNvSpPr>
          <p:nvPr>
            <p:ph type="sldNum" sz="quarter" idx="12"/>
          </p:nvPr>
        </p:nvSpPr>
        <p:spPr/>
        <p:txBody>
          <a:bodyPr/>
          <a:lstStyle/>
          <a:p>
            <a:fld id="{127A140F-569D-498A-BAD5-6B619829493D}" type="slidenum">
              <a:rPr lang="en-US" smtClean="0"/>
              <a:t>‹#›</a:t>
            </a:fld>
            <a:endParaRPr lang="en-US"/>
          </a:p>
        </p:txBody>
      </p:sp>
    </p:spTree>
    <p:extLst>
      <p:ext uri="{BB962C8B-B14F-4D97-AF65-F5344CB8AC3E}">
        <p14:creationId xmlns:p14="http://schemas.microsoft.com/office/powerpoint/2010/main" val="904540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B0DA649-D5D8-43CC-A547-86C04D283EDF}"/>
              </a:ext>
            </a:extLst>
          </p:cNvPr>
          <p:cNvSpPr>
            <a:spLocks noGrp="1"/>
          </p:cNvSpPr>
          <p:nvPr>
            <p:ph type="dt" sz="half" idx="10"/>
          </p:nvPr>
        </p:nvSpPr>
        <p:spPr/>
        <p:txBody>
          <a:bodyPr/>
          <a:lstStyle/>
          <a:p>
            <a:fld id="{325DE89E-6964-4EC5-AA30-CEE41B040663}" type="datetimeFigureOut">
              <a:rPr lang="en-US" smtClean="0"/>
              <a:t>5/22/2020</a:t>
            </a:fld>
            <a:endParaRPr lang="en-US"/>
          </a:p>
        </p:txBody>
      </p:sp>
      <p:sp>
        <p:nvSpPr>
          <p:cNvPr id="3" name="Footer Placeholder 2">
            <a:extLst>
              <a:ext uri="{FF2B5EF4-FFF2-40B4-BE49-F238E27FC236}">
                <a16:creationId xmlns:a16="http://schemas.microsoft.com/office/drawing/2014/main" id="{6E574BA6-DD8B-4C63-AD64-301BA72E90D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B1A965D-7295-4DD0-8D90-AB64448AC985}"/>
              </a:ext>
            </a:extLst>
          </p:cNvPr>
          <p:cNvSpPr>
            <a:spLocks noGrp="1"/>
          </p:cNvSpPr>
          <p:nvPr>
            <p:ph type="sldNum" sz="quarter" idx="12"/>
          </p:nvPr>
        </p:nvSpPr>
        <p:spPr/>
        <p:txBody>
          <a:bodyPr/>
          <a:lstStyle/>
          <a:p>
            <a:fld id="{127A140F-569D-498A-BAD5-6B619829493D}" type="slidenum">
              <a:rPr lang="en-US" smtClean="0"/>
              <a:t>‹#›</a:t>
            </a:fld>
            <a:endParaRPr lang="en-US"/>
          </a:p>
        </p:txBody>
      </p:sp>
    </p:spTree>
    <p:extLst>
      <p:ext uri="{BB962C8B-B14F-4D97-AF65-F5344CB8AC3E}">
        <p14:creationId xmlns:p14="http://schemas.microsoft.com/office/powerpoint/2010/main" val="7092927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A464E8-9120-4C41-B5FC-6B4CFA2212D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A4C9A8D-B930-4D03-8421-B8B29406ED9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F3F56D3-F161-4ED1-8620-9410AEF228F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822EB7C-1B38-4155-A704-16AF69A1E83F}"/>
              </a:ext>
            </a:extLst>
          </p:cNvPr>
          <p:cNvSpPr>
            <a:spLocks noGrp="1"/>
          </p:cNvSpPr>
          <p:nvPr>
            <p:ph type="dt" sz="half" idx="10"/>
          </p:nvPr>
        </p:nvSpPr>
        <p:spPr/>
        <p:txBody>
          <a:bodyPr/>
          <a:lstStyle/>
          <a:p>
            <a:fld id="{325DE89E-6964-4EC5-AA30-CEE41B040663}" type="datetimeFigureOut">
              <a:rPr lang="en-US" smtClean="0"/>
              <a:t>5/22/2020</a:t>
            </a:fld>
            <a:endParaRPr lang="en-US"/>
          </a:p>
        </p:txBody>
      </p:sp>
      <p:sp>
        <p:nvSpPr>
          <p:cNvPr id="6" name="Footer Placeholder 5">
            <a:extLst>
              <a:ext uri="{FF2B5EF4-FFF2-40B4-BE49-F238E27FC236}">
                <a16:creationId xmlns:a16="http://schemas.microsoft.com/office/drawing/2014/main" id="{756C21FB-1864-49CA-AC9F-1EAC4B5BA7D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465D9AA-75CA-4003-9614-0438506B93F4}"/>
              </a:ext>
            </a:extLst>
          </p:cNvPr>
          <p:cNvSpPr>
            <a:spLocks noGrp="1"/>
          </p:cNvSpPr>
          <p:nvPr>
            <p:ph type="sldNum" sz="quarter" idx="12"/>
          </p:nvPr>
        </p:nvSpPr>
        <p:spPr/>
        <p:txBody>
          <a:bodyPr/>
          <a:lstStyle/>
          <a:p>
            <a:fld id="{127A140F-569D-498A-BAD5-6B619829493D}" type="slidenum">
              <a:rPr lang="en-US" smtClean="0"/>
              <a:t>‹#›</a:t>
            </a:fld>
            <a:endParaRPr lang="en-US"/>
          </a:p>
        </p:txBody>
      </p:sp>
    </p:spTree>
    <p:extLst>
      <p:ext uri="{BB962C8B-B14F-4D97-AF65-F5344CB8AC3E}">
        <p14:creationId xmlns:p14="http://schemas.microsoft.com/office/powerpoint/2010/main" val="2940176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29F6EC-7080-463B-A1AC-1229A3E7E32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9065340-38A2-470B-BD5D-CB504873D38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552A733-F9BE-4118-8189-B50AC41703F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B906EDB-2CC4-4999-94F9-6F8C79824DD9}"/>
              </a:ext>
            </a:extLst>
          </p:cNvPr>
          <p:cNvSpPr>
            <a:spLocks noGrp="1"/>
          </p:cNvSpPr>
          <p:nvPr>
            <p:ph type="dt" sz="half" idx="10"/>
          </p:nvPr>
        </p:nvSpPr>
        <p:spPr/>
        <p:txBody>
          <a:bodyPr/>
          <a:lstStyle/>
          <a:p>
            <a:fld id="{325DE89E-6964-4EC5-AA30-CEE41B040663}" type="datetimeFigureOut">
              <a:rPr lang="en-US" smtClean="0"/>
              <a:t>5/22/2020</a:t>
            </a:fld>
            <a:endParaRPr lang="en-US"/>
          </a:p>
        </p:txBody>
      </p:sp>
      <p:sp>
        <p:nvSpPr>
          <p:cNvPr id="6" name="Footer Placeholder 5">
            <a:extLst>
              <a:ext uri="{FF2B5EF4-FFF2-40B4-BE49-F238E27FC236}">
                <a16:creationId xmlns:a16="http://schemas.microsoft.com/office/drawing/2014/main" id="{E45D39B1-164C-4E84-A4C1-42472FB3D8F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80315DA-9347-4388-A62F-3567D161FFD8}"/>
              </a:ext>
            </a:extLst>
          </p:cNvPr>
          <p:cNvSpPr>
            <a:spLocks noGrp="1"/>
          </p:cNvSpPr>
          <p:nvPr>
            <p:ph type="sldNum" sz="quarter" idx="12"/>
          </p:nvPr>
        </p:nvSpPr>
        <p:spPr/>
        <p:txBody>
          <a:bodyPr/>
          <a:lstStyle/>
          <a:p>
            <a:fld id="{127A140F-569D-498A-BAD5-6B619829493D}" type="slidenum">
              <a:rPr lang="en-US" smtClean="0"/>
              <a:t>‹#›</a:t>
            </a:fld>
            <a:endParaRPr lang="en-US"/>
          </a:p>
        </p:txBody>
      </p:sp>
    </p:spTree>
    <p:extLst>
      <p:ext uri="{BB962C8B-B14F-4D97-AF65-F5344CB8AC3E}">
        <p14:creationId xmlns:p14="http://schemas.microsoft.com/office/powerpoint/2010/main" val="23184946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B72FC68-B79E-4F27-875A-BED694E4189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26BB92F4-F0A1-491A-BAF7-399CCBDC453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06DF89F-3661-448B-A4AE-0C625138764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25DE89E-6964-4EC5-AA30-CEE41B040663}" type="datetimeFigureOut">
              <a:rPr lang="en-US" smtClean="0"/>
              <a:t>5/22/2020</a:t>
            </a:fld>
            <a:endParaRPr lang="en-US"/>
          </a:p>
        </p:txBody>
      </p:sp>
      <p:sp>
        <p:nvSpPr>
          <p:cNvPr id="5" name="Footer Placeholder 4">
            <a:extLst>
              <a:ext uri="{FF2B5EF4-FFF2-40B4-BE49-F238E27FC236}">
                <a16:creationId xmlns:a16="http://schemas.microsoft.com/office/drawing/2014/main" id="{6A5E35F9-CC07-4538-BCA4-16A3FE5ED4E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3918CE8B-7131-413E-B33D-2537B3906F7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27A140F-569D-498A-BAD5-6B619829493D}" type="slidenum">
              <a:rPr lang="en-US" smtClean="0"/>
              <a:t>‹#›</a:t>
            </a:fld>
            <a:endParaRPr lang="en-US"/>
          </a:p>
        </p:txBody>
      </p:sp>
    </p:spTree>
    <p:extLst>
      <p:ext uri="{BB962C8B-B14F-4D97-AF65-F5344CB8AC3E}">
        <p14:creationId xmlns:p14="http://schemas.microsoft.com/office/powerpoint/2010/main" val="347016703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hyperlink" Target="https://commons.wikimedia.org/wiki/File:Overfitted_Data.png" TargetMode="External"/></Relationships>
</file>

<file path=ppt/slides/_rels/slide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128.png"/><Relationship Id="rId5" Type="http://schemas.openxmlformats.org/officeDocument/2006/relationships/image" Target="../media/image127.png"/><Relationship Id="rId4" Type="http://schemas.openxmlformats.org/officeDocument/2006/relationships/image" Target="../media/image126.png"/></Relationships>
</file>

<file path=ppt/slides/_rels/slide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133.png"/><Relationship Id="rId5" Type="http://schemas.openxmlformats.org/officeDocument/2006/relationships/image" Target="../media/image132.png"/><Relationship Id="rId4" Type="http://schemas.openxmlformats.org/officeDocument/2006/relationships/image" Target="../media/image131.png"/></Relationships>
</file>

<file path=ppt/slides/_rels/slide2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hyperlink" Target="https://commons.wikimedia.org/wiki/File:Library_of_Congress,_Rosenwald_4,_Bl._5r.jpg"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hyperlink" Target="https://medium.com/greyatom/a-quick-guide-to-boosting-in-ml-acf7c1585cb5" TargetMode="External"/><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hyperlink" Target="https://commons.wikimedia.org/wiki/File:Boosting.png" TargetMode="External"/></Relationships>
</file>

<file path=ppt/slides/_rels/slide3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hyperlink" Target="https://commons.wikimedia.org/wiki/File:Blind_men_and_elephant.png"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hyperlink" Target="https://xgboost.readthedocs.io/en/latest/tutorials/model.html" TargetMode="External"/></Relationships>
</file>

<file path=ppt/slides/_rels/slide41.xml.rels><?xml version="1.0" encoding="UTF-8" standalone="yes"?>
<Relationships xmlns="http://schemas.openxmlformats.org/package/2006/relationships"><Relationship Id="rId3" Type="http://schemas.openxmlformats.org/officeDocument/2006/relationships/hyperlink" Target="https://xgboost.readthedocs.io/en/latest/tutorials/model.html" TargetMode="External"/><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4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hyperlink" Target="https://www.youtube.com/watch?v=3CC4N4z3GJc&amp;t=87s" TargetMode="External"/><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hyperlink" Target="https://www.youtube.com/watch?v=3CC4N4z3GJc&amp;t=87s" TargetMode="External"/><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hyperlink" Target="https://www.youtube.com/watch?v=3CC4N4z3GJc&amp;t=87s" TargetMode="External"/></Relationships>
</file>

<file path=ppt/slides/_rels/slide48.xml.rels><?xml version="1.0" encoding="UTF-8" standalone="yes"?>
<Relationships xmlns="http://schemas.openxmlformats.org/package/2006/relationships"><Relationship Id="rId3" Type="http://schemas.openxmlformats.org/officeDocument/2006/relationships/hyperlink" Target="https://www.youtube.com/watch?v=3CC4N4z3GJc&amp;t=87s" TargetMode="External"/><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hyperlink" Target="https://xgboost.readthedocs.io/en/latest/tutorials/model.html" TargetMode="External"/><Relationship Id="rId4" Type="http://schemas.openxmlformats.org/officeDocument/2006/relationships/hyperlink" Target="https://arxiv.org/pdf/1603.02754.pdf" TargetMode="External"/></Relationships>
</file>

<file path=ppt/slides/_rels/slide53.xml.rels><?xml version="1.0" encoding="UTF-8" standalone="yes"?>
<Relationships xmlns="http://schemas.openxmlformats.org/package/2006/relationships"><Relationship Id="rId3" Type="http://schemas.openxmlformats.org/officeDocument/2006/relationships/hyperlink" Target="https://arxiv.org/pdf/1603.02754.pdf" TargetMode="External"/><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3" Type="http://schemas.openxmlformats.org/officeDocument/2006/relationships/hyperlink" Target="https://docs.aws.amazon.com/sagemaker/latest/dg/xgboost_hyperparameters.html" TargetMode="External"/><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20.png"/></Relationships>
</file>

<file path=ppt/slides/_rels/slide5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3" Type="http://schemas.openxmlformats.org/officeDocument/2006/relationships/image" Target="../media/image21.gif"/><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hyperlink" Target="https://commons.wikimedia.org/wiki/File:Non-Convex_Objective_Function.gif" TargetMode="External"/></Relationships>
</file>

<file path=ppt/slides/_rels/slide6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6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6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327F2F-A7CC-46E2-89E0-5435E9C1D70C}"/>
              </a:ext>
            </a:extLst>
          </p:cNvPr>
          <p:cNvSpPr>
            <a:spLocks noGrp="1"/>
          </p:cNvSpPr>
          <p:nvPr>
            <p:ph type="ctrTitle"/>
          </p:nvPr>
        </p:nvSpPr>
        <p:spPr/>
        <p:txBody>
          <a:bodyPr/>
          <a:lstStyle/>
          <a:p>
            <a:endParaRPr lang="en-US"/>
          </a:p>
        </p:txBody>
      </p:sp>
      <p:sp>
        <p:nvSpPr>
          <p:cNvPr id="3" name="Subtitle 2">
            <a:extLst>
              <a:ext uri="{FF2B5EF4-FFF2-40B4-BE49-F238E27FC236}">
                <a16:creationId xmlns:a16="http://schemas.microsoft.com/office/drawing/2014/main" id="{17A5E1FA-1407-4CCA-97CA-DFCD1D5B3AA7}"/>
              </a:ext>
            </a:extLst>
          </p:cNvPr>
          <p:cNvSpPr>
            <a:spLocks noGrp="1"/>
          </p:cNvSpPr>
          <p:nvPr>
            <p:ph type="subTitle" idx="1"/>
          </p:nvPr>
        </p:nvSpPr>
        <p:spPr/>
        <p:txBody>
          <a:bodyPr/>
          <a:lstStyle/>
          <a:p>
            <a:endParaRPr lang="en-US"/>
          </a:p>
        </p:txBody>
      </p:sp>
      <p:pic>
        <p:nvPicPr>
          <p:cNvPr id="4" name="Picture 3">
            <a:extLst>
              <a:ext uri="{FF2B5EF4-FFF2-40B4-BE49-F238E27FC236}">
                <a16:creationId xmlns:a16="http://schemas.microsoft.com/office/drawing/2014/main" id="{C6BE73AD-B962-429C-B954-65D105B8A859}"/>
              </a:ext>
            </a:extLst>
          </p:cNvPr>
          <p:cNvPicPr>
            <a:picLocks noChangeAspect="1"/>
          </p:cNvPicPr>
          <p:nvPr/>
        </p:nvPicPr>
        <p:blipFill>
          <a:blip r:embed="rId2"/>
          <a:stretch>
            <a:fillRect/>
          </a:stretch>
        </p:blipFill>
        <p:spPr>
          <a:xfrm>
            <a:off x="0" y="-1"/>
            <a:ext cx="12192000" cy="6908163"/>
          </a:xfrm>
          <a:prstGeom prst="rect">
            <a:avLst/>
          </a:prstGeom>
        </p:spPr>
      </p:pic>
    </p:spTree>
    <p:extLst>
      <p:ext uri="{BB962C8B-B14F-4D97-AF65-F5344CB8AC3E}">
        <p14:creationId xmlns:p14="http://schemas.microsoft.com/office/powerpoint/2010/main" val="257659953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7">
            <a:extLst>
              <a:ext uri="{FF2B5EF4-FFF2-40B4-BE49-F238E27FC236}">
                <a16:creationId xmlns:a16="http://schemas.microsoft.com/office/drawing/2014/main" id="{DE38FE49-C63D-4218-A2F0-5170D6EEC5DD}"/>
              </a:ext>
            </a:extLst>
          </p:cNvPr>
          <p:cNvPicPr>
            <a:picLocks noChangeAspect="1"/>
          </p:cNvPicPr>
          <p:nvPr/>
        </p:nvPicPr>
        <p:blipFill>
          <a:blip r:embed="rId2"/>
          <a:stretch>
            <a:fillRect/>
          </a:stretch>
        </p:blipFill>
        <p:spPr>
          <a:xfrm>
            <a:off x="0" y="-26581"/>
            <a:ext cx="12192000" cy="6884581"/>
          </a:xfrm>
          <a:prstGeom prst="rect">
            <a:avLst/>
          </a:prstGeom>
        </p:spPr>
      </p:pic>
      <p:sp>
        <p:nvSpPr>
          <p:cNvPr id="4" name="Прямоугольник 9">
            <a:extLst>
              <a:ext uri="{FF2B5EF4-FFF2-40B4-BE49-F238E27FC236}">
                <a16:creationId xmlns:a16="http://schemas.microsoft.com/office/drawing/2014/main" id="{B004116A-BBF3-7247-864E-6EC15E13EBC8}"/>
              </a:ext>
            </a:extLst>
          </p:cNvPr>
          <p:cNvSpPr/>
          <p:nvPr/>
        </p:nvSpPr>
        <p:spPr>
          <a:xfrm>
            <a:off x="407641" y="87675"/>
            <a:ext cx="7481300" cy="1077218"/>
          </a:xfrm>
          <a:prstGeom prst="rect">
            <a:avLst/>
          </a:prstGeom>
        </p:spPr>
        <p:txBody>
          <a:bodyPr wrap="square">
            <a:spAutoFit/>
          </a:bodyPr>
          <a:lstStyle/>
          <a:p>
            <a:r>
              <a:rPr lang="en-CA" sz="3200" b="1" dirty="0">
                <a:solidFill>
                  <a:srgbClr val="002060"/>
                </a:solidFill>
                <a:latin typeface="Montserrat" charset="0"/>
                <a:ea typeface="Montserrat" charset="0"/>
                <a:cs typeface="Montserrat" charset="0"/>
              </a:rPr>
              <a:t>BIAS AND VARIANCE: MODEL #1– LINEAR REGRESSION (SIMPLE)</a:t>
            </a:r>
          </a:p>
        </p:txBody>
      </p:sp>
      <p:cxnSp>
        <p:nvCxnSpPr>
          <p:cNvPr id="5" name="Straight Arrow Connector 4">
            <a:extLst>
              <a:ext uri="{FF2B5EF4-FFF2-40B4-BE49-F238E27FC236}">
                <a16:creationId xmlns:a16="http://schemas.microsoft.com/office/drawing/2014/main" id="{0756334E-9A37-324E-95F7-A6E4E3AFA0E4}"/>
              </a:ext>
            </a:extLst>
          </p:cNvPr>
          <p:cNvCxnSpPr/>
          <p:nvPr/>
        </p:nvCxnSpPr>
        <p:spPr>
          <a:xfrm flipV="1">
            <a:off x="5904403" y="5234792"/>
            <a:ext cx="4795616" cy="32711"/>
          </a:xfrm>
          <a:prstGeom prst="straightConnector1">
            <a:avLst/>
          </a:prstGeom>
          <a:ln w="57150">
            <a:solidFill>
              <a:srgbClr val="124359"/>
            </a:solidFill>
            <a:tailEnd type="triangle"/>
          </a:ln>
        </p:spPr>
        <p:style>
          <a:lnRef idx="1">
            <a:schemeClr val="accent1"/>
          </a:lnRef>
          <a:fillRef idx="0">
            <a:schemeClr val="accent1"/>
          </a:fillRef>
          <a:effectRef idx="0">
            <a:schemeClr val="accent1"/>
          </a:effectRef>
          <a:fontRef idx="minor">
            <a:schemeClr val="tx1"/>
          </a:fontRef>
        </p:style>
      </p:cxnSp>
      <p:cxnSp>
        <p:nvCxnSpPr>
          <p:cNvPr id="6" name="Straight Arrow Connector 5">
            <a:extLst>
              <a:ext uri="{FF2B5EF4-FFF2-40B4-BE49-F238E27FC236}">
                <a16:creationId xmlns:a16="http://schemas.microsoft.com/office/drawing/2014/main" id="{E15E75D7-A600-1E43-8B5F-59D8930E3D63}"/>
              </a:ext>
            </a:extLst>
          </p:cNvPr>
          <p:cNvCxnSpPr/>
          <p:nvPr/>
        </p:nvCxnSpPr>
        <p:spPr>
          <a:xfrm flipH="1" flipV="1">
            <a:off x="5905500" y="1582774"/>
            <a:ext cx="18137" cy="3706955"/>
          </a:xfrm>
          <a:prstGeom prst="straightConnector1">
            <a:avLst/>
          </a:prstGeom>
          <a:ln w="57150">
            <a:solidFill>
              <a:srgbClr val="124359"/>
            </a:solidFill>
            <a:tailEnd type="triangle"/>
          </a:ln>
        </p:spPr>
        <p:style>
          <a:lnRef idx="1">
            <a:schemeClr val="accent1"/>
          </a:lnRef>
          <a:fillRef idx="0">
            <a:schemeClr val="accent1"/>
          </a:fillRef>
          <a:effectRef idx="0">
            <a:schemeClr val="accent1"/>
          </a:effectRef>
          <a:fontRef idx="minor">
            <a:schemeClr val="tx1"/>
          </a:fontRef>
        </p:style>
      </p:cxnSp>
      <p:sp>
        <p:nvSpPr>
          <p:cNvPr id="7" name="Oval 6">
            <a:extLst>
              <a:ext uri="{FF2B5EF4-FFF2-40B4-BE49-F238E27FC236}">
                <a16:creationId xmlns:a16="http://schemas.microsoft.com/office/drawing/2014/main" id="{25FE18E8-97C1-7443-BF9B-CCF5C59B3136}"/>
              </a:ext>
            </a:extLst>
          </p:cNvPr>
          <p:cNvSpPr/>
          <p:nvPr/>
        </p:nvSpPr>
        <p:spPr>
          <a:xfrm>
            <a:off x="7121784" y="3029269"/>
            <a:ext cx="284199" cy="300118"/>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8" name="Oval 7">
            <a:extLst>
              <a:ext uri="{FF2B5EF4-FFF2-40B4-BE49-F238E27FC236}">
                <a16:creationId xmlns:a16="http://schemas.microsoft.com/office/drawing/2014/main" id="{071F94A9-578D-3845-8CB7-2B248075DE84}"/>
              </a:ext>
            </a:extLst>
          </p:cNvPr>
          <p:cNvSpPr/>
          <p:nvPr/>
        </p:nvSpPr>
        <p:spPr>
          <a:xfrm>
            <a:off x="7239149" y="4451640"/>
            <a:ext cx="284199" cy="300118"/>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9" name="Oval 8">
            <a:extLst>
              <a:ext uri="{FF2B5EF4-FFF2-40B4-BE49-F238E27FC236}">
                <a16:creationId xmlns:a16="http://schemas.microsoft.com/office/drawing/2014/main" id="{21459C4B-5E1F-4A49-BBEC-CA3CF814C7A5}"/>
              </a:ext>
            </a:extLst>
          </p:cNvPr>
          <p:cNvSpPr/>
          <p:nvPr/>
        </p:nvSpPr>
        <p:spPr>
          <a:xfrm>
            <a:off x="8499516" y="2135947"/>
            <a:ext cx="284199" cy="300118"/>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11" name="Oval 10">
            <a:extLst>
              <a:ext uri="{FF2B5EF4-FFF2-40B4-BE49-F238E27FC236}">
                <a16:creationId xmlns:a16="http://schemas.microsoft.com/office/drawing/2014/main" id="{8B22629E-DAEA-644F-AF14-739772D43727}"/>
              </a:ext>
            </a:extLst>
          </p:cNvPr>
          <p:cNvSpPr/>
          <p:nvPr/>
        </p:nvSpPr>
        <p:spPr>
          <a:xfrm>
            <a:off x="6437618" y="4065308"/>
            <a:ext cx="284199" cy="300118"/>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12" name="TextBox 11">
            <a:extLst>
              <a:ext uri="{FF2B5EF4-FFF2-40B4-BE49-F238E27FC236}">
                <a16:creationId xmlns:a16="http://schemas.microsoft.com/office/drawing/2014/main" id="{93549E68-98DD-E743-BC29-4A6510CF6FCA}"/>
              </a:ext>
            </a:extLst>
          </p:cNvPr>
          <p:cNvSpPr txBox="1"/>
          <p:nvPr/>
        </p:nvSpPr>
        <p:spPr>
          <a:xfrm>
            <a:off x="6870331" y="5217663"/>
            <a:ext cx="3134961" cy="646331"/>
          </a:xfrm>
          <a:prstGeom prst="rect">
            <a:avLst/>
          </a:prstGeom>
          <a:noFill/>
        </p:spPr>
        <p:txBody>
          <a:bodyPr wrap="none" rtlCol="0">
            <a:spAutoFit/>
          </a:bodyPr>
          <a:lstStyle/>
          <a:p>
            <a:r>
              <a:rPr lang="en-CA" sz="3600" b="1" dirty="0">
                <a:solidFill>
                  <a:srgbClr val="002060"/>
                </a:solidFill>
              </a:rPr>
              <a:t>TEMPERATURE</a:t>
            </a:r>
          </a:p>
        </p:txBody>
      </p:sp>
      <p:sp>
        <p:nvSpPr>
          <p:cNvPr id="13" name="TextBox 12">
            <a:extLst>
              <a:ext uri="{FF2B5EF4-FFF2-40B4-BE49-F238E27FC236}">
                <a16:creationId xmlns:a16="http://schemas.microsoft.com/office/drawing/2014/main" id="{07AF2A38-D59C-E343-8772-8C3801285760}"/>
              </a:ext>
            </a:extLst>
          </p:cNvPr>
          <p:cNvSpPr txBox="1"/>
          <p:nvPr/>
        </p:nvSpPr>
        <p:spPr>
          <a:xfrm rot="16200000">
            <a:off x="4295893" y="2853743"/>
            <a:ext cx="2718758" cy="584775"/>
          </a:xfrm>
          <a:prstGeom prst="rect">
            <a:avLst/>
          </a:prstGeom>
          <a:noFill/>
        </p:spPr>
        <p:txBody>
          <a:bodyPr wrap="none" rtlCol="0">
            <a:spAutoFit/>
          </a:bodyPr>
          <a:lstStyle/>
          <a:p>
            <a:r>
              <a:rPr lang="en-CA" sz="3200" b="1" dirty="0">
                <a:solidFill>
                  <a:srgbClr val="002060"/>
                </a:solidFill>
              </a:rPr>
              <a:t>WEEKLY SALES</a:t>
            </a:r>
          </a:p>
        </p:txBody>
      </p:sp>
      <p:sp>
        <p:nvSpPr>
          <p:cNvPr id="14" name="Oval 13">
            <a:extLst>
              <a:ext uri="{FF2B5EF4-FFF2-40B4-BE49-F238E27FC236}">
                <a16:creationId xmlns:a16="http://schemas.microsoft.com/office/drawing/2014/main" id="{F8E79DD9-9D77-FF42-8333-E1295838665E}"/>
              </a:ext>
            </a:extLst>
          </p:cNvPr>
          <p:cNvSpPr/>
          <p:nvPr/>
        </p:nvSpPr>
        <p:spPr>
          <a:xfrm>
            <a:off x="8018012" y="3043635"/>
            <a:ext cx="284199" cy="300118"/>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15" name="Oval 14">
            <a:extLst>
              <a:ext uri="{FF2B5EF4-FFF2-40B4-BE49-F238E27FC236}">
                <a16:creationId xmlns:a16="http://schemas.microsoft.com/office/drawing/2014/main" id="{3862847F-92CA-CE44-85D6-E3153558A604}"/>
              </a:ext>
            </a:extLst>
          </p:cNvPr>
          <p:cNvSpPr/>
          <p:nvPr/>
        </p:nvSpPr>
        <p:spPr>
          <a:xfrm>
            <a:off x="10162115" y="1751037"/>
            <a:ext cx="284199" cy="300118"/>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16" name="Oval 15">
            <a:extLst>
              <a:ext uri="{FF2B5EF4-FFF2-40B4-BE49-F238E27FC236}">
                <a16:creationId xmlns:a16="http://schemas.microsoft.com/office/drawing/2014/main" id="{A81F2512-A058-5745-9F04-66E3B11738EC}"/>
              </a:ext>
            </a:extLst>
          </p:cNvPr>
          <p:cNvSpPr/>
          <p:nvPr/>
        </p:nvSpPr>
        <p:spPr>
          <a:xfrm>
            <a:off x="9688397" y="2370297"/>
            <a:ext cx="284199" cy="300118"/>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17" name="Freeform 16">
            <a:extLst>
              <a:ext uri="{FF2B5EF4-FFF2-40B4-BE49-F238E27FC236}">
                <a16:creationId xmlns:a16="http://schemas.microsoft.com/office/drawing/2014/main" id="{D980DF1B-21F3-1544-B593-03854E7ED4B5}"/>
              </a:ext>
            </a:extLst>
          </p:cNvPr>
          <p:cNvSpPr/>
          <p:nvPr/>
        </p:nvSpPr>
        <p:spPr>
          <a:xfrm>
            <a:off x="6870331" y="2006107"/>
            <a:ext cx="4236135" cy="2936199"/>
          </a:xfrm>
          <a:custGeom>
            <a:avLst/>
            <a:gdLst>
              <a:gd name="connsiteX0" fmla="*/ 0 w 5191125"/>
              <a:gd name="connsiteY0" fmla="*/ 3108613 h 3108613"/>
              <a:gd name="connsiteX1" fmla="*/ 657225 w 5191125"/>
              <a:gd name="connsiteY1" fmla="*/ 1775113 h 3108613"/>
              <a:gd name="connsiteX2" fmla="*/ 2085975 w 5191125"/>
              <a:gd name="connsiteY2" fmla="*/ 755938 h 3108613"/>
              <a:gd name="connsiteX3" fmla="*/ 3933825 w 5191125"/>
              <a:gd name="connsiteY3" fmla="*/ 213013 h 3108613"/>
              <a:gd name="connsiteX4" fmla="*/ 5191125 w 5191125"/>
              <a:gd name="connsiteY4" fmla="*/ 32038 h 31086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1125" h="3108613">
                <a:moveTo>
                  <a:pt x="0" y="3108613"/>
                </a:moveTo>
                <a:cubicBezTo>
                  <a:pt x="154781" y="2637919"/>
                  <a:pt x="309563" y="2167225"/>
                  <a:pt x="657225" y="1775113"/>
                </a:cubicBezTo>
                <a:cubicBezTo>
                  <a:pt x="1004887" y="1383001"/>
                  <a:pt x="1539875" y="1016288"/>
                  <a:pt x="2085975" y="755938"/>
                </a:cubicBezTo>
                <a:cubicBezTo>
                  <a:pt x="2632075" y="495588"/>
                  <a:pt x="3416300" y="333663"/>
                  <a:pt x="3933825" y="213013"/>
                </a:cubicBezTo>
                <a:cubicBezTo>
                  <a:pt x="4451350" y="92363"/>
                  <a:pt x="5029200" y="-69562"/>
                  <a:pt x="5191125" y="32038"/>
                </a:cubicBezTo>
              </a:path>
            </a:pathLst>
          </a:custGeom>
          <a:noFill/>
          <a:ln w="762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cxnSp>
        <p:nvCxnSpPr>
          <p:cNvPr id="18" name="Curved Connector 17">
            <a:extLst>
              <a:ext uri="{FF2B5EF4-FFF2-40B4-BE49-F238E27FC236}">
                <a16:creationId xmlns:a16="http://schemas.microsoft.com/office/drawing/2014/main" id="{17D28955-10CD-E34A-A4F2-C70B416CFCC0}"/>
              </a:ext>
            </a:extLst>
          </p:cNvPr>
          <p:cNvCxnSpPr>
            <a:stCxn id="11" idx="2"/>
          </p:cNvCxnSpPr>
          <p:nvPr/>
        </p:nvCxnSpPr>
        <p:spPr>
          <a:xfrm rot="10800000" flipV="1">
            <a:off x="4705252" y="4215366"/>
            <a:ext cx="1732366" cy="1258599"/>
          </a:xfrm>
          <a:prstGeom prst="curvedConnector3">
            <a:avLst/>
          </a:prstGeom>
          <a:ln w="5715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19" name="Oval 18">
            <a:extLst>
              <a:ext uri="{FF2B5EF4-FFF2-40B4-BE49-F238E27FC236}">
                <a16:creationId xmlns:a16="http://schemas.microsoft.com/office/drawing/2014/main" id="{6F17C435-E5EC-1246-B285-E48879EB3758}"/>
              </a:ext>
            </a:extLst>
          </p:cNvPr>
          <p:cNvSpPr/>
          <p:nvPr/>
        </p:nvSpPr>
        <p:spPr>
          <a:xfrm>
            <a:off x="11204440" y="2220238"/>
            <a:ext cx="284199" cy="300118"/>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20" name="TextBox 19">
            <a:extLst>
              <a:ext uri="{FF2B5EF4-FFF2-40B4-BE49-F238E27FC236}">
                <a16:creationId xmlns:a16="http://schemas.microsoft.com/office/drawing/2014/main" id="{E03400E6-A83A-D840-8E89-0B454E7C84F6}"/>
              </a:ext>
            </a:extLst>
          </p:cNvPr>
          <p:cNvSpPr txBox="1"/>
          <p:nvPr/>
        </p:nvSpPr>
        <p:spPr>
          <a:xfrm>
            <a:off x="2601004" y="5267503"/>
            <a:ext cx="2246348" cy="369332"/>
          </a:xfrm>
          <a:prstGeom prst="rect">
            <a:avLst/>
          </a:prstGeom>
          <a:noFill/>
        </p:spPr>
        <p:txBody>
          <a:bodyPr wrap="square" rtlCol="0">
            <a:spAutoFit/>
          </a:bodyPr>
          <a:lstStyle/>
          <a:p>
            <a:pPr algn="ctr"/>
            <a:r>
              <a:rPr lang="en-CA" b="1" dirty="0">
                <a:solidFill>
                  <a:srgbClr val="002060"/>
                </a:solidFill>
              </a:rPr>
              <a:t>TRAINING DATASET</a:t>
            </a:r>
          </a:p>
        </p:txBody>
      </p:sp>
      <p:cxnSp>
        <p:nvCxnSpPr>
          <p:cNvPr id="21" name="Straight Connector 20">
            <a:extLst>
              <a:ext uri="{FF2B5EF4-FFF2-40B4-BE49-F238E27FC236}">
                <a16:creationId xmlns:a16="http://schemas.microsoft.com/office/drawing/2014/main" id="{D62E143F-307A-FE40-B063-8458F4585126}"/>
              </a:ext>
            </a:extLst>
          </p:cNvPr>
          <p:cNvCxnSpPr/>
          <p:nvPr/>
        </p:nvCxnSpPr>
        <p:spPr>
          <a:xfrm flipV="1">
            <a:off x="6019800" y="1268904"/>
            <a:ext cx="5891868" cy="2860672"/>
          </a:xfrm>
          <a:prstGeom prst="line">
            <a:avLst/>
          </a:prstGeom>
          <a:ln w="76200">
            <a:solidFill>
              <a:srgbClr val="00B050"/>
            </a:solidFill>
            <a:prstDash val="dash"/>
          </a:ln>
        </p:spPr>
        <p:style>
          <a:lnRef idx="1">
            <a:schemeClr val="accent1"/>
          </a:lnRef>
          <a:fillRef idx="0">
            <a:schemeClr val="accent1"/>
          </a:fillRef>
          <a:effectRef idx="0">
            <a:schemeClr val="accent1"/>
          </a:effectRef>
          <a:fontRef idx="minor">
            <a:schemeClr val="tx1"/>
          </a:fontRef>
        </p:style>
      </p:cxnSp>
      <p:cxnSp>
        <p:nvCxnSpPr>
          <p:cNvPr id="22" name="Curved Connector 21">
            <a:extLst>
              <a:ext uri="{FF2B5EF4-FFF2-40B4-BE49-F238E27FC236}">
                <a16:creationId xmlns:a16="http://schemas.microsoft.com/office/drawing/2014/main" id="{31700339-50D3-0946-A3C6-98BA903C3D94}"/>
              </a:ext>
            </a:extLst>
          </p:cNvPr>
          <p:cNvCxnSpPr/>
          <p:nvPr/>
        </p:nvCxnSpPr>
        <p:spPr>
          <a:xfrm rot="10800000">
            <a:off x="8632634" y="1823140"/>
            <a:ext cx="889868" cy="534140"/>
          </a:xfrm>
          <a:prstGeom prst="curvedConnector3">
            <a:avLst/>
          </a:prstGeom>
          <a:ln w="57150">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F15A8A2C-864C-3944-9DA8-48E6BCD559C8}"/>
              </a:ext>
            </a:extLst>
          </p:cNvPr>
          <p:cNvSpPr txBox="1"/>
          <p:nvPr/>
        </p:nvSpPr>
        <p:spPr>
          <a:xfrm>
            <a:off x="7351351" y="1339908"/>
            <a:ext cx="1617520" cy="923330"/>
          </a:xfrm>
          <a:prstGeom prst="rect">
            <a:avLst/>
          </a:prstGeom>
          <a:noFill/>
        </p:spPr>
        <p:txBody>
          <a:bodyPr wrap="square" rtlCol="0">
            <a:spAutoFit/>
          </a:bodyPr>
          <a:lstStyle/>
          <a:p>
            <a:pPr algn="ctr"/>
            <a:r>
              <a:rPr lang="en-CA" b="1" dirty="0">
                <a:solidFill>
                  <a:srgbClr val="002060"/>
                </a:solidFill>
              </a:rPr>
              <a:t>PERFECT (TRUE) MODEL!</a:t>
            </a:r>
          </a:p>
        </p:txBody>
      </p:sp>
      <p:cxnSp>
        <p:nvCxnSpPr>
          <p:cNvPr id="24" name="Curved Connector 23">
            <a:extLst>
              <a:ext uri="{FF2B5EF4-FFF2-40B4-BE49-F238E27FC236}">
                <a16:creationId xmlns:a16="http://schemas.microsoft.com/office/drawing/2014/main" id="{4EF04D32-C419-E947-A918-5F5E5671C7AB}"/>
              </a:ext>
            </a:extLst>
          </p:cNvPr>
          <p:cNvCxnSpPr/>
          <p:nvPr/>
        </p:nvCxnSpPr>
        <p:spPr>
          <a:xfrm>
            <a:off x="8553664" y="2946607"/>
            <a:ext cx="1418932" cy="1182969"/>
          </a:xfrm>
          <a:prstGeom prst="curvedConnector3">
            <a:avLst/>
          </a:prstGeom>
          <a:ln w="5715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D424473D-C55B-884A-9F21-5BAAE6778407}"/>
              </a:ext>
            </a:extLst>
          </p:cNvPr>
          <p:cNvSpPr txBox="1"/>
          <p:nvPr/>
        </p:nvSpPr>
        <p:spPr>
          <a:xfrm>
            <a:off x="8754458" y="4251503"/>
            <a:ext cx="2246348" cy="646331"/>
          </a:xfrm>
          <a:prstGeom prst="rect">
            <a:avLst/>
          </a:prstGeom>
          <a:noFill/>
        </p:spPr>
        <p:txBody>
          <a:bodyPr wrap="square" rtlCol="0">
            <a:spAutoFit/>
          </a:bodyPr>
          <a:lstStyle/>
          <a:p>
            <a:pPr algn="ctr"/>
            <a:r>
              <a:rPr lang="en-CA" b="1" dirty="0">
                <a:solidFill>
                  <a:srgbClr val="002060"/>
                </a:solidFill>
              </a:rPr>
              <a:t>LINEAR REGRESSION MODEL</a:t>
            </a:r>
          </a:p>
        </p:txBody>
      </p:sp>
      <p:cxnSp>
        <p:nvCxnSpPr>
          <p:cNvPr id="26" name="Curved Connector 25">
            <a:extLst>
              <a:ext uri="{FF2B5EF4-FFF2-40B4-BE49-F238E27FC236}">
                <a16:creationId xmlns:a16="http://schemas.microsoft.com/office/drawing/2014/main" id="{D031A0B2-4C03-414A-AF95-F90D660FF756}"/>
              </a:ext>
            </a:extLst>
          </p:cNvPr>
          <p:cNvCxnSpPr/>
          <p:nvPr/>
        </p:nvCxnSpPr>
        <p:spPr>
          <a:xfrm rot="10800000" flipV="1">
            <a:off x="4992721" y="4639709"/>
            <a:ext cx="2320605" cy="847969"/>
          </a:xfrm>
          <a:prstGeom prst="curvedConnector3">
            <a:avLst/>
          </a:prstGeom>
          <a:ln w="5715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27" name="Rectangle 26">
            <a:extLst>
              <a:ext uri="{FF2B5EF4-FFF2-40B4-BE49-F238E27FC236}">
                <a16:creationId xmlns:a16="http://schemas.microsoft.com/office/drawing/2014/main" id="{21752614-EA2C-7049-8824-C2F7B7A355A2}"/>
              </a:ext>
            </a:extLst>
          </p:cNvPr>
          <p:cNvSpPr/>
          <p:nvPr/>
        </p:nvSpPr>
        <p:spPr>
          <a:xfrm>
            <a:off x="125909" y="1380131"/>
            <a:ext cx="5457946" cy="2585323"/>
          </a:xfrm>
          <a:prstGeom prst="rect">
            <a:avLst/>
          </a:prstGeom>
        </p:spPr>
        <p:txBody>
          <a:bodyPr wrap="square">
            <a:spAutoFit/>
          </a:bodyPr>
          <a:lstStyle/>
          <a:p>
            <a:pPr marL="285750" indent="-285750">
              <a:buFont typeface="Arial" panose="020B0604020202020204" pitchFamily="34" charset="0"/>
              <a:buChar char="•"/>
            </a:pPr>
            <a:r>
              <a:rPr lang="en-CA" b="1" dirty="0">
                <a:latin typeface="Montserrat" charset="0"/>
                <a:ea typeface="Montserrat" charset="0"/>
                <a:cs typeface="Montserrat" charset="0"/>
              </a:rPr>
              <a:t>Linear Regression model uses a straight line to fit the training dataset</a:t>
            </a:r>
          </a:p>
          <a:p>
            <a:pPr marL="285750" indent="-285750">
              <a:buFont typeface="Arial" panose="020B0604020202020204" pitchFamily="34" charset="0"/>
              <a:buChar char="•"/>
            </a:pPr>
            <a:r>
              <a:rPr lang="en-CA" b="1" dirty="0">
                <a:latin typeface="Montserrat" charset="0"/>
                <a:ea typeface="Montserrat" charset="0"/>
                <a:cs typeface="Montserrat" charset="0"/>
              </a:rPr>
              <a:t>Linear regression model lacks flexibility so it cannot properly fit the data (as the true perfect model does!)</a:t>
            </a:r>
          </a:p>
          <a:p>
            <a:pPr marL="285750" indent="-285750">
              <a:buFont typeface="Arial" panose="020B0604020202020204" pitchFamily="34" charset="0"/>
              <a:buChar char="•"/>
            </a:pPr>
            <a:r>
              <a:rPr lang="en-CA" b="1" dirty="0">
                <a:latin typeface="Montserrat" charset="0"/>
                <a:ea typeface="Montserrat" charset="0"/>
                <a:cs typeface="Montserrat" charset="0"/>
              </a:rPr>
              <a:t>The linear model has a large “bias” which indicates that the model is unable to accurately capture the true relationship between temperature and weekly sales.</a:t>
            </a:r>
          </a:p>
        </p:txBody>
      </p:sp>
    </p:spTree>
    <p:extLst>
      <p:ext uri="{BB962C8B-B14F-4D97-AF65-F5344CB8AC3E}">
        <p14:creationId xmlns:p14="http://schemas.microsoft.com/office/powerpoint/2010/main" val="10569525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ppt_x"/>
                                          </p:val>
                                        </p:tav>
                                        <p:tav tm="100000">
                                          <p:val>
                                            <p:strVal val="#ppt_x"/>
                                          </p:val>
                                        </p:tav>
                                      </p:tavLst>
                                    </p:anim>
                                    <p:anim calcmode="lin" valueType="num">
                                      <p:cBhvr additive="base">
                                        <p:cTn id="12" dur="500" fill="hold"/>
                                        <p:tgtEl>
                                          <p:spTgt spid="23"/>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500" fill="hold"/>
                                        <p:tgtEl>
                                          <p:spTgt spid="22"/>
                                        </p:tgtEl>
                                        <p:attrNameLst>
                                          <p:attrName>ppt_x</p:attrName>
                                        </p:attrNameLst>
                                      </p:cBhvr>
                                      <p:tavLst>
                                        <p:tav tm="0">
                                          <p:val>
                                            <p:strVal val="#ppt_x"/>
                                          </p:val>
                                        </p:tav>
                                        <p:tav tm="100000">
                                          <p:val>
                                            <p:strVal val="#ppt_x"/>
                                          </p:val>
                                        </p:tav>
                                      </p:tavLst>
                                    </p:anim>
                                    <p:anim calcmode="lin" valueType="num">
                                      <p:cBhvr additive="base">
                                        <p:cTn id="16"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20"/>
                                        </p:tgtEl>
                                        <p:attrNameLst>
                                          <p:attrName>style.visibility</p:attrName>
                                        </p:attrNameLst>
                                      </p:cBhvr>
                                      <p:to>
                                        <p:strVal val="visible"/>
                                      </p:to>
                                    </p:set>
                                    <p:anim calcmode="lin" valueType="num">
                                      <p:cBhvr additive="base">
                                        <p:cTn id="21" dur="500" fill="hold"/>
                                        <p:tgtEl>
                                          <p:spTgt spid="20"/>
                                        </p:tgtEl>
                                        <p:attrNameLst>
                                          <p:attrName>ppt_x</p:attrName>
                                        </p:attrNameLst>
                                      </p:cBhvr>
                                      <p:tavLst>
                                        <p:tav tm="0">
                                          <p:val>
                                            <p:strVal val="#ppt_x"/>
                                          </p:val>
                                        </p:tav>
                                        <p:tav tm="100000">
                                          <p:val>
                                            <p:strVal val="#ppt_x"/>
                                          </p:val>
                                        </p:tav>
                                      </p:tavLst>
                                    </p:anim>
                                    <p:anim calcmode="lin" valueType="num">
                                      <p:cBhvr additive="base">
                                        <p:cTn id="22" dur="500" fill="hold"/>
                                        <p:tgtEl>
                                          <p:spTgt spid="20"/>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500" fill="hold"/>
                                        <p:tgtEl>
                                          <p:spTgt spid="18"/>
                                        </p:tgtEl>
                                        <p:attrNameLst>
                                          <p:attrName>ppt_x</p:attrName>
                                        </p:attrNameLst>
                                      </p:cBhvr>
                                      <p:tavLst>
                                        <p:tav tm="0">
                                          <p:val>
                                            <p:strVal val="#ppt_x"/>
                                          </p:val>
                                        </p:tav>
                                        <p:tav tm="100000">
                                          <p:val>
                                            <p:strVal val="#ppt_x"/>
                                          </p:val>
                                        </p:tav>
                                      </p:tavLst>
                                    </p:anim>
                                    <p:anim calcmode="lin" valueType="num">
                                      <p:cBhvr additive="base">
                                        <p:cTn id="26" dur="500" fill="hold"/>
                                        <p:tgtEl>
                                          <p:spTgt spid="18"/>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26"/>
                                        </p:tgtEl>
                                        <p:attrNameLst>
                                          <p:attrName>style.visibility</p:attrName>
                                        </p:attrNameLst>
                                      </p:cBhvr>
                                      <p:to>
                                        <p:strVal val="visible"/>
                                      </p:to>
                                    </p:set>
                                    <p:anim calcmode="lin" valueType="num">
                                      <p:cBhvr additive="base">
                                        <p:cTn id="29" dur="500" fill="hold"/>
                                        <p:tgtEl>
                                          <p:spTgt spid="26"/>
                                        </p:tgtEl>
                                        <p:attrNameLst>
                                          <p:attrName>ppt_x</p:attrName>
                                        </p:attrNameLst>
                                      </p:cBhvr>
                                      <p:tavLst>
                                        <p:tav tm="0">
                                          <p:val>
                                            <p:strVal val="#ppt_x"/>
                                          </p:val>
                                        </p:tav>
                                        <p:tav tm="100000">
                                          <p:val>
                                            <p:strVal val="#ppt_x"/>
                                          </p:val>
                                        </p:tav>
                                      </p:tavLst>
                                    </p:anim>
                                    <p:anim calcmode="lin" valueType="num">
                                      <p:cBhvr additive="base">
                                        <p:cTn id="30"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fade">
                                      <p:cBhvr>
                                        <p:cTn id="35" dur="1000"/>
                                        <p:tgtEl>
                                          <p:spTgt spid="21"/>
                                        </p:tgtEl>
                                      </p:cBhvr>
                                    </p:animEffect>
                                    <p:anim calcmode="lin" valueType="num">
                                      <p:cBhvr>
                                        <p:cTn id="36" dur="1000" fill="hold"/>
                                        <p:tgtEl>
                                          <p:spTgt spid="21"/>
                                        </p:tgtEl>
                                        <p:attrNameLst>
                                          <p:attrName>ppt_x</p:attrName>
                                        </p:attrNameLst>
                                      </p:cBhvr>
                                      <p:tavLst>
                                        <p:tav tm="0">
                                          <p:val>
                                            <p:strVal val="#ppt_x"/>
                                          </p:val>
                                        </p:tav>
                                        <p:tav tm="100000">
                                          <p:val>
                                            <p:strVal val="#ppt_x"/>
                                          </p:val>
                                        </p:tav>
                                      </p:tavLst>
                                    </p:anim>
                                    <p:anim calcmode="lin" valueType="num">
                                      <p:cBhvr>
                                        <p:cTn id="37" dur="1000" fill="hold"/>
                                        <p:tgtEl>
                                          <p:spTgt spid="21"/>
                                        </p:tgtEl>
                                        <p:attrNameLst>
                                          <p:attrName>ppt_y</p:attrName>
                                        </p:attrNameLst>
                                      </p:cBhvr>
                                      <p:tavLst>
                                        <p:tav tm="0">
                                          <p:val>
                                            <p:strVal val="#ppt_y+.1"/>
                                          </p:val>
                                        </p:tav>
                                        <p:tav tm="100000">
                                          <p:val>
                                            <p:strVal val="#ppt_y"/>
                                          </p:val>
                                        </p:tav>
                                      </p:tavLst>
                                    </p:anim>
                                  </p:childTnLst>
                                </p:cTn>
                              </p:par>
                              <p:par>
                                <p:cTn id="38" presetID="42" presetClass="entr" presetSubtype="0" fill="hold" nodeType="with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fade">
                                      <p:cBhvr>
                                        <p:cTn id="40" dur="1000"/>
                                        <p:tgtEl>
                                          <p:spTgt spid="24"/>
                                        </p:tgtEl>
                                      </p:cBhvr>
                                    </p:animEffect>
                                    <p:anim calcmode="lin" valueType="num">
                                      <p:cBhvr>
                                        <p:cTn id="41" dur="1000" fill="hold"/>
                                        <p:tgtEl>
                                          <p:spTgt spid="24"/>
                                        </p:tgtEl>
                                        <p:attrNameLst>
                                          <p:attrName>ppt_x</p:attrName>
                                        </p:attrNameLst>
                                      </p:cBhvr>
                                      <p:tavLst>
                                        <p:tav tm="0">
                                          <p:val>
                                            <p:strVal val="#ppt_x"/>
                                          </p:val>
                                        </p:tav>
                                        <p:tav tm="100000">
                                          <p:val>
                                            <p:strVal val="#ppt_x"/>
                                          </p:val>
                                        </p:tav>
                                      </p:tavLst>
                                    </p:anim>
                                    <p:anim calcmode="lin" valueType="num">
                                      <p:cBhvr>
                                        <p:cTn id="42" dur="1000" fill="hold"/>
                                        <p:tgtEl>
                                          <p:spTgt spid="24"/>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25"/>
                                        </p:tgtEl>
                                        <p:attrNameLst>
                                          <p:attrName>style.visibility</p:attrName>
                                        </p:attrNameLst>
                                      </p:cBhvr>
                                      <p:to>
                                        <p:strVal val="visible"/>
                                      </p:to>
                                    </p:set>
                                    <p:animEffect transition="in" filter="fade">
                                      <p:cBhvr>
                                        <p:cTn id="45" dur="1000"/>
                                        <p:tgtEl>
                                          <p:spTgt spid="25"/>
                                        </p:tgtEl>
                                      </p:cBhvr>
                                    </p:animEffect>
                                    <p:anim calcmode="lin" valueType="num">
                                      <p:cBhvr>
                                        <p:cTn id="46" dur="1000" fill="hold"/>
                                        <p:tgtEl>
                                          <p:spTgt spid="25"/>
                                        </p:tgtEl>
                                        <p:attrNameLst>
                                          <p:attrName>ppt_x</p:attrName>
                                        </p:attrNameLst>
                                      </p:cBhvr>
                                      <p:tavLst>
                                        <p:tav tm="0">
                                          <p:val>
                                            <p:strVal val="#ppt_x"/>
                                          </p:val>
                                        </p:tav>
                                        <p:tav tm="100000">
                                          <p:val>
                                            <p:strVal val="#ppt_x"/>
                                          </p:val>
                                        </p:tav>
                                      </p:tavLst>
                                    </p:anim>
                                    <p:anim calcmode="lin" valueType="num">
                                      <p:cBhvr>
                                        <p:cTn id="47"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20" grpId="0"/>
      <p:bldP spid="23" grpId="0"/>
      <p:bldP spid="2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7">
            <a:extLst>
              <a:ext uri="{FF2B5EF4-FFF2-40B4-BE49-F238E27FC236}">
                <a16:creationId xmlns:a16="http://schemas.microsoft.com/office/drawing/2014/main" id="{C2DF360D-A0B8-4D6C-BA7F-FFE50D1F48CE}"/>
              </a:ext>
            </a:extLst>
          </p:cNvPr>
          <p:cNvPicPr>
            <a:picLocks noChangeAspect="1"/>
          </p:cNvPicPr>
          <p:nvPr/>
        </p:nvPicPr>
        <p:blipFill>
          <a:blip r:embed="rId2"/>
          <a:stretch>
            <a:fillRect/>
          </a:stretch>
        </p:blipFill>
        <p:spPr>
          <a:xfrm>
            <a:off x="0" y="-26581"/>
            <a:ext cx="12192000" cy="6884581"/>
          </a:xfrm>
          <a:prstGeom prst="rect">
            <a:avLst/>
          </a:prstGeom>
        </p:spPr>
      </p:pic>
      <p:sp>
        <p:nvSpPr>
          <p:cNvPr id="4" name="Прямоугольник 9">
            <a:extLst>
              <a:ext uri="{FF2B5EF4-FFF2-40B4-BE49-F238E27FC236}">
                <a16:creationId xmlns:a16="http://schemas.microsoft.com/office/drawing/2014/main" id="{2B977A27-1BC7-7841-A02B-4D913871C26C}"/>
              </a:ext>
            </a:extLst>
          </p:cNvPr>
          <p:cNvSpPr/>
          <p:nvPr/>
        </p:nvSpPr>
        <p:spPr>
          <a:xfrm>
            <a:off x="407822" y="99940"/>
            <a:ext cx="11856414" cy="1077218"/>
          </a:xfrm>
          <a:prstGeom prst="rect">
            <a:avLst/>
          </a:prstGeom>
        </p:spPr>
        <p:txBody>
          <a:bodyPr wrap="square">
            <a:spAutoFit/>
          </a:bodyPr>
          <a:lstStyle/>
          <a:p>
            <a:r>
              <a:rPr lang="en-CA" sz="3200" b="1" dirty="0">
                <a:solidFill>
                  <a:srgbClr val="002060"/>
                </a:solidFill>
                <a:latin typeface="Montserrat" charset="0"/>
                <a:ea typeface="Montserrat" charset="0"/>
                <a:cs typeface="Montserrat" charset="0"/>
              </a:rPr>
              <a:t>BIAS AND VARIANCE: MODEL #2 – HIGH ORDER POLYNOMIAL REGRESSION (COMPLEX)</a:t>
            </a:r>
          </a:p>
        </p:txBody>
      </p:sp>
      <p:cxnSp>
        <p:nvCxnSpPr>
          <p:cNvPr id="5" name="Straight Arrow Connector 4">
            <a:extLst>
              <a:ext uri="{FF2B5EF4-FFF2-40B4-BE49-F238E27FC236}">
                <a16:creationId xmlns:a16="http://schemas.microsoft.com/office/drawing/2014/main" id="{F8AD2F74-2BE4-D543-BD00-31B7D2543DEE}"/>
              </a:ext>
            </a:extLst>
          </p:cNvPr>
          <p:cNvCxnSpPr/>
          <p:nvPr/>
        </p:nvCxnSpPr>
        <p:spPr>
          <a:xfrm flipV="1">
            <a:off x="6031403" y="5034973"/>
            <a:ext cx="4795616" cy="32711"/>
          </a:xfrm>
          <a:prstGeom prst="straightConnector1">
            <a:avLst/>
          </a:prstGeom>
          <a:ln w="57150">
            <a:solidFill>
              <a:srgbClr val="124359"/>
            </a:solidFill>
            <a:tailEnd type="triangle"/>
          </a:ln>
        </p:spPr>
        <p:style>
          <a:lnRef idx="1">
            <a:schemeClr val="accent1"/>
          </a:lnRef>
          <a:fillRef idx="0">
            <a:schemeClr val="accent1"/>
          </a:fillRef>
          <a:effectRef idx="0">
            <a:schemeClr val="accent1"/>
          </a:effectRef>
          <a:fontRef idx="minor">
            <a:schemeClr val="tx1"/>
          </a:fontRef>
        </p:style>
      </p:cxnSp>
      <p:cxnSp>
        <p:nvCxnSpPr>
          <p:cNvPr id="6" name="Straight Arrow Connector 5">
            <a:extLst>
              <a:ext uri="{FF2B5EF4-FFF2-40B4-BE49-F238E27FC236}">
                <a16:creationId xmlns:a16="http://schemas.microsoft.com/office/drawing/2014/main" id="{E85F2AF2-9DF0-5847-8036-6C2778D68E8F}"/>
              </a:ext>
            </a:extLst>
          </p:cNvPr>
          <p:cNvCxnSpPr/>
          <p:nvPr/>
        </p:nvCxnSpPr>
        <p:spPr>
          <a:xfrm flipH="1" flipV="1">
            <a:off x="6032500" y="1382955"/>
            <a:ext cx="18137" cy="3706955"/>
          </a:xfrm>
          <a:prstGeom prst="straightConnector1">
            <a:avLst/>
          </a:prstGeom>
          <a:ln w="57150">
            <a:solidFill>
              <a:srgbClr val="124359"/>
            </a:solidFill>
            <a:tailEnd type="triangle"/>
          </a:ln>
        </p:spPr>
        <p:style>
          <a:lnRef idx="1">
            <a:schemeClr val="accent1"/>
          </a:lnRef>
          <a:fillRef idx="0">
            <a:schemeClr val="accent1"/>
          </a:fillRef>
          <a:effectRef idx="0">
            <a:schemeClr val="accent1"/>
          </a:effectRef>
          <a:fontRef idx="minor">
            <a:schemeClr val="tx1"/>
          </a:fontRef>
        </p:style>
      </p:cxnSp>
      <p:sp>
        <p:nvSpPr>
          <p:cNvPr id="7" name="Oval 6">
            <a:extLst>
              <a:ext uri="{FF2B5EF4-FFF2-40B4-BE49-F238E27FC236}">
                <a16:creationId xmlns:a16="http://schemas.microsoft.com/office/drawing/2014/main" id="{E144AC69-E823-544D-8579-E3B52A17B8A5}"/>
              </a:ext>
            </a:extLst>
          </p:cNvPr>
          <p:cNvSpPr/>
          <p:nvPr/>
        </p:nvSpPr>
        <p:spPr>
          <a:xfrm>
            <a:off x="7248784" y="2829450"/>
            <a:ext cx="284199" cy="300118"/>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8" name="Oval 7">
            <a:extLst>
              <a:ext uri="{FF2B5EF4-FFF2-40B4-BE49-F238E27FC236}">
                <a16:creationId xmlns:a16="http://schemas.microsoft.com/office/drawing/2014/main" id="{C5E49FC2-B918-C345-8DAA-270D37EC02E5}"/>
              </a:ext>
            </a:extLst>
          </p:cNvPr>
          <p:cNvSpPr/>
          <p:nvPr/>
        </p:nvSpPr>
        <p:spPr>
          <a:xfrm>
            <a:off x="7366149" y="4251821"/>
            <a:ext cx="284199" cy="300118"/>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9" name="Oval 8">
            <a:extLst>
              <a:ext uri="{FF2B5EF4-FFF2-40B4-BE49-F238E27FC236}">
                <a16:creationId xmlns:a16="http://schemas.microsoft.com/office/drawing/2014/main" id="{0437BC07-8E3A-4442-8746-3611A0FA9D2F}"/>
              </a:ext>
            </a:extLst>
          </p:cNvPr>
          <p:cNvSpPr/>
          <p:nvPr/>
        </p:nvSpPr>
        <p:spPr>
          <a:xfrm>
            <a:off x="8626516" y="1936128"/>
            <a:ext cx="284199" cy="300118"/>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11" name="Oval 10">
            <a:extLst>
              <a:ext uri="{FF2B5EF4-FFF2-40B4-BE49-F238E27FC236}">
                <a16:creationId xmlns:a16="http://schemas.microsoft.com/office/drawing/2014/main" id="{218C0AE1-DDC7-8643-8BE0-E26256CD0AD7}"/>
              </a:ext>
            </a:extLst>
          </p:cNvPr>
          <p:cNvSpPr/>
          <p:nvPr/>
        </p:nvSpPr>
        <p:spPr>
          <a:xfrm>
            <a:off x="6564618" y="3865489"/>
            <a:ext cx="284199" cy="300118"/>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12" name="TextBox 11">
            <a:extLst>
              <a:ext uri="{FF2B5EF4-FFF2-40B4-BE49-F238E27FC236}">
                <a16:creationId xmlns:a16="http://schemas.microsoft.com/office/drawing/2014/main" id="{553E0230-6E99-BC47-90F3-01B778668132}"/>
              </a:ext>
            </a:extLst>
          </p:cNvPr>
          <p:cNvSpPr txBox="1"/>
          <p:nvPr/>
        </p:nvSpPr>
        <p:spPr>
          <a:xfrm>
            <a:off x="7365735" y="5054478"/>
            <a:ext cx="3030766" cy="646331"/>
          </a:xfrm>
          <a:prstGeom prst="rect">
            <a:avLst/>
          </a:prstGeom>
          <a:noFill/>
        </p:spPr>
        <p:txBody>
          <a:bodyPr wrap="none" rtlCol="0">
            <a:spAutoFit/>
          </a:bodyPr>
          <a:lstStyle/>
          <a:p>
            <a:r>
              <a:rPr lang="en-CA" sz="3600" b="1" dirty="0">
                <a:solidFill>
                  <a:srgbClr val="002060"/>
                </a:solidFill>
              </a:rPr>
              <a:t>TEMPERATURE</a:t>
            </a:r>
          </a:p>
        </p:txBody>
      </p:sp>
      <p:sp>
        <p:nvSpPr>
          <p:cNvPr id="13" name="TextBox 12">
            <a:extLst>
              <a:ext uri="{FF2B5EF4-FFF2-40B4-BE49-F238E27FC236}">
                <a16:creationId xmlns:a16="http://schemas.microsoft.com/office/drawing/2014/main" id="{789156DB-A0D9-C748-AC84-E12758693B78}"/>
              </a:ext>
            </a:extLst>
          </p:cNvPr>
          <p:cNvSpPr txBox="1"/>
          <p:nvPr/>
        </p:nvSpPr>
        <p:spPr>
          <a:xfrm rot="16200000">
            <a:off x="4279247" y="2749297"/>
            <a:ext cx="2718758" cy="584775"/>
          </a:xfrm>
          <a:prstGeom prst="rect">
            <a:avLst/>
          </a:prstGeom>
          <a:noFill/>
        </p:spPr>
        <p:txBody>
          <a:bodyPr wrap="none" rtlCol="0">
            <a:spAutoFit/>
          </a:bodyPr>
          <a:lstStyle/>
          <a:p>
            <a:r>
              <a:rPr lang="en-CA" sz="3200" b="1" dirty="0">
                <a:solidFill>
                  <a:srgbClr val="002060"/>
                </a:solidFill>
              </a:rPr>
              <a:t>WEEKLY SALES</a:t>
            </a:r>
          </a:p>
        </p:txBody>
      </p:sp>
      <p:sp>
        <p:nvSpPr>
          <p:cNvPr id="14" name="Oval 13">
            <a:extLst>
              <a:ext uri="{FF2B5EF4-FFF2-40B4-BE49-F238E27FC236}">
                <a16:creationId xmlns:a16="http://schemas.microsoft.com/office/drawing/2014/main" id="{59276B84-6E0E-3147-9283-60219E10725C}"/>
              </a:ext>
            </a:extLst>
          </p:cNvPr>
          <p:cNvSpPr/>
          <p:nvPr/>
        </p:nvSpPr>
        <p:spPr>
          <a:xfrm>
            <a:off x="8145012" y="2843816"/>
            <a:ext cx="284199" cy="300118"/>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15" name="Oval 14">
            <a:extLst>
              <a:ext uri="{FF2B5EF4-FFF2-40B4-BE49-F238E27FC236}">
                <a16:creationId xmlns:a16="http://schemas.microsoft.com/office/drawing/2014/main" id="{32497103-32CD-0841-B284-2176D0A0765B}"/>
              </a:ext>
            </a:extLst>
          </p:cNvPr>
          <p:cNvSpPr/>
          <p:nvPr/>
        </p:nvSpPr>
        <p:spPr>
          <a:xfrm>
            <a:off x="10289115" y="1551218"/>
            <a:ext cx="284199" cy="300118"/>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16" name="Oval 15">
            <a:extLst>
              <a:ext uri="{FF2B5EF4-FFF2-40B4-BE49-F238E27FC236}">
                <a16:creationId xmlns:a16="http://schemas.microsoft.com/office/drawing/2014/main" id="{1A7A7146-0971-E54B-99D2-05D8F8BD7039}"/>
              </a:ext>
            </a:extLst>
          </p:cNvPr>
          <p:cNvSpPr/>
          <p:nvPr/>
        </p:nvSpPr>
        <p:spPr>
          <a:xfrm>
            <a:off x="9815397" y="2170478"/>
            <a:ext cx="284199" cy="300118"/>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17" name="Freeform 16">
            <a:extLst>
              <a:ext uri="{FF2B5EF4-FFF2-40B4-BE49-F238E27FC236}">
                <a16:creationId xmlns:a16="http://schemas.microsoft.com/office/drawing/2014/main" id="{C4B62525-CFE5-1348-B4C2-FC0415BB51DF}"/>
              </a:ext>
            </a:extLst>
          </p:cNvPr>
          <p:cNvSpPr/>
          <p:nvPr/>
        </p:nvSpPr>
        <p:spPr>
          <a:xfrm>
            <a:off x="6997331" y="1806288"/>
            <a:ext cx="4236135" cy="2936199"/>
          </a:xfrm>
          <a:custGeom>
            <a:avLst/>
            <a:gdLst>
              <a:gd name="connsiteX0" fmla="*/ 0 w 5191125"/>
              <a:gd name="connsiteY0" fmla="*/ 3108613 h 3108613"/>
              <a:gd name="connsiteX1" fmla="*/ 657225 w 5191125"/>
              <a:gd name="connsiteY1" fmla="*/ 1775113 h 3108613"/>
              <a:gd name="connsiteX2" fmla="*/ 2085975 w 5191125"/>
              <a:gd name="connsiteY2" fmla="*/ 755938 h 3108613"/>
              <a:gd name="connsiteX3" fmla="*/ 3933825 w 5191125"/>
              <a:gd name="connsiteY3" fmla="*/ 213013 h 3108613"/>
              <a:gd name="connsiteX4" fmla="*/ 5191125 w 5191125"/>
              <a:gd name="connsiteY4" fmla="*/ 32038 h 31086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1125" h="3108613">
                <a:moveTo>
                  <a:pt x="0" y="3108613"/>
                </a:moveTo>
                <a:cubicBezTo>
                  <a:pt x="154781" y="2637919"/>
                  <a:pt x="309563" y="2167225"/>
                  <a:pt x="657225" y="1775113"/>
                </a:cubicBezTo>
                <a:cubicBezTo>
                  <a:pt x="1004887" y="1383001"/>
                  <a:pt x="1539875" y="1016288"/>
                  <a:pt x="2085975" y="755938"/>
                </a:cubicBezTo>
                <a:cubicBezTo>
                  <a:pt x="2632075" y="495588"/>
                  <a:pt x="3416300" y="333663"/>
                  <a:pt x="3933825" y="213013"/>
                </a:cubicBezTo>
                <a:cubicBezTo>
                  <a:pt x="4451350" y="92363"/>
                  <a:pt x="5029200" y="-69562"/>
                  <a:pt x="5191125" y="32038"/>
                </a:cubicBezTo>
              </a:path>
            </a:pathLst>
          </a:custGeom>
          <a:noFill/>
          <a:ln w="762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cxnSp>
        <p:nvCxnSpPr>
          <p:cNvPr id="18" name="Curved Connector 17">
            <a:extLst>
              <a:ext uri="{FF2B5EF4-FFF2-40B4-BE49-F238E27FC236}">
                <a16:creationId xmlns:a16="http://schemas.microsoft.com/office/drawing/2014/main" id="{70977550-5623-D948-87D5-AF39B652E5BE}"/>
              </a:ext>
            </a:extLst>
          </p:cNvPr>
          <p:cNvCxnSpPr>
            <a:stCxn id="11" idx="2"/>
          </p:cNvCxnSpPr>
          <p:nvPr/>
        </p:nvCxnSpPr>
        <p:spPr>
          <a:xfrm rot="10800000" flipV="1">
            <a:off x="4832252" y="4015547"/>
            <a:ext cx="1732366" cy="1258599"/>
          </a:xfrm>
          <a:prstGeom prst="curvedConnector3">
            <a:avLst/>
          </a:prstGeom>
          <a:ln w="5715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19" name="Oval 18">
            <a:extLst>
              <a:ext uri="{FF2B5EF4-FFF2-40B4-BE49-F238E27FC236}">
                <a16:creationId xmlns:a16="http://schemas.microsoft.com/office/drawing/2014/main" id="{45DE9E51-2D54-BF45-BF66-34AA300A3D03}"/>
              </a:ext>
            </a:extLst>
          </p:cNvPr>
          <p:cNvSpPr/>
          <p:nvPr/>
        </p:nvSpPr>
        <p:spPr>
          <a:xfrm>
            <a:off x="11331440" y="2020419"/>
            <a:ext cx="284199" cy="300118"/>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20" name="TextBox 19">
            <a:extLst>
              <a:ext uri="{FF2B5EF4-FFF2-40B4-BE49-F238E27FC236}">
                <a16:creationId xmlns:a16="http://schemas.microsoft.com/office/drawing/2014/main" id="{E507E824-281C-A94E-B15F-74A7D9C2E158}"/>
              </a:ext>
            </a:extLst>
          </p:cNvPr>
          <p:cNvSpPr txBox="1"/>
          <p:nvPr/>
        </p:nvSpPr>
        <p:spPr>
          <a:xfrm>
            <a:off x="2728004" y="5067684"/>
            <a:ext cx="2246348" cy="369332"/>
          </a:xfrm>
          <a:prstGeom prst="rect">
            <a:avLst/>
          </a:prstGeom>
          <a:noFill/>
        </p:spPr>
        <p:txBody>
          <a:bodyPr wrap="square" rtlCol="0">
            <a:spAutoFit/>
          </a:bodyPr>
          <a:lstStyle/>
          <a:p>
            <a:pPr algn="ctr"/>
            <a:r>
              <a:rPr lang="en-CA" b="1" dirty="0">
                <a:solidFill>
                  <a:srgbClr val="002060"/>
                </a:solidFill>
              </a:rPr>
              <a:t>TRAINING DATASET</a:t>
            </a:r>
          </a:p>
        </p:txBody>
      </p:sp>
      <p:cxnSp>
        <p:nvCxnSpPr>
          <p:cNvPr id="21" name="Curved Connector 20">
            <a:extLst>
              <a:ext uri="{FF2B5EF4-FFF2-40B4-BE49-F238E27FC236}">
                <a16:creationId xmlns:a16="http://schemas.microsoft.com/office/drawing/2014/main" id="{7478C11D-CD28-C942-AF88-6833B4EF6E08}"/>
              </a:ext>
            </a:extLst>
          </p:cNvPr>
          <p:cNvCxnSpPr/>
          <p:nvPr/>
        </p:nvCxnSpPr>
        <p:spPr>
          <a:xfrm rot="10800000">
            <a:off x="8759634" y="1623321"/>
            <a:ext cx="889868" cy="534140"/>
          </a:xfrm>
          <a:prstGeom prst="curvedConnector3">
            <a:avLst/>
          </a:prstGeom>
          <a:ln w="57150">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FAC1CBDE-8CFA-6F43-B85B-DF806F1381DF}"/>
              </a:ext>
            </a:extLst>
          </p:cNvPr>
          <p:cNvSpPr txBox="1"/>
          <p:nvPr/>
        </p:nvSpPr>
        <p:spPr>
          <a:xfrm>
            <a:off x="7478351" y="1140089"/>
            <a:ext cx="1617520" cy="923330"/>
          </a:xfrm>
          <a:prstGeom prst="rect">
            <a:avLst/>
          </a:prstGeom>
          <a:noFill/>
        </p:spPr>
        <p:txBody>
          <a:bodyPr wrap="square" rtlCol="0">
            <a:spAutoFit/>
          </a:bodyPr>
          <a:lstStyle/>
          <a:p>
            <a:pPr algn="ctr"/>
            <a:r>
              <a:rPr lang="en-CA" b="1" dirty="0">
                <a:solidFill>
                  <a:srgbClr val="002060"/>
                </a:solidFill>
              </a:rPr>
              <a:t>PERFECT (TRUE) MODEL!</a:t>
            </a:r>
          </a:p>
        </p:txBody>
      </p:sp>
      <p:cxnSp>
        <p:nvCxnSpPr>
          <p:cNvPr id="23" name="Curved Connector 22">
            <a:extLst>
              <a:ext uri="{FF2B5EF4-FFF2-40B4-BE49-F238E27FC236}">
                <a16:creationId xmlns:a16="http://schemas.microsoft.com/office/drawing/2014/main" id="{A31A3C59-3DD3-F440-AA82-C16833F2ABD4}"/>
              </a:ext>
            </a:extLst>
          </p:cNvPr>
          <p:cNvCxnSpPr/>
          <p:nvPr/>
        </p:nvCxnSpPr>
        <p:spPr>
          <a:xfrm>
            <a:off x="7478351" y="3865489"/>
            <a:ext cx="1403107" cy="686450"/>
          </a:xfrm>
          <a:prstGeom prst="curvedConnector3">
            <a:avLst/>
          </a:prstGeom>
          <a:ln w="5715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96CCD034-1EDB-9747-8D67-431A248F7E36}"/>
              </a:ext>
            </a:extLst>
          </p:cNvPr>
          <p:cNvSpPr txBox="1"/>
          <p:nvPr/>
        </p:nvSpPr>
        <p:spPr>
          <a:xfrm>
            <a:off x="8881458" y="4051684"/>
            <a:ext cx="2246348" cy="646331"/>
          </a:xfrm>
          <a:prstGeom prst="rect">
            <a:avLst/>
          </a:prstGeom>
          <a:noFill/>
        </p:spPr>
        <p:txBody>
          <a:bodyPr wrap="square" rtlCol="0">
            <a:spAutoFit/>
          </a:bodyPr>
          <a:lstStyle/>
          <a:p>
            <a:pPr algn="ctr"/>
            <a:r>
              <a:rPr lang="en-CA" b="1" dirty="0">
                <a:solidFill>
                  <a:srgbClr val="002060"/>
                </a:solidFill>
              </a:rPr>
              <a:t>HIGH ORDER POLYNOMIAL MODEL</a:t>
            </a:r>
          </a:p>
        </p:txBody>
      </p:sp>
      <p:sp>
        <p:nvSpPr>
          <p:cNvPr id="25" name="Freeform 24">
            <a:extLst>
              <a:ext uri="{FF2B5EF4-FFF2-40B4-BE49-F238E27FC236}">
                <a16:creationId xmlns:a16="http://schemas.microsoft.com/office/drawing/2014/main" id="{E9B60E93-653A-5B4D-ABDD-EFB142914132}"/>
              </a:ext>
            </a:extLst>
          </p:cNvPr>
          <p:cNvSpPr/>
          <p:nvPr/>
        </p:nvSpPr>
        <p:spPr>
          <a:xfrm>
            <a:off x="6566417" y="1681152"/>
            <a:ext cx="4990583" cy="2897404"/>
          </a:xfrm>
          <a:custGeom>
            <a:avLst/>
            <a:gdLst>
              <a:gd name="connsiteX0" fmla="*/ 9008 w 4990583"/>
              <a:gd name="connsiteY0" fmla="*/ 2897404 h 2897404"/>
              <a:gd name="connsiteX1" fmla="*/ 132833 w 4990583"/>
              <a:gd name="connsiteY1" fmla="*/ 2325904 h 2897404"/>
              <a:gd name="connsiteX2" fmla="*/ 932933 w 4990583"/>
              <a:gd name="connsiteY2" fmla="*/ 2754529 h 2897404"/>
              <a:gd name="connsiteX3" fmla="*/ 809108 w 4990583"/>
              <a:gd name="connsiteY3" fmla="*/ 1287679 h 2897404"/>
              <a:gd name="connsiteX4" fmla="*/ 1752083 w 4990583"/>
              <a:gd name="connsiteY4" fmla="*/ 1306729 h 2897404"/>
              <a:gd name="connsiteX5" fmla="*/ 2199758 w 4990583"/>
              <a:gd name="connsiteY5" fmla="*/ 392329 h 2897404"/>
              <a:gd name="connsiteX6" fmla="*/ 3390383 w 4990583"/>
              <a:gd name="connsiteY6" fmla="*/ 649504 h 2897404"/>
              <a:gd name="connsiteX7" fmla="*/ 3895208 w 4990583"/>
              <a:gd name="connsiteY7" fmla="*/ 1804 h 2897404"/>
              <a:gd name="connsiteX8" fmla="*/ 4990583 w 4990583"/>
              <a:gd name="connsiteY8" fmla="*/ 478054 h 2897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990583" h="2897404">
                <a:moveTo>
                  <a:pt x="9008" y="2897404"/>
                </a:moveTo>
                <a:cubicBezTo>
                  <a:pt x="-6073" y="2623560"/>
                  <a:pt x="-21154" y="2349716"/>
                  <a:pt x="132833" y="2325904"/>
                </a:cubicBezTo>
                <a:cubicBezTo>
                  <a:pt x="286820" y="2302092"/>
                  <a:pt x="820221" y="2927567"/>
                  <a:pt x="932933" y="2754529"/>
                </a:cubicBezTo>
                <a:cubicBezTo>
                  <a:pt x="1045646" y="2581491"/>
                  <a:pt x="672583" y="1528979"/>
                  <a:pt x="809108" y="1287679"/>
                </a:cubicBezTo>
                <a:cubicBezTo>
                  <a:pt x="945633" y="1046379"/>
                  <a:pt x="1520308" y="1455954"/>
                  <a:pt x="1752083" y="1306729"/>
                </a:cubicBezTo>
                <a:cubicBezTo>
                  <a:pt x="1983858" y="1157504"/>
                  <a:pt x="1926708" y="501866"/>
                  <a:pt x="2199758" y="392329"/>
                </a:cubicBezTo>
                <a:cubicBezTo>
                  <a:pt x="2472808" y="282792"/>
                  <a:pt x="3107808" y="714591"/>
                  <a:pt x="3390383" y="649504"/>
                </a:cubicBezTo>
                <a:cubicBezTo>
                  <a:pt x="3672958" y="584416"/>
                  <a:pt x="3628508" y="30379"/>
                  <a:pt x="3895208" y="1804"/>
                </a:cubicBezTo>
                <a:cubicBezTo>
                  <a:pt x="4161908" y="-26771"/>
                  <a:pt x="4882633" y="290729"/>
                  <a:pt x="4990583" y="478054"/>
                </a:cubicBezTo>
              </a:path>
            </a:pathLst>
          </a:custGeom>
          <a:noFill/>
          <a:ln w="76200">
            <a:solidFill>
              <a:srgbClr val="00B05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cxnSp>
        <p:nvCxnSpPr>
          <p:cNvPr id="26" name="Curved Connector 25">
            <a:extLst>
              <a:ext uri="{FF2B5EF4-FFF2-40B4-BE49-F238E27FC236}">
                <a16:creationId xmlns:a16="http://schemas.microsoft.com/office/drawing/2014/main" id="{E4F9F99C-04B5-0E48-9D07-E72C1B0C6329}"/>
              </a:ext>
            </a:extLst>
          </p:cNvPr>
          <p:cNvCxnSpPr>
            <a:stCxn id="8" idx="4"/>
          </p:cNvCxnSpPr>
          <p:nvPr/>
        </p:nvCxnSpPr>
        <p:spPr>
          <a:xfrm rot="5400000">
            <a:off x="5895648" y="3723950"/>
            <a:ext cx="784613" cy="2440591"/>
          </a:xfrm>
          <a:prstGeom prst="curvedConnector2">
            <a:avLst/>
          </a:prstGeom>
          <a:ln w="5715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27" name="Rectangle 26">
            <a:extLst>
              <a:ext uri="{FF2B5EF4-FFF2-40B4-BE49-F238E27FC236}">
                <a16:creationId xmlns:a16="http://schemas.microsoft.com/office/drawing/2014/main" id="{60F78128-B411-9742-91B4-1FB4F2091748}"/>
              </a:ext>
            </a:extLst>
          </p:cNvPr>
          <p:cNvSpPr/>
          <p:nvPr/>
        </p:nvSpPr>
        <p:spPr>
          <a:xfrm>
            <a:off x="534822" y="1794119"/>
            <a:ext cx="4363808" cy="1477328"/>
          </a:xfrm>
          <a:prstGeom prst="rect">
            <a:avLst/>
          </a:prstGeom>
        </p:spPr>
        <p:txBody>
          <a:bodyPr wrap="square">
            <a:spAutoFit/>
          </a:bodyPr>
          <a:lstStyle/>
          <a:p>
            <a:pPr marL="285750" indent="-285750">
              <a:buFont typeface="Arial" panose="020B0604020202020204" pitchFamily="34" charset="0"/>
              <a:buChar char="•"/>
            </a:pPr>
            <a:r>
              <a:rPr lang="en-CA" b="1" dirty="0">
                <a:latin typeface="Montserrat" charset="0"/>
              </a:rPr>
              <a:t>High order polynomial model is able to have a very small bias and can perfectly fit the training dataset. </a:t>
            </a:r>
          </a:p>
          <a:p>
            <a:pPr marL="285750" indent="-285750">
              <a:buFont typeface="Arial" panose="020B0604020202020204" pitchFamily="34" charset="0"/>
              <a:buChar char="•"/>
            </a:pPr>
            <a:r>
              <a:rPr lang="en-CA" b="1" dirty="0">
                <a:latin typeface="Montserrat" charset="0"/>
              </a:rPr>
              <a:t>High-order polynomial model is very flexible </a:t>
            </a:r>
          </a:p>
        </p:txBody>
      </p:sp>
    </p:spTree>
    <p:extLst>
      <p:ext uri="{BB962C8B-B14F-4D97-AF65-F5344CB8AC3E}">
        <p14:creationId xmlns:p14="http://schemas.microsoft.com/office/powerpoint/2010/main" val="18511179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ppt_x"/>
                                          </p:val>
                                        </p:tav>
                                        <p:tav tm="100000">
                                          <p:val>
                                            <p:strVal val="#ppt_x"/>
                                          </p:val>
                                        </p:tav>
                                      </p:tavLst>
                                    </p:anim>
                                    <p:anim calcmode="lin" valueType="num">
                                      <p:cBhvr additive="base">
                                        <p:cTn id="12" dur="500" fill="hold"/>
                                        <p:tgtEl>
                                          <p:spTgt spid="21"/>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ppt_x"/>
                                          </p:val>
                                        </p:tav>
                                        <p:tav tm="100000">
                                          <p:val>
                                            <p:strVal val="#ppt_x"/>
                                          </p:val>
                                        </p:tav>
                                      </p:tavLst>
                                    </p:anim>
                                    <p:anim calcmode="lin" valueType="num">
                                      <p:cBhvr additive="base">
                                        <p:cTn id="16"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additive="base">
                                        <p:cTn id="21" dur="500" fill="hold"/>
                                        <p:tgtEl>
                                          <p:spTgt spid="18"/>
                                        </p:tgtEl>
                                        <p:attrNameLst>
                                          <p:attrName>ppt_x</p:attrName>
                                        </p:attrNameLst>
                                      </p:cBhvr>
                                      <p:tavLst>
                                        <p:tav tm="0">
                                          <p:val>
                                            <p:strVal val="#ppt_x"/>
                                          </p:val>
                                        </p:tav>
                                        <p:tav tm="100000">
                                          <p:val>
                                            <p:strVal val="#ppt_x"/>
                                          </p:val>
                                        </p:tav>
                                      </p:tavLst>
                                    </p:anim>
                                    <p:anim calcmode="lin" valueType="num">
                                      <p:cBhvr additive="base">
                                        <p:cTn id="22" dur="500" fill="hold"/>
                                        <p:tgtEl>
                                          <p:spTgt spid="18"/>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cBhvr additive="base">
                                        <p:cTn id="25" dur="500" fill="hold"/>
                                        <p:tgtEl>
                                          <p:spTgt spid="26"/>
                                        </p:tgtEl>
                                        <p:attrNameLst>
                                          <p:attrName>ppt_x</p:attrName>
                                        </p:attrNameLst>
                                      </p:cBhvr>
                                      <p:tavLst>
                                        <p:tav tm="0">
                                          <p:val>
                                            <p:strVal val="#ppt_x"/>
                                          </p:val>
                                        </p:tav>
                                        <p:tav tm="100000">
                                          <p:val>
                                            <p:strVal val="#ppt_x"/>
                                          </p:val>
                                        </p:tav>
                                      </p:tavLst>
                                    </p:anim>
                                    <p:anim calcmode="lin" valueType="num">
                                      <p:cBhvr additive="base">
                                        <p:cTn id="26" dur="500" fill="hold"/>
                                        <p:tgtEl>
                                          <p:spTgt spid="26"/>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additive="base">
                                        <p:cTn id="29" dur="500" fill="hold"/>
                                        <p:tgtEl>
                                          <p:spTgt spid="20"/>
                                        </p:tgtEl>
                                        <p:attrNameLst>
                                          <p:attrName>ppt_x</p:attrName>
                                        </p:attrNameLst>
                                      </p:cBhvr>
                                      <p:tavLst>
                                        <p:tav tm="0">
                                          <p:val>
                                            <p:strVal val="#ppt_x"/>
                                          </p:val>
                                        </p:tav>
                                        <p:tav tm="100000">
                                          <p:val>
                                            <p:strVal val="#ppt_x"/>
                                          </p:val>
                                        </p:tav>
                                      </p:tavLst>
                                    </p:anim>
                                    <p:anim calcmode="lin" valueType="num">
                                      <p:cBhvr additive="base">
                                        <p:cTn id="30"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fade">
                                      <p:cBhvr>
                                        <p:cTn id="35" dur="1000"/>
                                        <p:tgtEl>
                                          <p:spTgt spid="25"/>
                                        </p:tgtEl>
                                      </p:cBhvr>
                                    </p:animEffect>
                                    <p:anim calcmode="lin" valueType="num">
                                      <p:cBhvr>
                                        <p:cTn id="36" dur="1000" fill="hold"/>
                                        <p:tgtEl>
                                          <p:spTgt spid="25"/>
                                        </p:tgtEl>
                                        <p:attrNameLst>
                                          <p:attrName>ppt_x</p:attrName>
                                        </p:attrNameLst>
                                      </p:cBhvr>
                                      <p:tavLst>
                                        <p:tav tm="0">
                                          <p:val>
                                            <p:strVal val="#ppt_x"/>
                                          </p:val>
                                        </p:tav>
                                        <p:tav tm="100000">
                                          <p:val>
                                            <p:strVal val="#ppt_x"/>
                                          </p:val>
                                        </p:tav>
                                      </p:tavLst>
                                    </p:anim>
                                    <p:anim calcmode="lin" valueType="num">
                                      <p:cBhvr>
                                        <p:cTn id="37" dur="1000" fill="hold"/>
                                        <p:tgtEl>
                                          <p:spTgt spid="25"/>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fade">
                                      <p:cBhvr>
                                        <p:cTn id="40" dur="1000"/>
                                        <p:tgtEl>
                                          <p:spTgt spid="24"/>
                                        </p:tgtEl>
                                      </p:cBhvr>
                                    </p:animEffect>
                                    <p:anim calcmode="lin" valueType="num">
                                      <p:cBhvr>
                                        <p:cTn id="41" dur="1000" fill="hold"/>
                                        <p:tgtEl>
                                          <p:spTgt spid="24"/>
                                        </p:tgtEl>
                                        <p:attrNameLst>
                                          <p:attrName>ppt_x</p:attrName>
                                        </p:attrNameLst>
                                      </p:cBhvr>
                                      <p:tavLst>
                                        <p:tav tm="0">
                                          <p:val>
                                            <p:strVal val="#ppt_x"/>
                                          </p:val>
                                        </p:tav>
                                        <p:tav tm="100000">
                                          <p:val>
                                            <p:strVal val="#ppt_x"/>
                                          </p:val>
                                        </p:tav>
                                      </p:tavLst>
                                    </p:anim>
                                    <p:anim calcmode="lin" valueType="num">
                                      <p:cBhvr>
                                        <p:cTn id="42" dur="1000" fill="hold"/>
                                        <p:tgtEl>
                                          <p:spTgt spid="24"/>
                                        </p:tgtEl>
                                        <p:attrNameLst>
                                          <p:attrName>ppt_y</p:attrName>
                                        </p:attrNameLst>
                                      </p:cBhvr>
                                      <p:tavLst>
                                        <p:tav tm="0">
                                          <p:val>
                                            <p:strVal val="#ppt_y+.1"/>
                                          </p:val>
                                        </p:tav>
                                        <p:tav tm="100000">
                                          <p:val>
                                            <p:strVal val="#ppt_y"/>
                                          </p:val>
                                        </p:tav>
                                      </p:tavLst>
                                    </p:anim>
                                  </p:childTnLst>
                                </p:cTn>
                              </p:par>
                              <p:par>
                                <p:cTn id="43" presetID="2" presetClass="entr" presetSubtype="4" fill="hold" nodeType="withEffect">
                                  <p:stCondLst>
                                    <p:cond delay="0"/>
                                  </p:stCondLst>
                                  <p:childTnLst>
                                    <p:set>
                                      <p:cBhvr>
                                        <p:cTn id="44" dur="1" fill="hold">
                                          <p:stCondLst>
                                            <p:cond delay="0"/>
                                          </p:stCondLst>
                                        </p:cTn>
                                        <p:tgtEl>
                                          <p:spTgt spid="23"/>
                                        </p:tgtEl>
                                        <p:attrNameLst>
                                          <p:attrName>style.visibility</p:attrName>
                                        </p:attrNameLst>
                                      </p:cBhvr>
                                      <p:to>
                                        <p:strVal val="visible"/>
                                      </p:to>
                                    </p:set>
                                    <p:anim calcmode="lin" valueType="num">
                                      <p:cBhvr additive="base">
                                        <p:cTn id="45" dur="500" fill="hold"/>
                                        <p:tgtEl>
                                          <p:spTgt spid="23"/>
                                        </p:tgtEl>
                                        <p:attrNameLst>
                                          <p:attrName>ppt_x</p:attrName>
                                        </p:attrNameLst>
                                      </p:cBhvr>
                                      <p:tavLst>
                                        <p:tav tm="0">
                                          <p:val>
                                            <p:strVal val="#ppt_x"/>
                                          </p:val>
                                        </p:tav>
                                        <p:tav tm="100000">
                                          <p:val>
                                            <p:strVal val="#ppt_x"/>
                                          </p:val>
                                        </p:tav>
                                      </p:tavLst>
                                    </p:anim>
                                    <p:anim calcmode="lin" valueType="num">
                                      <p:cBhvr additive="base">
                                        <p:cTn id="46"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20" grpId="0"/>
      <p:bldP spid="22" grpId="0"/>
      <p:bldP spid="24" grpId="0"/>
      <p:bldP spid="2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 name="Picture 52">
            <a:extLst>
              <a:ext uri="{FF2B5EF4-FFF2-40B4-BE49-F238E27FC236}">
                <a16:creationId xmlns:a16="http://schemas.microsoft.com/office/drawing/2014/main" id="{80054681-DFC9-423A-A1DC-FFC11162F704}"/>
              </a:ext>
            </a:extLst>
          </p:cNvPr>
          <p:cNvPicPr>
            <a:picLocks noChangeAspect="1"/>
          </p:cNvPicPr>
          <p:nvPr/>
        </p:nvPicPr>
        <p:blipFill rotWithShape="1">
          <a:blip r:embed="rId2"/>
          <a:srcRect b="23246"/>
          <a:stretch/>
        </p:blipFill>
        <p:spPr>
          <a:xfrm>
            <a:off x="0" y="-26581"/>
            <a:ext cx="12192000" cy="5284203"/>
          </a:xfrm>
          <a:prstGeom prst="rect">
            <a:avLst/>
          </a:prstGeom>
        </p:spPr>
      </p:pic>
      <p:sp>
        <p:nvSpPr>
          <p:cNvPr id="4" name="Прямоугольник 9">
            <a:extLst>
              <a:ext uri="{FF2B5EF4-FFF2-40B4-BE49-F238E27FC236}">
                <a16:creationId xmlns:a16="http://schemas.microsoft.com/office/drawing/2014/main" id="{F8D4CB51-D180-0E41-8B77-DFC4B121C6DE}"/>
              </a:ext>
            </a:extLst>
          </p:cNvPr>
          <p:cNvSpPr/>
          <p:nvPr/>
        </p:nvSpPr>
        <p:spPr>
          <a:xfrm>
            <a:off x="413137" y="99969"/>
            <a:ext cx="8870008" cy="1077218"/>
          </a:xfrm>
          <a:prstGeom prst="rect">
            <a:avLst/>
          </a:prstGeom>
        </p:spPr>
        <p:txBody>
          <a:bodyPr wrap="square">
            <a:spAutoFit/>
          </a:bodyPr>
          <a:lstStyle/>
          <a:p>
            <a:r>
              <a:rPr lang="en-CA" sz="3200" b="1" dirty="0">
                <a:solidFill>
                  <a:srgbClr val="002060"/>
                </a:solidFill>
                <a:latin typeface="Montserrat" charset="0"/>
                <a:ea typeface="Montserrat" charset="0"/>
                <a:cs typeface="Montserrat" charset="0"/>
              </a:rPr>
              <a:t>BIAS AND VARIANCE: MODEL #1 Vs. MODEL #2 DURING TRAINING</a:t>
            </a:r>
          </a:p>
        </p:txBody>
      </p:sp>
      <p:cxnSp>
        <p:nvCxnSpPr>
          <p:cNvPr id="5" name="Straight Arrow Connector 4">
            <a:extLst>
              <a:ext uri="{FF2B5EF4-FFF2-40B4-BE49-F238E27FC236}">
                <a16:creationId xmlns:a16="http://schemas.microsoft.com/office/drawing/2014/main" id="{EDAE7E3A-8B01-6043-923B-9A0C3CD666CE}"/>
              </a:ext>
            </a:extLst>
          </p:cNvPr>
          <p:cNvCxnSpPr/>
          <p:nvPr/>
        </p:nvCxnSpPr>
        <p:spPr>
          <a:xfrm flipV="1">
            <a:off x="6354289" y="5123278"/>
            <a:ext cx="4795616" cy="32712"/>
          </a:xfrm>
          <a:prstGeom prst="straightConnector1">
            <a:avLst/>
          </a:prstGeom>
          <a:ln w="57150">
            <a:solidFill>
              <a:srgbClr val="124359"/>
            </a:solidFill>
            <a:tailEnd type="triangle"/>
          </a:ln>
        </p:spPr>
        <p:style>
          <a:lnRef idx="1">
            <a:schemeClr val="accent1"/>
          </a:lnRef>
          <a:fillRef idx="0">
            <a:schemeClr val="accent1"/>
          </a:fillRef>
          <a:effectRef idx="0">
            <a:schemeClr val="accent1"/>
          </a:effectRef>
          <a:fontRef idx="minor">
            <a:schemeClr val="tx1"/>
          </a:fontRef>
        </p:style>
      </p:cxnSp>
      <p:cxnSp>
        <p:nvCxnSpPr>
          <p:cNvPr id="6" name="Straight Arrow Connector 5">
            <a:extLst>
              <a:ext uri="{FF2B5EF4-FFF2-40B4-BE49-F238E27FC236}">
                <a16:creationId xmlns:a16="http://schemas.microsoft.com/office/drawing/2014/main" id="{2EC8C895-F7DE-274E-8883-47A64AD7F57C}"/>
              </a:ext>
            </a:extLst>
          </p:cNvPr>
          <p:cNvCxnSpPr/>
          <p:nvPr/>
        </p:nvCxnSpPr>
        <p:spPr>
          <a:xfrm flipH="1" flipV="1">
            <a:off x="6355386" y="1471260"/>
            <a:ext cx="18138" cy="3706956"/>
          </a:xfrm>
          <a:prstGeom prst="straightConnector1">
            <a:avLst/>
          </a:prstGeom>
          <a:ln w="57150">
            <a:solidFill>
              <a:srgbClr val="124359"/>
            </a:solidFill>
            <a:tailEnd type="triangle"/>
          </a:ln>
        </p:spPr>
        <p:style>
          <a:lnRef idx="1">
            <a:schemeClr val="accent1"/>
          </a:lnRef>
          <a:fillRef idx="0">
            <a:schemeClr val="accent1"/>
          </a:fillRef>
          <a:effectRef idx="0">
            <a:schemeClr val="accent1"/>
          </a:effectRef>
          <a:fontRef idx="minor">
            <a:schemeClr val="tx1"/>
          </a:fontRef>
        </p:style>
      </p:cxnSp>
      <p:sp>
        <p:nvSpPr>
          <p:cNvPr id="7" name="Oval 6">
            <a:extLst>
              <a:ext uri="{FF2B5EF4-FFF2-40B4-BE49-F238E27FC236}">
                <a16:creationId xmlns:a16="http://schemas.microsoft.com/office/drawing/2014/main" id="{73790A4B-2E30-C64F-9C01-696008A680D1}"/>
              </a:ext>
            </a:extLst>
          </p:cNvPr>
          <p:cNvSpPr/>
          <p:nvPr/>
        </p:nvSpPr>
        <p:spPr>
          <a:xfrm>
            <a:off x="7571670" y="2917755"/>
            <a:ext cx="284199" cy="300118"/>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8" name="Oval 7">
            <a:extLst>
              <a:ext uri="{FF2B5EF4-FFF2-40B4-BE49-F238E27FC236}">
                <a16:creationId xmlns:a16="http://schemas.microsoft.com/office/drawing/2014/main" id="{24F727B6-96FC-E744-93D5-CD07AD20483D}"/>
              </a:ext>
            </a:extLst>
          </p:cNvPr>
          <p:cNvSpPr/>
          <p:nvPr/>
        </p:nvSpPr>
        <p:spPr>
          <a:xfrm>
            <a:off x="7689035" y="4340126"/>
            <a:ext cx="284199" cy="300118"/>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9" name="Oval 8">
            <a:extLst>
              <a:ext uri="{FF2B5EF4-FFF2-40B4-BE49-F238E27FC236}">
                <a16:creationId xmlns:a16="http://schemas.microsoft.com/office/drawing/2014/main" id="{0B49BD99-0A41-D14A-B360-595D229CD50A}"/>
              </a:ext>
            </a:extLst>
          </p:cNvPr>
          <p:cNvSpPr/>
          <p:nvPr/>
        </p:nvSpPr>
        <p:spPr>
          <a:xfrm>
            <a:off x="8949402" y="2024433"/>
            <a:ext cx="284199" cy="300118"/>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11" name="Oval 10">
            <a:extLst>
              <a:ext uri="{FF2B5EF4-FFF2-40B4-BE49-F238E27FC236}">
                <a16:creationId xmlns:a16="http://schemas.microsoft.com/office/drawing/2014/main" id="{F60BA1F6-3471-4840-8C04-0D47C7D7DF1B}"/>
              </a:ext>
            </a:extLst>
          </p:cNvPr>
          <p:cNvSpPr/>
          <p:nvPr/>
        </p:nvSpPr>
        <p:spPr>
          <a:xfrm>
            <a:off x="6887504" y="3953794"/>
            <a:ext cx="284199" cy="300118"/>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12" name="TextBox 11">
            <a:extLst>
              <a:ext uri="{FF2B5EF4-FFF2-40B4-BE49-F238E27FC236}">
                <a16:creationId xmlns:a16="http://schemas.microsoft.com/office/drawing/2014/main" id="{F944C7ED-4799-D64F-8566-20211FD99736}"/>
              </a:ext>
            </a:extLst>
          </p:cNvPr>
          <p:cNvSpPr txBox="1"/>
          <p:nvPr/>
        </p:nvSpPr>
        <p:spPr>
          <a:xfrm>
            <a:off x="7467004" y="5150793"/>
            <a:ext cx="2745432" cy="400110"/>
          </a:xfrm>
          <a:prstGeom prst="rect">
            <a:avLst/>
          </a:prstGeom>
          <a:noFill/>
        </p:spPr>
        <p:txBody>
          <a:bodyPr wrap="square" rtlCol="0">
            <a:spAutoFit/>
          </a:bodyPr>
          <a:lstStyle/>
          <a:p>
            <a:r>
              <a:rPr lang="en-CA" sz="2000" b="1" dirty="0">
                <a:solidFill>
                  <a:srgbClr val="002060"/>
                </a:solidFill>
              </a:rPr>
              <a:t>TEMPERATURE</a:t>
            </a:r>
          </a:p>
        </p:txBody>
      </p:sp>
      <p:sp>
        <p:nvSpPr>
          <p:cNvPr id="13" name="TextBox 12">
            <a:extLst>
              <a:ext uri="{FF2B5EF4-FFF2-40B4-BE49-F238E27FC236}">
                <a16:creationId xmlns:a16="http://schemas.microsoft.com/office/drawing/2014/main" id="{54CC3199-E5D5-0C4D-9EFA-8B5EE5BAC5A2}"/>
              </a:ext>
            </a:extLst>
          </p:cNvPr>
          <p:cNvSpPr txBox="1"/>
          <p:nvPr/>
        </p:nvSpPr>
        <p:spPr>
          <a:xfrm rot="16200000">
            <a:off x="5353605" y="2505245"/>
            <a:ext cx="1767272" cy="707886"/>
          </a:xfrm>
          <a:prstGeom prst="rect">
            <a:avLst/>
          </a:prstGeom>
          <a:noFill/>
        </p:spPr>
        <p:txBody>
          <a:bodyPr wrap="square" rtlCol="0">
            <a:spAutoFit/>
          </a:bodyPr>
          <a:lstStyle/>
          <a:p>
            <a:r>
              <a:rPr lang="en-CA" sz="2000" b="1" dirty="0">
                <a:solidFill>
                  <a:srgbClr val="002060"/>
                </a:solidFill>
              </a:rPr>
              <a:t>WEEKLY SALES</a:t>
            </a:r>
          </a:p>
          <a:p>
            <a:endParaRPr lang="en-CA" sz="2000" b="1" dirty="0">
              <a:solidFill>
                <a:srgbClr val="002060"/>
              </a:solidFill>
            </a:endParaRPr>
          </a:p>
        </p:txBody>
      </p:sp>
      <p:sp>
        <p:nvSpPr>
          <p:cNvPr id="14" name="Oval 13">
            <a:extLst>
              <a:ext uri="{FF2B5EF4-FFF2-40B4-BE49-F238E27FC236}">
                <a16:creationId xmlns:a16="http://schemas.microsoft.com/office/drawing/2014/main" id="{A07992D3-D457-5243-9240-F3CE6F10CE01}"/>
              </a:ext>
            </a:extLst>
          </p:cNvPr>
          <p:cNvSpPr/>
          <p:nvPr/>
        </p:nvSpPr>
        <p:spPr>
          <a:xfrm>
            <a:off x="8467898" y="2932121"/>
            <a:ext cx="284199" cy="300118"/>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15" name="Oval 14">
            <a:extLst>
              <a:ext uri="{FF2B5EF4-FFF2-40B4-BE49-F238E27FC236}">
                <a16:creationId xmlns:a16="http://schemas.microsoft.com/office/drawing/2014/main" id="{DAF9A868-DFAF-944C-9F67-166874D619E5}"/>
              </a:ext>
            </a:extLst>
          </p:cNvPr>
          <p:cNvSpPr/>
          <p:nvPr/>
        </p:nvSpPr>
        <p:spPr>
          <a:xfrm>
            <a:off x="10612001" y="1639523"/>
            <a:ext cx="284199" cy="300118"/>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16" name="Oval 15">
            <a:extLst>
              <a:ext uri="{FF2B5EF4-FFF2-40B4-BE49-F238E27FC236}">
                <a16:creationId xmlns:a16="http://schemas.microsoft.com/office/drawing/2014/main" id="{9090AA23-F2D1-DC40-A473-A1D99EB131EB}"/>
              </a:ext>
            </a:extLst>
          </p:cNvPr>
          <p:cNvSpPr/>
          <p:nvPr/>
        </p:nvSpPr>
        <p:spPr>
          <a:xfrm>
            <a:off x="10138283" y="2258783"/>
            <a:ext cx="284199" cy="300118"/>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17" name="Freeform 16">
            <a:extLst>
              <a:ext uri="{FF2B5EF4-FFF2-40B4-BE49-F238E27FC236}">
                <a16:creationId xmlns:a16="http://schemas.microsoft.com/office/drawing/2014/main" id="{75FD9D3F-D552-1740-ACF1-A52D5EC92BEF}"/>
              </a:ext>
            </a:extLst>
          </p:cNvPr>
          <p:cNvSpPr/>
          <p:nvPr/>
        </p:nvSpPr>
        <p:spPr>
          <a:xfrm>
            <a:off x="7320217" y="1894593"/>
            <a:ext cx="4236135" cy="2936199"/>
          </a:xfrm>
          <a:custGeom>
            <a:avLst/>
            <a:gdLst>
              <a:gd name="connsiteX0" fmla="*/ 0 w 5191125"/>
              <a:gd name="connsiteY0" fmla="*/ 3108613 h 3108613"/>
              <a:gd name="connsiteX1" fmla="*/ 657225 w 5191125"/>
              <a:gd name="connsiteY1" fmla="*/ 1775113 h 3108613"/>
              <a:gd name="connsiteX2" fmla="*/ 2085975 w 5191125"/>
              <a:gd name="connsiteY2" fmla="*/ 755938 h 3108613"/>
              <a:gd name="connsiteX3" fmla="*/ 3933825 w 5191125"/>
              <a:gd name="connsiteY3" fmla="*/ 213013 h 3108613"/>
              <a:gd name="connsiteX4" fmla="*/ 5191125 w 5191125"/>
              <a:gd name="connsiteY4" fmla="*/ 32038 h 31086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1125" h="3108613">
                <a:moveTo>
                  <a:pt x="0" y="3108613"/>
                </a:moveTo>
                <a:cubicBezTo>
                  <a:pt x="154781" y="2637919"/>
                  <a:pt x="309563" y="2167225"/>
                  <a:pt x="657225" y="1775113"/>
                </a:cubicBezTo>
                <a:cubicBezTo>
                  <a:pt x="1004887" y="1383001"/>
                  <a:pt x="1539875" y="1016288"/>
                  <a:pt x="2085975" y="755938"/>
                </a:cubicBezTo>
                <a:cubicBezTo>
                  <a:pt x="2632075" y="495588"/>
                  <a:pt x="3416300" y="333663"/>
                  <a:pt x="3933825" y="213013"/>
                </a:cubicBezTo>
                <a:cubicBezTo>
                  <a:pt x="4451350" y="92363"/>
                  <a:pt x="5029200" y="-69562"/>
                  <a:pt x="5191125" y="32038"/>
                </a:cubicBezTo>
              </a:path>
            </a:pathLst>
          </a:custGeom>
          <a:noFill/>
          <a:ln w="762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18" name="Oval 17">
            <a:extLst>
              <a:ext uri="{FF2B5EF4-FFF2-40B4-BE49-F238E27FC236}">
                <a16:creationId xmlns:a16="http://schemas.microsoft.com/office/drawing/2014/main" id="{D68530D1-8BE6-F946-9208-45770D34C711}"/>
              </a:ext>
            </a:extLst>
          </p:cNvPr>
          <p:cNvSpPr/>
          <p:nvPr/>
        </p:nvSpPr>
        <p:spPr>
          <a:xfrm>
            <a:off x="11654326" y="2108724"/>
            <a:ext cx="284199" cy="300118"/>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cxnSp>
        <p:nvCxnSpPr>
          <p:cNvPr id="19" name="Curved Connector 18">
            <a:extLst>
              <a:ext uri="{FF2B5EF4-FFF2-40B4-BE49-F238E27FC236}">
                <a16:creationId xmlns:a16="http://schemas.microsoft.com/office/drawing/2014/main" id="{C78415A5-7E30-654E-A9BC-4390850A4F77}"/>
              </a:ext>
            </a:extLst>
          </p:cNvPr>
          <p:cNvCxnSpPr/>
          <p:nvPr/>
        </p:nvCxnSpPr>
        <p:spPr>
          <a:xfrm rot="10800000">
            <a:off x="8738126" y="1583994"/>
            <a:ext cx="1234263" cy="661772"/>
          </a:xfrm>
          <a:prstGeom prst="curvedConnector3">
            <a:avLst/>
          </a:prstGeom>
          <a:ln w="57150">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4EBB37EB-978C-C548-A66B-9DB67DA47741}"/>
              </a:ext>
            </a:extLst>
          </p:cNvPr>
          <p:cNvSpPr txBox="1"/>
          <p:nvPr/>
        </p:nvSpPr>
        <p:spPr>
          <a:xfrm>
            <a:off x="7531836" y="1179223"/>
            <a:ext cx="1617520" cy="923330"/>
          </a:xfrm>
          <a:prstGeom prst="rect">
            <a:avLst/>
          </a:prstGeom>
          <a:noFill/>
        </p:spPr>
        <p:txBody>
          <a:bodyPr wrap="square" rtlCol="0">
            <a:spAutoFit/>
          </a:bodyPr>
          <a:lstStyle/>
          <a:p>
            <a:pPr algn="ctr"/>
            <a:r>
              <a:rPr lang="en-CA" b="1" dirty="0">
                <a:solidFill>
                  <a:srgbClr val="002060"/>
                </a:solidFill>
              </a:rPr>
              <a:t>PERFECT (TRUE) MODEL!</a:t>
            </a:r>
          </a:p>
        </p:txBody>
      </p:sp>
      <p:cxnSp>
        <p:nvCxnSpPr>
          <p:cNvPr id="21" name="Curved Connector 20">
            <a:extLst>
              <a:ext uri="{FF2B5EF4-FFF2-40B4-BE49-F238E27FC236}">
                <a16:creationId xmlns:a16="http://schemas.microsoft.com/office/drawing/2014/main" id="{46ADACE0-3DA9-254B-AA28-56D5FC4A8774}"/>
              </a:ext>
            </a:extLst>
          </p:cNvPr>
          <p:cNvCxnSpPr/>
          <p:nvPr/>
        </p:nvCxnSpPr>
        <p:spPr>
          <a:xfrm>
            <a:off x="7801237" y="3953794"/>
            <a:ext cx="1403107" cy="686450"/>
          </a:xfrm>
          <a:prstGeom prst="curvedConnector3">
            <a:avLst/>
          </a:prstGeom>
          <a:ln w="5715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D40F0C76-9300-5847-9B88-66E882B0408A}"/>
              </a:ext>
            </a:extLst>
          </p:cNvPr>
          <p:cNvSpPr txBox="1"/>
          <p:nvPr/>
        </p:nvSpPr>
        <p:spPr>
          <a:xfrm>
            <a:off x="9204344" y="4139989"/>
            <a:ext cx="2246348" cy="646331"/>
          </a:xfrm>
          <a:prstGeom prst="rect">
            <a:avLst/>
          </a:prstGeom>
          <a:noFill/>
        </p:spPr>
        <p:txBody>
          <a:bodyPr wrap="square" rtlCol="0">
            <a:spAutoFit/>
          </a:bodyPr>
          <a:lstStyle/>
          <a:p>
            <a:pPr algn="ctr"/>
            <a:r>
              <a:rPr lang="en-CA" b="1" dirty="0">
                <a:solidFill>
                  <a:srgbClr val="002060"/>
                </a:solidFill>
              </a:rPr>
              <a:t>HIGH ORDER POLYNOMIAL MODEL</a:t>
            </a:r>
          </a:p>
        </p:txBody>
      </p:sp>
      <p:sp>
        <p:nvSpPr>
          <p:cNvPr id="23" name="Freeform 22">
            <a:extLst>
              <a:ext uri="{FF2B5EF4-FFF2-40B4-BE49-F238E27FC236}">
                <a16:creationId xmlns:a16="http://schemas.microsoft.com/office/drawing/2014/main" id="{E8BE7555-6213-E64C-82F3-822B025E34B0}"/>
              </a:ext>
            </a:extLst>
          </p:cNvPr>
          <p:cNvSpPr/>
          <p:nvPr/>
        </p:nvSpPr>
        <p:spPr>
          <a:xfrm>
            <a:off x="6889303" y="1769457"/>
            <a:ext cx="4990583" cy="2897404"/>
          </a:xfrm>
          <a:custGeom>
            <a:avLst/>
            <a:gdLst>
              <a:gd name="connsiteX0" fmla="*/ 9008 w 4990583"/>
              <a:gd name="connsiteY0" fmla="*/ 2897404 h 2897404"/>
              <a:gd name="connsiteX1" fmla="*/ 132833 w 4990583"/>
              <a:gd name="connsiteY1" fmla="*/ 2325904 h 2897404"/>
              <a:gd name="connsiteX2" fmla="*/ 932933 w 4990583"/>
              <a:gd name="connsiteY2" fmla="*/ 2754529 h 2897404"/>
              <a:gd name="connsiteX3" fmla="*/ 809108 w 4990583"/>
              <a:gd name="connsiteY3" fmla="*/ 1287679 h 2897404"/>
              <a:gd name="connsiteX4" fmla="*/ 1752083 w 4990583"/>
              <a:gd name="connsiteY4" fmla="*/ 1306729 h 2897404"/>
              <a:gd name="connsiteX5" fmla="*/ 2199758 w 4990583"/>
              <a:gd name="connsiteY5" fmla="*/ 392329 h 2897404"/>
              <a:gd name="connsiteX6" fmla="*/ 3390383 w 4990583"/>
              <a:gd name="connsiteY6" fmla="*/ 649504 h 2897404"/>
              <a:gd name="connsiteX7" fmla="*/ 3895208 w 4990583"/>
              <a:gd name="connsiteY7" fmla="*/ 1804 h 2897404"/>
              <a:gd name="connsiteX8" fmla="*/ 4990583 w 4990583"/>
              <a:gd name="connsiteY8" fmla="*/ 478054 h 2897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990583" h="2897404">
                <a:moveTo>
                  <a:pt x="9008" y="2897404"/>
                </a:moveTo>
                <a:cubicBezTo>
                  <a:pt x="-6073" y="2623560"/>
                  <a:pt x="-21154" y="2349716"/>
                  <a:pt x="132833" y="2325904"/>
                </a:cubicBezTo>
                <a:cubicBezTo>
                  <a:pt x="286820" y="2302092"/>
                  <a:pt x="820221" y="2927567"/>
                  <a:pt x="932933" y="2754529"/>
                </a:cubicBezTo>
                <a:cubicBezTo>
                  <a:pt x="1045646" y="2581491"/>
                  <a:pt x="672583" y="1528979"/>
                  <a:pt x="809108" y="1287679"/>
                </a:cubicBezTo>
                <a:cubicBezTo>
                  <a:pt x="945633" y="1046379"/>
                  <a:pt x="1520308" y="1455954"/>
                  <a:pt x="1752083" y="1306729"/>
                </a:cubicBezTo>
                <a:cubicBezTo>
                  <a:pt x="1983858" y="1157504"/>
                  <a:pt x="1926708" y="501866"/>
                  <a:pt x="2199758" y="392329"/>
                </a:cubicBezTo>
                <a:cubicBezTo>
                  <a:pt x="2472808" y="282792"/>
                  <a:pt x="3107808" y="714591"/>
                  <a:pt x="3390383" y="649504"/>
                </a:cubicBezTo>
                <a:cubicBezTo>
                  <a:pt x="3672958" y="584416"/>
                  <a:pt x="3628508" y="30379"/>
                  <a:pt x="3895208" y="1804"/>
                </a:cubicBezTo>
                <a:cubicBezTo>
                  <a:pt x="4161908" y="-26771"/>
                  <a:pt x="4882633" y="290729"/>
                  <a:pt x="4990583" y="478054"/>
                </a:cubicBezTo>
              </a:path>
            </a:pathLst>
          </a:custGeom>
          <a:noFill/>
          <a:ln w="76200">
            <a:solidFill>
              <a:srgbClr val="00B05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cxnSp>
        <p:nvCxnSpPr>
          <p:cNvPr id="24" name="Straight Arrow Connector 23">
            <a:extLst>
              <a:ext uri="{FF2B5EF4-FFF2-40B4-BE49-F238E27FC236}">
                <a16:creationId xmlns:a16="http://schemas.microsoft.com/office/drawing/2014/main" id="{9BCBA28E-1256-2641-95BA-33C477AC0DC4}"/>
              </a:ext>
            </a:extLst>
          </p:cNvPr>
          <p:cNvCxnSpPr/>
          <p:nvPr/>
        </p:nvCxnSpPr>
        <p:spPr>
          <a:xfrm flipV="1">
            <a:off x="902060" y="5118082"/>
            <a:ext cx="4795616" cy="32712"/>
          </a:xfrm>
          <a:prstGeom prst="straightConnector1">
            <a:avLst/>
          </a:prstGeom>
          <a:ln w="57150">
            <a:solidFill>
              <a:srgbClr val="124359"/>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5142F027-2FF4-CB4F-A313-BA9CBC8BA57C}"/>
              </a:ext>
            </a:extLst>
          </p:cNvPr>
          <p:cNvCxnSpPr/>
          <p:nvPr/>
        </p:nvCxnSpPr>
        <p:spPr>
          <a:xfrm flipH="1" flipV="1">
            <a:off x="903157" y="1466064"/>
            <a:ext cx="18138" cy="3706956"/>
          </a:xfrm>
          <a:prstGeom prst="straightConnector1">
            <a:avLst/>
          </a:prstGeom>
          <a:ln w="57150">
            <a:solidFill>
              <a:srgbClr val="124359"/>
            </a:solidFill>
            <a:tailEnd type="triangle"/>
          </a:ln>
        </p:spPr>
        <p:style>
          <a:lnRef idx="1">
            <a:schemeClr val="accent1"/>
          </a:lnRef>
          <a:fillRef idx="0">
            <a:schemeClr val="accent1"/>
          </a:fillRef>
          <a:effectRef idx="0">
            <a:schemeClr val="accent1"/>
          </a:effectRef>
          <a:fontRef idx="minor">
            <a:schemeClr val="tx1"/>
          </a:fontRef>
        </p:style>
      </p:cxnSp>
      <p:sp>
        <p:nvSpPr>
          <p:cNvPr id="26" name="Oval 25">
            <a:extLst>
              <a:ext uri="{FF2B5EF4-FFF2-40B4-BE49-F238E27FC236}">
                <a16:creationId xmlns:a16="http://schemas.microsoft.com/office/drawing/2014/main" id="{7AFADAE1-43A5-3745-98FF-04CEBD43F379}"/>
              </a:ext>
            </a:extLst>
          </p:cNvPr>
          <p:cNvSpPr/>
          <p:nvPr/>
        </p:nvSpPr>
        <p:spPr>
          <a:xfrm>
            <a:off x="2119441" y="2912559"/>
            <a:ext cx="284199" cy="300118"/>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27" name="Oval 26">
            <a:extLst>
              <a:ext uri="{FF2B5EF4-FFF2-40B4-BE49-F238E27FC236}">
                <a16:creationId xmlns:a16="http://schemas.microsoft.com/office/drawing/2014/main" id="{43556A72-D154-2847-99FC-7A99EA24B005}"/>
              </a:ext>
            </a:extLst>
          </p:cNvPr>
          <p:cNvSpPr/>
          <p:nvPr/>
        </p:nvSpPr>
        <p:spPr>
          <a:xfrm>
            <a:off x="2236806" y="4334930"/>
            <a:ext cx="284199" cy="300118"/>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28" name="Oval 27">
            <a:extLst>
              <a:ext uri="{FF2B5EF4-FFF2-40B4-BE49-F238E27FC236}">
                <a16:creationId xmlns:a16="http://schemas.microsoft.com/office/drawing/2014/main" id="{926237C1-BD1F-EC49-9ECB-F637315B6B72}"/>
              </a:ext>
            </a:extLst>
          </p:cNvPr>
          <p:cNvSpPr/>
          <p:nvPr/>
        </p:nvSpPr>
        <p:spPr>
          <a:xfrm>
            <a:off x="3497173" y="2019237"/>
            <a:ext cx="284199" cy="300118"/>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29" name="TextBox 28">
            <a:extLst>
              <a:ext uri="{FF2B5EF4-FFF2-40B4-BE49-F238E27FC236}">
                <a16:creationId xmlns:a16="http://schemas.microsoft.com/office/drawing/2014/main" id="{36EE4B8D-FED2-F740-B95C-37CC1A12738C}"/>
              </a:ext>
            </a:extLst>
          </p:cNvPr>
          <p:cNvSpPr txBox="1"/>
          <p:nvPr/>
        </p:nvSpPr>
        <p:spPr>
          <a:xfrm>
            <a:off x="1861269" y="5205175"/>
            <a:ext cx="2745432" cy="400110"/>
          </a:xfrm>
          <a:prstGeom prst="rect">
            <a:avLst/>
          </a:prstGeom>
          <a:noFill/>
        </p:spPr>
        <p:txBody>
          <a:bodyPr wrap="square" rtlCol="0">
            <a:spAutoFit/>
          </a:bodyPr>
          <a:lstStyle/>
          <a:p>
            <a:r>
              <a:rPr lang="en-CA" sz="2000" b="1" dirty="0">
                <a:solidFill>
                  <a:srgbClr val="002060"/>
                </a:solidFill>
              </a:rPr>
              <a:t>TEMPERATURE</a:t>
            </a:r>
          </a:p>
        </p:txBody>
      </p:sp>
      <p:sp>
        <p:nvSpPr>
          <p:cNvPr id="30" name="TextBox 29">
            <a:extLst>
              <a:ext uri="{FF2B5EF4-FFF2-40B4-BE49-F238E27FC236}">
                <a16:creationId xmlns:a16="http://schemas.microsoft.com/office/drawing/2014/main" id="{6512B0F0-DA48-DB42-A504-B65AE743D4A4}"/>
              </a:ext>
            </a:extLst>
          </p:cNvPr>
          <p:cNvSpPr txBox="1"/>
          <p:nvPr/>
        </p:nvSpPr>
        <p:spPr>
          <a:xfrm rot="16200000">
            <a:off x="-263264" y="2607143"/>
            <a:ext cx="1835602" cy="400110"/>
          </a:xfrm>
          <a:prstGeom prst="rect">
            <a:avLst/>
          </a:prstGeom>
          <a:noFill/>
        </p:spPr>
        <p:txBody>
          <a:bodyPr wrap="square" rtlCol="0">
            <a:spAutoFit/>
          </a:bodyPr>
          <a:lstStyle/>
          <a:p>
            <a:r>
              <a:rPr lang="en-CA" sz="2000" b="1" dirty="0">
                <a:solidFill>
                  <a:srgbClr val="002060"/>
                </a:solidFill>
              </a:rPr>
              <a:t>WEEKLY SALES</a:t>
            </a:r>
          </a:p>
        </p:txBody>
      </p:sp>
      <p:sp>
        <p:nvSpPr>
          <p:cNvPr id="31" name="Oval 30">
            <a:extLst>
              <a:ext uri="{FF2B5EF4-FFF2-40B4-BE49-F238E27FC236}">
                <a16:creationId xmlns:a16="http://schemas.microsoft.com/office/drawing/2014/main" id="{17037917-CAF0-E744-84D7-C7BA44101B6B}"/>
              </a:ext>
            </a:extLst>
          </p:cNvPr>
          <p:cNvSpPr/>
          <p:nvPr/>
        </p:nvSpPr>
        <p:spPr>
          <a:xfrm>
            <a:off x="3015669" y="2926925"/>
            <a:ext cx="284199" cy="300118"/>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32" name="Oval 31">
            <a:extLst>
              <a:ext uri="{FF2B5EF4-FFF2-40B4-BE49-F238E27FC236}">
                <a16:creationId xmlns:a16="http://schemas.microsoft.com/office/drawing/2014/main" id="{EB691E42-47D3-0741-953C-676D4B2C3EC8}"/>
              </a:ext>
            </a:extLst>
          </p:cNvPr>
          <p:cNvSpPr/>
          <p:nvPr/>
        </p:nvSpPr>
        <p:spPr>
          <a:xfrm>
            <a:off x="5159772" y="1634327"/>
            <a:ext cx="284199" cy="300118"/>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33" name="Oval 32">
            <a:extLst>
              <a:ext uri="{FF2B5EF4-FFF2-40B4-BE49-F238E27FC236}">
                <a16:creationId xmlns:a16="http://schemas.microsoft.com/office/drawing/2014/main" id="{D53A154F-1B1C-AE47-A23F-6FD9EEFAE25E}"/>
              </a:ext>
            </a:extLst>
          </p:cNvPr>
          <p:cNvSpPr/>
          <p:nvPr/>
        </p:nvSpPr>
        <p:spPr>
          <a:xfrm>
            <a:off x="4686054" y="2253587"/>
            <a:ext cx="284199" cy="300118"/>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34" name="Freeform 33">
            <a:extLst>
              <a:ext uri="{FF2B5EF4-FFF2-40B4-BE49-F238E27FC236}">
                <a16:creationId xmlns:a16="http://schemas.microsoft.com/office/drawing/2014/main" id="{A5F3DD23-6F35-D841-B2F1-F687E4978D77}"/>
              </a:ext>
            </a:extLst>
          </p:cNvPr>
          <p:cNvSpPr/>
          <p:nvPr/>
        </p:nvSpPr>
        <p:spPr>
          <a:xfrm>
            <a:off x="1867988" y="1889397"/>
            <a:ext cx="4236135" cy="2936199"/>
          </a:xfrm>
          <a:custGeom>
            <a:avLst/>
            <a:gdLst>
              <a:gd name="connsiteX0" fmla="*/ 0 w 5191125"/>
              <a:gd name="connsiteY0" fmla="*/ 3108613 h 3108613"/>
              <a:gd name="connsiteX1" fmla="*/ 657225 w 5191125"/>
              <a:gd name="connsiteY1" fmla="*/ 1775113 h 3108613"/>
              <a:gd name="connsiteX2" fmla="*/ 2085975 w 5191125"/>
              <a:gd name="connsiteY2" fmla="*/ 755938 h 3108613"/>
              <a:gd name="connsiteX3" fmla="*/ 3933825 w 5191125"/>
              <a:gd name="connsiteY3" fmla="*/ 213013 h 3108613"/>
              <a:gd name="connsiteX4" fmla="*/ 5191125 w 5191125"/>
              <a:gd name="connsiteY4" fmla="*/ 32038 h 31086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1125" h="3108613">
                <a:moveTo>
                  <a:pt x="0" y="3108613"/>
                </a:moveTo>
                <a:cubicBezTo>
                  <a:pt x="154781" y="2637919"/>
                  <a:pt x="309563" y="2167225"/>
                  <a:pt x="657225" y="1775113"/>
                </a:cubicBezTo>
                <a:cubicBezTo>
                  <a:pt x="1004887" y="1383001"/>
                  <a:pt x="1539875" y="1016288"/>
                  <a:pt x="2085975" y="755938"/>
                </a:cubicBezTo>
                <a:cubicBezTo>
                  <a:pt x="2632075" y="495588"/>
                  <a:pt x="3416300" y="333663"/>
                  <a:pt x="3933825" y="213013"/>
                </a:cubicBezTo>
                <a:cubicBezTo>
                  <a:pt x="4451350" y="92363"/>
                  <a:pt x="5029200" y="-69562"/>
                  <a:pt x="5191125" y="32038"/>
                </a:cubicBezTo>
              </a:path>
            </a:pathLst>
          </a:custGeom>
          <a:noFill/>
          <a:ln w="762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cxnSp>
        <p:nvCxnSpPr>
          <p:cNvPr id="35" name="Straight Connector 34">
            <a:extLst>
              <a:ext uri="{FF2B5EF4-FFF2-40B4-BE49-F238E27FC236}">
                <a16:creationId xmlns:a16="http://schemas.microsoft.com/office/drawing/2014/main" id="{12F32887-4CC5-B243-8CD0-FD843A403352}"/>
              </a:ext>
            </a:extLst>
          </p:cNvPr>
          <p:cNvCxnSpPr/>
          <p:nvPr/>
        </p:nvCxnSpPr>
        <p:spPr>
          <a:xfrm flipV="1">
            <a:off x="335586" y="1750465"/>
            <a:ext cx="5362090" cy="2683056"/>
          </a:xfrm>
          <a:prstGeom prst="line">
            <a:avLst/>
          </a:prstGeom>
          <a:ln w="76200">
            <a:solidFill>
              <a:srgbClr val="00B050"/>
            </a:solidFill>
            <a:prstDash val="dash"/>
          </a:ln>
        </p:spPr>
        <p:style>
          <a:lnRef idx="1">
            <a:schemeClr val="accent1"/>
          </a:lnRef>
          <a:fillRef idx="0">
            <a:schemeClr val="accent1"/>
          </a:fillRef>
          <a:effectRef idx="0">
            <a:schemeClr val="accent1"/>
          </a:effectRef>
          <a:fontRef idx="minor">
            <a:schemeClr val="tx1"/>
          </a:fontRef>
        </p:style>
      </p:cxnSp>
      <p:cxnSp>
        <p:nvCxnSpPr>
          <p:cNvPr id="36" name="Curved Connector 35">
            <a:extLst>
              <a:ext uri="{FF2B5EF4-FFF2-40B4-BE49-F238E27FC236}">
                <a16:creationId xmlns:a16="http://schemas.microsoft.com/office/drawing/2014/main" id="{F9969A86-6139-5041-9FDC-012B9AD19791}"/>
              </a:ext>
            </a:extLst>
          </p:cNvPr>
          <p:cNvCxnSpPr/>
          <p:nvPr/>
        </p:nvCxnSpPr>
        <p:spPr>
          <a:xfrm rot="10800000">
            <a:off x="3630291" y="1706430"/>
            <a:ext cx="889868" cy="534140"/>
          </a:xfrm>
          <a:prstGeom prst="curvedConnector3">
            <a:avLst/>
          </a:prstGeom>
          <a:ln w="57150">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37" name="TextBox 36">
            <a:extLst>
              <a:ext uri="{FF2B5EF4-FFF2-40B4-BE49-F238E27FC236}">
                <a16:creationId xmlns:a16="http://schemas.microsoft.com/office/drawing/2014/main" id="{58B4A604-643C-5F4E-8BAE-70C50DB4FDE4}"/>
              </a:ext>
            </a:extLst>
          </p:cNvPr>
          <p:cNvSpPr txBox="1"/>
          <p:nvPr/>
        </p:nvSpPr>
        <p:spPr>
          <a:xfrm>
            <a:off x="2349008" y="1223198"/>
            <a:ext cx="1617520" cy="923330"/>
          </a:xfrm>
          <a:prstGeom prst="rect">
            <a:avLst/>
          </a:prstGeom>
          <a:noFill/>
        </p:spPr>
        <p:txBody>
          <a:bodyPr wrap="square" rtlCol="0">
            <a:spAutoFit/>
          </a:bodyPr>
          <a:lstStyle/>
          <a:p>
            <a:pPr algn="ctr"/>
            <a:r>
              <a:rPr lang="en-CA" b="1" dirty="0">
                <a:solidFill>
                  <a:srgbClr val="002060"/>
                </a:solidFill>
              </a:rPr>
              <a:t>PERFECT (TRUE) MODEL!</a:t>
            </a:r>
          </a:p>
        </p:txBody>
      </p:sp>
      <p:cxnSp>
        <p:nvCxnSpPr>
          <p:cNvPr id="38" name="Curved Connector 37">
            <a:extLst>
              <a:ext uri="{FF2B5EF4-FFF2-40B4-BE49-F238E27FC236}">
                <a16:creationId xmlns:a16="http://schemas.microsoft.com/office/drawing/2014/main" id="{76FA5938-F42B-5249-A9EF-897A75A9A2B4}"/>
              </a:ext>
            </a:extLst>
          </p:cNvPr>
          <p:cNvCxnSpPr/>
          <p:nvPr/>
        </p:nvCxnSpPr>
        <p:spPr>
          <a:xfrm>
            <a:off x="3551321" y="2829897"/>
            <a:ext cx="1418932" cy="1182969"/>
          </a:xfrm>
          <a:prstGeom prst="curvedConnector3">
            <a:avLst/>
          </a:prstGeom>
          <a:ln w="5715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39" name="TextBox 38">
            <a:extLst>
              <a:ext uri="{FF2B5EF4-FFF2-40B4-BE49-F238E27FC236}">
                <a16:creationId xmlns:a16="http://schemas.microsoft.com/office/drawing/2014/main" id="{02E792E5-2BD9-5047-8236-18AEBC0149A4}"/>
              </a:ext>
            </a:extLst>
          </p:cNvPr>
          <p:cNvSpPr txBox="1"/>
          <p:nvPr/>
        </p:nvSpPr>
        <p:spPr>
          <a:xfrm>
            <a:off x="3752115" y="4134793"/>
            <a:ext cx="2246348" cy="646331"/>
          </a:xfrm>
          <a:prstGeom prst="rect">
            <a:avLst/>
          </a:prstGeom>
          <a:noFill/>
        </p:spPr>
        <p:txBody>
          <a:bodyPr wrap="square" rtlCol="0">
            <a:spAutoFit/>
          </a:bodyPr>
          <a:lstStyle/>
          <a:p>
            <a:pPr algn="ctr"/>
            <a:r>
              <a:rPr lang="en-CA" b="1" dirty="0">
                <a:solidFill>
                  <a:srgbClr val="002060"/>
                </a:solidFill>
              </a:rPr>
              <a:t>LINEAR REGRESSION MODEL</a:t>
            </a:r>
          </a:p>
        </p:txBody>
      </p:sp>
      <p:cxnSp>
        <p:nvCxnSpPr>
          <p:cNvPr id="40" name="Straight Connector 39">
            <a:extLst>
              <a:ext uri="{FF2B5EF4-FFF2-40B4-BE49-F238E27FC236}">
                <a16:creationId xmlns:a16="http://schemas.microsoft.com/office/drawing/2014/main" id="{07F0055C-364C-E346-923A-4D3C7375A83C}"/>
              </a:ext>
            </a:extLst>
          </p:cNvPr>
          <p:cNvCxnSpPr>
            <a:stCxn id="26" idx="4"/>
          </p:cNvCxnSpPr>
          <p:nvPr/>
        </p:nvCxnSpPr>
        <p:spPr>
          <a:xfrm flipH="1">
            <a:off x="2261127" y="3212677"/>
            <a:ext cx="414" cy="264171"/>
          </a:xfrm>
          <a:prstGeom prst="line">
            <a:avLst/>
          </a:prstGeom>
          <a:ln w="38100">
            <a:prstDash val="sysDot"/>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A7F81EEC-8FC8-D349-BA44-06A932479F83}"/>
              </a:ext>
            </a:extLst>
          </p:cNvPr>
          <p:cNvCxnSpPr>
            <a:stCxn id="34" idx="1"/>
          </p:cNvCxnSpPr>
          <p:nvPr/>
        </p:nvCxnSpPr>
        <p:spPr>
          <a:xfrm flipH="1">
            <a:off x="2377186" y="3566056"/>
            <a:ext cx="27120" cy="788993"/>
          </a:xfrm>
          <a:prstGeom prst="line">
            <a:avLst/>
          </a:prstGeom>
          <a:ln w="38100">
            <a:prstDash val="sysDot"/>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39FE9BC5-CA9A-F842-A1E9-5886026400ED}"/>
              </a:ext>
            </a:extLst>
          </p:cNvPr>
          <p:cNvCxnSpPr>
            <a:stCxn id="28" idx="4"/>
          </p:cNvCxnSpPr>
          <p:nvPr/>
        </p:nvCxnSpPr>
        <p:spPr>
          <a:xfrm>
            <a:off x="3639273" y="2319355"/>
            <a:ext cx="0" cy="448138"/>
          </a:xfrm>
          <a:prstGeom prst="line">
            <a:avLst/>
          </a:prstGeom>
          <a:ln w="38100">
            <a:prstDash val="sysDot"/>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FE7CB4F9-1988-4846-9811-6D13FD345924}"/>
              </a:ext>
            </a:extLst>
          </p:cNvPr>
          <p:cNvCxnSpPr/>
          <p:nvPr/>
        </p:nvCxnSpPr>
        <p:spPr>
          <a:xfrm>
            <a:off x="3143973" y="2904699"/>
            <a:ext cx="901" cy="154903"/>
          </a:xfrm>
          <a:prstGeom prst="line">
            <a:avLst/>
          </a:prstGeom>
          <a:ln w="38100">
            <a:prstDash val="sysDot"/>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FA593F73-6AE0-8E43-9126-CCB8E4B9076A}"/>
              </a:ext>
            </a:extLst>
          </p:cNvPr>
          <p:cNvCxnSpPr/>
          <p:nvPr/>
        </p:nvCxnSpPr>
        <p:spPr>
          <a:xfrm flipH="1">
            <a:off x="1601232" y="3783319"/>
            <a:ext cx="416" cy="264171"/>
          </a:xfrm>
          <a:prstGeom prst="line">
            <a:avLst/>
          </a:prstGeom>
          <a:ln w="38100">
            <a:prstDash val="sysDot"/>
          </a:ln>
        </p:spPr>
        <p:style>
          <a:lnRef idx="1">
            <a:schemeClr val="accent1"/>
          </a:lnRef>
          <a:fillRef idx="0">
            <a:schemeClr val="accent1"/>
          </a:fillRef>
          <a:effectRef idx="0">
            <a:schemeClr val="accent1"/>
          </a:effectRef>
          <a:fontRef idx="minor">
            <a:schemeClr val="tx1"/>
          </a:fontRef>
        </p:style>
      </p:cxnSp>
      <p:sp>
        <p:nvSpPr>
          <p:cNvPr id="45" name="Oval 44">
            <a:extLst>
              <a:ext uri="{FF2B5EF4-FFF2-40B4-BE49-F238E27FC236}">
                <a16:creationId xmlns:a16="http://schemas.microsoft.com/office/drawing/2014/main" id="{9721B73C-EEDC-584C-9E56-6D60DAE8C6CF}"/>
              </a:ext>
            </a:extLst>
          </p:cNvPr>
          <p:cNvSpPr/>
          <p:nvPr/>
        </p:nvSpPr>
        <p:spPr>
          <a:xfrm>
            <a:off x="1435275" y="3948598"/>
            <a:ext cx="284199" cy="300118"/>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cxnSp>
        <p:nvCxnSpPr>
          <p:cNvPr id="46" name="Straight Connector 45">
            <a:extLst>
              <a:ext uri="{FF2B5EF4-FFF2-40B4-BE49-F238E27FC236}">
                <a16:creationId xmlns:a16="http://schemas.microsoft.com/office/drawing/2014/main" id="{C82F7F77-6BB5-394D-BDFC-41DB8059FF89}"/>
              </a:ext>
            </a:extLst>
          </p:cNvPr>
          <p:cNvCxnSpPr/>
          <p:nvPr/>
        </p:nvCxnSpPr>
        <p:spPr>
          <a:xfrm flipH="1">
            <a:off x="4827142" y="2158467"/>
            <a:ext cx="416" cy="264171"/>
          </a:xfrm>
          <a:prstGeom prst="line">
            <a:avLst/>
          </a:prstGeom>
          <a:ln w="38100">
            <a:prstDash val="sysDot"/>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1F2CB05F-E6A5-E746-9108-C37B0A08E024}"/>
              </a:ext>
            </a:extLst>
          </p:cNvPr>
          <p:cNvCxnSpPr>
            <a:endCxn id="32" idx="4"/>
          </p:cNvCxnSpPr>
          <p:nvPr/>
        </p:nvCxnSpPr>
        <p:spPr>
          <a:xfrm>
            <a:off x="5301872" y="1722778"/>
            <a:ext cx="0" cy="211667"/>
          </a:xfrm>
          <a:prstGeom prst="line">
            <a:avLst/>
          </a:prstGeom>
          <a:ln w="38100">
            <a:prstDash val="sysDot"/>
          </a:ln>
        </p:spPr>
        <p:style>
          <a:lnRef idx="1">
            <a:schemeClr val="accent1"/>
          </a:lnRef>
          <a:fillRef idx="0">
            <a:schemeClr val="accent1"/>
          </a:fillRef>
          <a:effectRef idx="0">
            <a:schemeClr val="accent1"/>
          </a:effectRef>
          <a:fontRef idx="minor">
            <a:schemeClr val="tx1"/>
          </a:fontRef>
        </p:style>
      </p:cxnSp>
      <p:sp>
        <p:nvSpPr>
          <p:cNvPr id="48" name="TextBox 47">
            <a:extLst>
              <a:ext uri="{FF2B5EF4-FFF2-40B4-BE49-F238E27FC236}">
                <a16:creationId xmlns:a16="http://schemas.microsoft.com/office/drawing/2014/main" id="{C95602DC-F72D-2048-BE3B-52A19296EE63}"/>
              </a:ext>
            </a:extLst>
          </p:cNvPr>
          <p:cNvSpPr txBox="1"/>
          <p:nvPr/>
        </p:nvSpPr>
        <p:spPr>
          <a:xfrm>
            <a:off x="1453911" y="5545131"/>
            <a:ext cx="3409377" cy="369332"/>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algn="ctr"/>
            <a:r>
              <a:rPr lang="en-CA" b="1" dirty="0">
                <a:solidFill>
                  <a:srgbClr val="002060"/>
                </a:solidFill>
              </a:rPr>
              <a:t>SUM OF SQUARES (LARGE)</a:t>
            </a:r>
          </a:p>
        </p:txBody>
      </p:sp>
      <p:sp>
        <p:nvSpPr>
          <p:cNvPr id="49" name="TextBox 48">
            <a:extLst>
              <a:ext uri="{FF2B5EF4-FFF2-40B4-BE49-F238E27FC236}">
                <a16:creationId xmlns:a16="http://schemas.microsoft.com/office/drawing/2014/main" id="{66DA8ADC-AF71-3E44-88FC-9354E22DA6FF}"/>
              </a:ext>
            </a:extLst>
          </p:cNvPr>
          <p:cNvSpPr txBox="1"/>
          <p:nvPr/>
        </p:nvSpPr>
        <p:spPr>
          <a:xfrm>
            <a:off x="7161232" y="5548683"/>
            <a:ext cx="3134328" cy="369332"/>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algn="ctr"/>
            <a:r>
              <a:rPr lang="en-CA" b="1" dirty="0">
                <a:solidFill>
                  <a:srgbClr val="002060"/>
                </a:solidFill>
              </a:rPr>
              <a:t>SUM OF SQUARES (SMALL ~0)</a:t>
            </a:r>
          </a:p>
        </p:txBody>
      </p:sp>
      <p:pic>
        <p:nvPicPr>
          <p:cNvPr id="50" name="Picture 49">
            <a:extLst>
              <a:ext uri="{FF2B5EF4-FFF2-40B4-BE49-F238E27FC236}">
                <a16:creationId xmlns:a16="http://schemas.microsoft.com/office/drawing/2014/main" id="{E60BDC94-946C-7E49-8430-51ABFAAF1937}"/>
              </a:ext>
            </a:extLst>
          </p:cNvPr>
          <p:cNvPicPr>
            <a:picLocks noChangeAspect="1"/>
          </p:cNvPicPr>
          <p:nvPr/>
        </p:nvPicPr>
        <p:blipFill>
          <a:blip r:embed="rId3">
            <a:clrChange>
              <a:clrFrom>
                <a:srgbClr val="262626"/>
              </a:clrFrom>
              <a:clrTo>
                <a:srgbClr val="262626">
                  <a:alpha val="0"/>
                </a:srgbClr>
              </a:clrTo>
            </a:clrChange>
          </a:blip>
          <a:stretch>
            <a:fillRect/>
          </a:stretch>
        </p:blipFill>
        <p:spPr>
          <a:xfrm>
            <a:off x="10303245" y="5172611"/>
            <a:ext cx="803737" cy="756649"/>
          </a:xfrm>
          <a:prstGeom prst="rect">
            <a:avLst/>
          </a:prstGeom>
        </p:spPr>
      </p:pic>
      <p:pic>
        <p:nvPicPr>
          <p:cNvPr id="51" name="Picture 50">
            <a:extLst>
              <a:ext uri="{FF2B5EF4-FFF2-40B4-BE49-F238E27FC236}">
                <a16:creationId xmlns:a16="http://schemas.microsoft.com/office/drawing/2014/main" id="{CCA46E8F-D38E-0441-A154-A83A6D67990E}"/>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4830049" y="5163213"/>
            <a:ext cx="784893" cy="817102"/>
          </a:xfrm>
          <a:prstGeom prst="rect">
            <a:avLst/>
          </a:prstGeom>
        </p:spPr>
      </p:pic>
      <p:sp>
        <p:nvSpPr>
          <p:cNvPr id="52" name="TextBox 51">
            <a:extLst>
              <a:ext uri="{FF2B5EF4-FFF2-40B4-BE49-F238E27FC236}">
                <a16:creationId xmlns:a16="http://schemas.microsoft.com/office/drawing/2014/main" id="{0EAC5E1F-3892-484D-A400-091448EA871D}"/>
              </a:ext>
            </a:extLst>
          </p:cNvPr>
          <p:cNvSpPr txBox="1"/>
          <p:nvPr/>
        </p:nvSpPr>
        <p:spPr>
          <a:xfrm>
            <a:off x="3233985" y="5838412"/>
            <a:ext cx="7941123" cy="646331"/>
          </a:xfrm>
          <a:prstGeom prst="rect">
            <a:avLst/>
          </a:prstGeom>
          <a:noFill/>
        </p:spPr>
        <p:txBody>
          <a:bodyPr wrap="square" rtlCol="0">
            <a:spAutoFit/>
          </a:bodyPr>
          <a:lstStyle/>
          <a:p>
            <a:r>
              <a:rPr lang="en-CA" sz="3600" b="1" dirty="0">
                <a:solidFill>
                  <a:srgbClr val="002060"/>
                </a:solidFill>
                <a:latin typeface="Montserrat"/>
              </a:rPr>
              <a:t>THIS IS NOT THE WHOLE STORY!!</a:t>
            </a:r>
          </a:p>
        </p:txBody>
      </p:sp>
    </p:spTree>
    <p:extLst>
      <p:ext uri="{BB962C8B-B14F-4D97-AF65-F5344CB8AC3E}">
        <p14:creationId xmlns:p14="http://schemas.microsoft.com/office/powerpoint/2010/main" val="1522620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p:cTn id="7" dur="1000" fill="hold"/>
                                        <p:tgtEl>
                                          <p:spTgt spid="52"/>
                                        </p:tgtEl>
                                        <p:attrNameLst>
                                          <p:attrName>ppt_w</p:attrName>
                                        </p:attrNameLst>
                                      </p:cBhvr>
                                      <p:tavLst>
                                        <p:tav tm="0">
                                          <p:val>
                                            <p:fltVal val="0"/>
                                          </p:val>
                                        </p:tav>
                                        <p:tav tm="100000">
                                          <p:val>
                                            <p:strVal val="#ppt_w"/>
                                          </p:val>
                                        </p:tav>
                                      </p:tavLst>
                                    </p:anim>
                                    <p:anim calcmode="lin" valueType="num">
                                      <p:cBhvr>
                                        <p:cTn id="8" dur="1000" fill="hold"/>
                                        <p:tgtEl>
                                          <p:spTgt spid="52"/>
                                        </p:tgtEl>
                                        <p:attrNameLst>
                                          <p:attrName>ppt_h</p:attrName>
                                        </p:attrNameLst>
                                      </p:cBhvr>
                                      <p:tavLst>
                                        <p:tav tm="0">
                                          <p:val>
                                            <p:fltVal val="0"/>
                                          </p:val>
                                        </p:tav>
                                        <p:tav tm="100000">
                                          <p:val>
                                            <p:strVal val="#ppt_h"/>
                                          </p:val>
                                        </p:tav>
                                      </p:tavLst>
                                    </p:anim>
                                    <p:anim calcmode="lin" valueType="num">
                                      <p:cBhvr>
                                        <p:cTn id="9" dur="1000" fill="hold"/>
                                        <p:tgtEl>
                                          <p:spTgt spid="52"/>
                                        </p:tgtEl>
                                        <p:attrNameLst>
                                          <p:attrName>style.rotation</p:attrName>
                                        </p:attrNameLst>
                                      </p:cBhvr>
                                      <p:tavLst>
                                        <p:tav tm="0">
                                          <p:val>
                                            <p:fltVal val="90"/>
                                          </p:val>
                                        </p:tav>
                                        <p:tav tm="100000">
                                          <p:val>
                                            <p:fltVal val="0"/>
                                          </p:val>
                                        </p:tav>
                                      </p:tavLst>
                                    </p:anim>
                                    <p:animEffect transition="in" filter="fade">
                                      <p:cBhvr>
                                        <p:cTn id="10" dur="10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 name="Picture 52">
            <a:extLst>
              <a:ext uri="{FF2B5EF4-FFF2-40B4-BE49-F238E27FC236}">
                <a16:creationId xmlns:a16="http://schemas.microsoft.com/office/drawing/2014/main" id="{536494ED-F50D-4B86-836F-832014A05D2B}"/>
              </a:ext>
            </a:extLst>
          </p:cNvPr>
          <p:cNvPicPr>
            <a:picLocks noChangeAspect="1"/>
          </p:cNvPicPr>
          <p:nvPr/>
        </p:nvPicPr>
        <p:blipFill rotWithShape="1">
          <a:blip r:embed="rId2"/>
          <a:srcRect b="28012"/>
          <a:stretch/>
        </p:blipFill>
        <p:spPr>
          <a:xfrm>
            <a:off x="0" y="-26581"/>
            <a:ext cx="12192000" cy="4956107"/>
          </a:xfrm>
          <a:prstGeom prst="rect">
            <a:avLst/>
          </a:prstGeom>
        </p:spPr>
      </p:pic>
      <p:sp>
        <p:nvSpPr>
          <p:cNvPr id="4" name="Прямоугольник 9">
            <a:extLst>
              <a:ext uri="{FF2B5EF4-FFF2-40B4-BE49-F238E27FC236}">
                <a16:creationId xmlns:a16="http://schemas.microsoft.com/office/drawing/2014/main" id="{E58C1744-F9B4-8349-9A40-F49E53D80E5D}"/>
              </a:ext>
            </a:extLst>
          </p:cNvPr>
          <p:cNvSpPr/>
          <p:nvPr/>
        </p:nvSpPr>
        <p:spPr>
          <a:xfrm>
            <a:off x="417915" y="88279"/>
            <a:ext cx="7560597" cy="1077218"/>
          </a:xfrm>
          <a:prstGeom prst="rect">
            <a:avLst/>
          </a:prstGeom>
        </p:spPr>
        <p:txBody>
          <a:bodyPr wrap="square">
            <a:spAutoFit/>
          </a:bodyPr>
          <a:lstStyle/>
          <a:p>
            <a:r>
              <a:rPr lang="en-CA" sz="3200" b="1" dirty="0">
                <a:solidFill>
                  <a:srgbClr val="002060"/>
                </a:solidFill>
                <a:latin typeface="Montserrat" charset="0"/>
                <a:ea typeface="Montserrat" charset="0"/>
                <a:cs typeface="Montserrat" charset="0"/>
              </a:rPr>
              <a:t>BIAS AND VARIANCE: MODEL #1 Vs. MODEL #2 DURING TESTING </a:t>
            </a:r>
          </a:p>
        </p:txBody>
      </p:sp>
      <p:cxnSp>
        <p:nvCxnSpPr>
          <p:cNvPr id="5" name="Straight Arrow Connector 4">
            <a:extLst>
              <a:ext uri="{FF2B5EF4-FFF2-40B4-BE49-F238E27FC236}">
                <a16:creationId xmlns:a16="http://schemas.microsoft.com/office/drawing/2014/main" id="{B66E8DFE-AF77-B74F-8D81-090119D4B830}"/>
              </a:ext>
            </a:extLst>
          </p:cNvPr>
          <p:cNvCxnSpPr/>
          <p:nvPr/>
        </p:nvCxnSpPr>
        <p:spPr>
          <a:xfrm flipV="1">
            <a:off x="6531564" y="5266484"/>
            <a:ext cx="4795616" cy="32711"/>
          </a:xfrm>
          <a:prstGeom prst="straightConnector1">
            <a:avLst/>
          </a:prstGeom>
          <a:ln w="57150">
            <a:solidFill>
              <a:srgbClr val="124359"/>
            </a:solidFill>
            <a:tailEnd type="triangle"/>
          </a:ln>
        </p:spPr>
        <p:style>
          <a:lnRef idx="1">
            <a:schemeClr val="accent1"/>
          </a:lnRef>
          <a:fillRef idx="0">
            <a:schemeClr val="accent1"/>
          </a:fillRef>
          <a:effectRef idx="0">
            <a:schemeClr val="accent1"/>
          </a:effectRef>
          <a:fontRef idx="minor">
            <a:schemeClr val="tx1"/>
          </a:fontRef>
        </p:style>
      </p:cxnSp>
      <p:cxnSp>
        <p:nvCxnSpPr>
          <p:cNvPr id="6" name="Straight Arrow Connector 5">
            <a:extLst>
              <a:ext uri="{FF2B5EF4-FFF2-40B4-BE49-F238E27FC236}">
                <a16:creationId xmlns:a16="http://schemas.microsoft.com/office/drawing/2014/main" id="{74944A30-A529-B147-911D-794F15D2F17A}"/>
              </a:ext>
            </a:extLst>
          </p:cNvPr>
          <p:cNvCxnSpPr/>
          <p:nvPr/>
        </p:nvCxnSpPr>
        <p:spPr>
          <a:xfrm flipH="1" flipV="1">
            <a:off x="6532661" y="1614466"/>
            <a:ext cx="18137" cy="3706955"/>
          </a:xfrm>
          <a:prstGeom prst="straightConnector1">
            <a:avLst/>
          </a:prstGeom>
          <a:ln w="57150">
            <a:solidFill>
              <a:srgbClr val="124359"/>
            </a:solidFill>
            <a:tailEnd type="triangle"/>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7CE1D150-76B9-6549-9F46-760B00BB1283}"/>
              </a:ext>
            </a:extLst>
          </p:cNvPr>
          <p:cNvSpPr txBox="1"/>
          <p:nvPr/>
        </p:nvSpPr>
        <p:spPr>
          <a:xfrm>
            <a:off x="7644279" y="5293999"/>
            <a:ext cx="1764394" cy="400110"/>
          </a:xfrm>
          <a:prstGeom prst="rect">
            <a:avLst/>
          </a:prstGeom>
          <a:noFill/>
        </p:spPr>
        <p:txBody>
          <a:bodyPr wrap="none" rtlCol="0">
            <a:spAutoFit/>
          </a:bodyPr>
          <a:lstStyle/>
          <a:p>
            <a:r>
              <a:rPr lang="en-CA" sz="2000" b="1" dirty="0">
                <a:solidFill>
                  <a:srgbClr val="002060"/>
                </a:solidFill>
              </a:rPr>
              <a:t>TEMPERATURE</a:t>
            </a:r>
          </a:p>
        </p:txBody>
      </p:sp>
      <p:sp>
        <p:nvSpPr>
          <p:cNvPr id="8" name="TextBox 7">
            <a:extLst>
              <a:ext uri="{FF2B5EF4-FFF2-40B4-BE49-F238E27FC236}">
                <a16:creationId xmlns:a16="http://schemas.microsoft.com/office/drawing/2014/main" id="{3CD581EB-0BE7-7A4A-BD19-972254CAE30E}"/>
              </a:ext>
            </a:extLst>
          </p:cNvPr>
          <p:cNvSpPr txBox="1"/>
          <p:nvPr/>
        </p:nvSpPr>
        <p:spPr>
          <a:xfrm rot="16200000">
            <a:off x="5420527" y="3236898"/>
            <a:ext cx="1770678" cy="400110"/>
          </a:xfrm>
          <a:prstGeom prst="rect">
            <a:avLst/>
          </a:prstGeom>
          <a:noFill/>
        </p:spPr>
        <p:txBody>
          <a:bodyPr wrap="none" rtlCol="0">
            <a:spAutoFit/>
          </a:bodyPr>
          <a:lstStyle/>
          <a:p>
            <a:r>
              <a:rPr lang="en-CA" sz="2000" b="1" dirty="0">
                <a:solidFill>
                  <a:srgbClr val="002060"/>
                </a:solidFill>
              </a:rPr>
              <a:t>WEEKLY SALES</a:t>
            </a:r>
          </a:p>
        </p:txBody>
      </p:sp>
      <p:sp>
        <p:nvSpPr>
          <p:cNvPr id="9" name="Freeform 8">
            <a:extLst>
              <a:ext uri="{FF2B5EF4-FFF2-40B4-BE49-F238E27FC236}">
                <a16:creationId xmlns:a16="http://schemas.microsoft.com/office/drawing/2014/main" id="{08CF7D6C-2EE8-934A-987C-DA54745ADA10}"/>
              </a:ext>
            </a:extLst>
          </p:cNvPr>
          <p:cNvSpPr/>
          <p:nvPr/>
        </p:nvSpPr>
        <p:spPr>
          <a:xfrm>
            <a:off x="7497492" y="2037799"/>
            <a:ext cx="4236135" cy="2936199"/>
          </a:xfrm>
          <a:custGeom>
            <a:avLst/>
            <a:gdLst>
              <a:gd name="connsiteX0" fmla="*/ 0 w 5191125"/>
              <a:gd name="connsiteY0" fmla="*/ 3108613 h 3108613"/>
              <a:gd name="connsiteX1" fmla="*/ 657225 w 5191125"/>
              <a:gd name="connsiteY1" fmla="*/ 1775113 h 3108613"/>
              <a:gd name="connsiteX2" fmla="*/ 2085975 w 5191125"/>
              <a:gd name="connsiteY2" fmla="*/ 755938 h 3108613"/>
              <a:gd name="connsiteX3" fmla="*/ 3933825 w 5191125"/>
              <a:gd name="connsiteY3" fmla="*/ 213013 h 3108613"/>
              <a:gd name="connsiteX4" fmla="*/ 5191125 w 5191125"/>
              <a:gd name="connsiteY4" fmla="*/ 32038 h 31086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1125" h="3108613">
                <a:moveTo>
                  <a:pt x="0" y="3108613"/>
                </a:moveTo>
                <a:cubicBezTo>
                  <a:pt x="154781" y="2637919"/>
                  <a:pt x="309563" y="2167225"/>
                  <a:pt x="657225" y="1775113"/>
                </a:cubicBezTo>
                <a:cubicBezTo>
                  <a:pt x="1004887" y="1383001"/>
                  <a:pt x="1539875" y="1016288"/>
                  <a:pt x="2085975" y="755938"/>
                </a:cubicBezTo>
                <a:cubicBezTo>
                  <a:pt x="2632075" y="495588"/>
                  <a:pt x="3416300" y="333663"/>
                  <a:pt x="3933825" y="213013"/>
                </a:cubicBezTo>
                <a:cubicBezTo>
                  <a:pt x="4451350" y="92363"/>
                  <a:pt x="5029200" y="-69562"/>
                  <a:pt x="5191125" y="32038"/>
                </a:cubicBezTo>
              </a:path>
            </a:pathLst>
          </a:custGeom>
          <a:noFill/>
          <a:ln w="762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cxnSp>
        <p:nvCxnSpPr>
          <p:cNvPr id="11" name="Curved Connector 10">
            <a:extLst>
              <a:ext uri="{FF2B5EF4-FFF2-40B4-BE49-F238E27FC236}">
                <a16:creationId xmlns:a16="http://schemas.microsoft.com/office/drawing/2014/main" id="{6B3F5B53-98D1-DA48-97C1-38C13428C2BE}"/>
              </a:ext>
            </a:extLst>
          </p:cNvPr>
          <p:cNvCxnSpPr/>
          <p:nvPr/>
        </p:nvCxnSpPr>
        <p:spPr>
          <a:xfrm rot="10800000">
            <a:off x="9259795" y="1854832"/>
            <a:ext cx="889868" cy="534140"/>
          </a:xfrm>
          <a:prstGeom prst="curvedConnector3">
            <a:avLst/>
          </a:prstGeom>
          <a:ln w="57150">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9867FEEB-F455-7247-A439-06B43DFDDE8E}"/>
              </a:ext>
            </a:extLst>
          </p:cNvPr>
          <p:cNvSpPr txBox="1"/>
          <p:nvPr/>
        </p:nvSpPr>
        <p:spPr>
          <a:xfrm>
            <a:off x="7978512" y="1371600"/>
            <a:ext cx="1617520" cy="923330"/>
          </a:xfrm>
          <a:prstGeom prst="rect">
            <a:avLst/>
          </a:prstGeom>
          <a:noFill/>
        </p:spPr>
        <p:txBody>
          <a:bodyPr wrap="square" rtlCol="0">
            <a:spAutoFit/>
          </a:bodyPr>
          <a:lstStyle/>
          <a:p>
            <a:pPr algn="ctr"/>
            <a:r>
              <a:rPr lang="en-CA" b="1" dirty="0">
                <a:solidFill>
                  <a:srgbClr val="002060"/>
                </a:solidFill>
              </a:rPr>
              <a:t>PERFECT (TRUE) MODEL!</a:t>
            </a:r>
          </a:p>
        </p:txBody>
      </p:sp>
      <p:cxnSp>
        <p:nvCxnSpPr>
          <p:cNvPr id="13" name="Curved Connector 12">
            <a:extLst>
              <a:ext uri="{FF2B5EF4-FFF2-40B4-BE49-F238E27FC236}">
                <a16:creationId xmlns:a16="http://schemas.microsoft.com/office/drawing/2014/main" id="{4DD935A2-7B3A-BF4E-9DEB-F462CB0DA7BD}"/>
              </a:ext>
            </a:extLst>
          </p:cNvPr>
          <p:cNvCxnSpPr/>
          <p:nvPr/>
        </p:nvCxnSpPr>
        <p:spPr>
          <a:xfrm>
            <a:off x="7978512" y="4097000"/>
            <a:ext cx="1403107" cy="686450"/>
          </a:xfrm>
          <a:prstGeom prst="curvedConnector3">
            <a:avLst/>
          </a:prstGeom>
          <a:ln w="5715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BCDC2DB9-7E94-D24B-B428-6E55600680BF}"/>
              </a:ext>
            </a:extLst>
          </p:cNvPr>
          <p:cNvSpPr txBox="1"/>
          <p:nvPr/>
        </p:nvSpPr>
        <p:spPr>
          <a:xfrm>
            <a:off x="9381619" y="4283195"/>
            <a:ext cx="2246348" cy="646331"/>
          </a:xfrm>
          <a:prstGeom prst="rect">
            <a:avLst/>
          </a:prstGeom>
          <a:noFill/>
        </p:spPr>
        <p:txBody>
          <a:bodyPr wrap="square" rtlCol="0">
            <a:spAutoFit/>
          </a:bodyPr>
          <a:lstStyle/>
          <a:p>
            <a:pPr algn="ctr"/>
            <a:r>
              <a:rPr lang="en-CA" b="1" dirty="0">
                <a:solidFill>
                  <a:srgbClr val="002060"/>
                </a:solidFill>
              </a:rPr>
              <a:t>HIGH ORDER POLYNOMIAL MODEL</a:t>
            </a:r>
          </a:p>
        </p:txBody>
      </p:sp>
      <p:sp>
        <p:nvSpPr>
          <p:cNvPr id="15" name="Freeform 14">
            <a:extLst>
              <a:ext uri="{FF2B5EF4-FFF2-40B4-BE49-F238E27FC236}">
                <a16:creationId xmlns:a16="http://schemas.microsoft.com/office/drawing/2014/main" id="{A198CDAB-8628-8540-B067-B3FE76861058}"/>
              </a:ext>
            </a:extLst>
          </p:cNvPr>
          <p:cNvSpPr/>
          <p:nvPr/>
        </p:nvSpPr>
        <p:spPr>
          <a:xfrm>
            <a:off x="7066578" y="1912663"/>
            <a:ext cx="4990583" cy="2897404"/>
          </a:xfrm>
          <a:custGeom>
            <a:avLst/>
            <a:gdLst>
              <a:gd name="connsiteX0" fmla="*/ 9008 w 4990583"/>
              <a:gd name="connsiteY0" fmla="*/ 2897404 h 2897404"/>
              <a:gd name="connsiteX1" fmla="*/ 132833 w 4990583"/>
              <a:gd name="connsiteY1" fmla="*/ 2325904 h 2897404"/>
              <a:gd name="connsiteX2" fmla="*/ 932933 w 4990583"/>
              <a:gd name="connsiteY2" fmla="*/ 2754529 h 2897404"/>
              <a:gd name="connsiteX3" fmla="*/ 809108 w 4990583"/>
              <a:gd name="connsiteY3" fmla="*/ 1287679 h 2897404"/>
              <a:gd name="connsiteX4" fmla="*/ 1752083 w 4990583"/>
              <a:gd name="connsiteY4" fmla="*/ 1306729 h 2897404"/>
              <a:gd name="connsiteX5" fmla="*/ 2199758 w 4990583"/>
              <a:gd name="connsiteY5" fmla="*/ 392329 h 2897404"/>
              <a:gd name="connsiteX6" fmla="*/ 3390383 w 4990583"/>
              <a:gd name="connsiteY6" fmla="*/ 649504 h 2897404"/>
              <a:gd name="connsiteX7" fmla="*/ 3895208 w 4990583"/>
              <a:gd name="connsiteY7" fmla="*/ 1804 h 2897404"/>
              <a:gd name="connsiteX8" fmla="*/ 4990583 w 4990583"/>
              <a:gd name="connsiteY8" fmla="*/ 478054 h 2897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990583" h="2897404">
                <a:moveTo>
                  <a:pt x="9008" y="2897404"/>
                </a:moveTo>
                <a:cubicBezTo>
                  <a:pt x="-6073" y="2623560"/>
                  <a:pt x="-21154" y="2349716"/>
                  <a:pt x="132833" y="2325904"/>
                </a:cubicBezTo>
                <a:cubicBezTo>
                  <a:pt x="286820" y="2302092"/>
                  <a:pt x="820221" y="2927567"/>
                  <a:pt x="932933" y="2754529"/>
                </a:cubicBezTo>
                <a:cubicBezTo>
                  <a:pt x="1045646" y="2581491"/>
                  <a:pt x="672583" y="1528979"/>
                  <a:pt x="809108" y="1287679"/>
                </a:cubicBezTo>
                <a:cubicBezTo>
                  <a:pt x="945633" y="1046379"/>
                  <a:pt x="1520308" y="1455954"/>
                  <a:pt x="1752083" y="1306729"/>
                </a:cubicBezTo>
                <a:cubicBezTo>
                  <a:pt x="1983858" y="1157504"/>
                  <a:pt x="1926708" y="501866"/>
                  <a:pt x="2199758" y="392329"/>
                </a:cubicBezTo>
                <a:cubicBezTo>
                  <a:pt x="2472808" y="282792"/>
                  <a:pt x="3107808" y="714591"/>
                  <a:pt x="3390383" y="649504"/>
                </a:cubicBezTo>
                <a:cubicBezTo>
                  <a:pt x="3672958" y="584416"/>
                  <a:pt x="3628508" y="30379"/>
                  <a:pt x="3895208" y="1804"/>
                </a:cubicBezTo>
                <a:cubicBezTo>
                  <a:pt x="4161908" y="-26771"/>
                  <a:pt x="4882633" y="290729"/>
                  <a:pt x="4990583" y="478054"/>
                </a:cubicBezTo>
              </a:path>
            </a:pathLst>
          </a:custGeom>
          <a:noFill/>
          <a:ln w="76200">
            <a:solidFill>
              <a:srgbClr val="00B05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cxnSp>
        <p:nvCxnSpPr>
          <p:cNvPr id="16" name="Straight Arrow Connector 15">
            <a:extLst>
              <a:ext uri="{FF2B5EF4-FFF2-40B4-BE49-F238E27FC236}">
                <a16:creationId xmlns:a16="http://schemas.microsoft.com/office/drawing/2014/main" id="{7439B3A7-D7A4-D948-85D8-F63A0D28AE95}"/>
              </a:ext>
            </a:extLst>
          </p:cNvPr>
          <p:cNvCxnSpPr/>
          <p:nvPr/>
        </p:nvCxnSpPr>
        <p:spPr>
          <a:xfrm flipV="1">
            <a:off x="1079335" y="5261288"/>
            <a:ext cx="4795616" cy="32711"/>
          </a:xfrm>
          <a:prstGeom prst="straightConnector1">
            <a:avLst/>
          </a:prstGeom>
          <a:ln w="57150">
            <a:solidFill>
              <a:srgbClr val="124359"/>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321DED96-142E-0D4D-9FA4-4B3471036F51}"/>
              </a:ext>
            </a:extLst>
          </p:cNvPr>
          <p:cNvCxnSpPr/>
          <p:nvPr/>
        </p:nvCxnSpPr>
        <p:spPr>
          <a:xfrm flipH="1" flipV="1">
            <a:off x="1080432" y="1609270"/>
            <a:ext cx="18137" cy="3706955"/>
          </a:xfrm>
          <a:prstGeom prst="straightConnector1">
            <a:avLst/>
          </a:prstGeom>
          <a:ln w="57150">
            <a:solidFill>
              <a:srgbClr val="124359"/>
            </a:solidFill>
            <a:tailEnd type="triangle"/>
          </a:ln>
        </p:spPr>
        <p:style>
          <a:lnRef idx="1">
            <a:schemeClr val="accent1"/>
          </a:lnRef>
          <a:fillRef idx="0">
            <a:schemeClr val="accent1"/>
          </a:fillRef>
          <a:effectRef idx="0">
            <a:schemeClr val="accent1"/>
          </a:effectRef>
          <a:fontRef idx="minor">
            <a:schemeClr val="tx1"/>
          </a:fontRef>
        </p:style>
      </p:cxnSp>
      <p:sp>
        <p:nvSpPr>
          <p:cNvPr id="18" name="Oval 17">
            <a:extLst>
              <a:ext uri="{FF2B5EF4-FFF2-40B4-BE49-F238E27FC236}">
                <a16:creationId xmlns:a16="http://schemas.microsoft.com/office/drawing/2014/main" id="{35B5D1DD-EA0A-4C40-8167-6A0D608229D3}"/>
              </a:ext>
            </a:extLst>
          </p:cNvPr>
          <p:cNvSpPr/>
          <p:nvPr/>
        </p:nvSpPr>
        <p:spPr>
          <a:xfrm>
            <a:off x="1917612" y="3202808"/>
            <a:ext cx="284199" cy="300118"/>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19" name="Oval 18">
            <a:extLst>
              <a:ext uri="{FF2B5EF4-FFF2-40B4-BE49-F238E27FC236}">
                <a16:creationId xmlns:a16="http://schemas.microsoft.com/office/drawing/2014/main" id="{95107E48-73ED-7E46-9A3D-E7D1EEA9F02A}"/>
              </a:ext>
            </a:extLst>
          </p:cNvPr>
          <p:cNvSpPr/>
          <p:nvPr/>
        </p:nvSpPr>
        <p:spPr>
          <a:xfrm>
            <a:off x="3214109" y="3940521"/>
            <a:ext cx="284199" cy="300118"/>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20" name="Oval 19">
            <a:extLst>
              <a:ext uri="{FF2B5EF4-FFF2-40B4-BE49-F238E27FC236}">
                <a16:creationId xmlns:a16="http://schemas.microsoft.com/office/drawing/2014/main" id="{4A4ABDA8-C089-6542-BFE2-028A192CE56E}"/>
              </a:ext>
            </a:extLst>
          </p:cNvPr>
          <p:cNvSpPr/>
          <p:nvPr/>
        </p:nvSpPr>
        <p:spPr>
          <a:xfrm>
            <a:off x="3407577" y="2344116"/>
            <a:ext cx="284199" cy="300118"/>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21" name="TextBox 20">
            <a:extLst>
              <a:ext uri="{FF2B5EF4-FFF2-40B4-BE49-F238E27FC236}">
                <a16:creationId xmlns:a16="http://schemas.microsoft.com/office/drawing/2014/main" id="{F006041B-5332-BD45-B32F-DBE266FFF515}"/>
              </a:ext>
            </a:extLst>
          </p:cNvPr>
          <p:cNvSpPr txBox="1"/>
          <p:nvPr/>
        </p:nvSpPr>
        <p:spPr>
          <a:xfrm>
            <a:off x="2038544" y="5348381"/>
            <a:ext cx="1764394" cy="400110"/>
          </a:xfrm>
          <a:prstGeom prst="rect">
            <a:avLst/>
          </a:prstGeom>
          <a:noFill/>
        </p:spPr>
        <p:txBody>
          <a:bodyPr wrap="none" rtlCol="0">
            <a:spAutoFit/>
          </a:bodyPr>
          <a:lstStyle/>
          <a:p>
            <a:r>
              <a:rPr lang="en-CA" sz="2000" b="1" dirty="0">
                <a:solidFill>
                  <a:srgbClr val="002060"/>
                </a:solidFill>
              </a:rPr>
              <a:t>TEMPERATURE</a:t>
            </a:r>
          </a:p>
        </p:txBody>
      </p:sp>
      <p:sp>
        <p:nvSpPr>
          <p:cNvPr id="22" name="TextBox 21">
            <a:extLst>
              <a:ext uri="{FF2B5EF4-FFF2-40B4-BE49-F238E27FC236}">
                <a16:creationId xmlns:a16="http://schemas.microsoft.com/office/drawing/2014/main" id="{67198D11-675C-2F44-BBF0-3EE270738DA1}"/>
              </a:ext>
            </a:extLst>
          </p:cNvPr>
          <p:cNvSpPr txBox="1"/>
          <p:nvPr/>
        </p:nvSpPr>
        <p:spPr>
          <a:xfrm rot="16200000">
            <a:off x="-53525" y="3170193"/>
            <a:ext cx="1770678" cy="400110"/>
          </a:xfrm>
          <a:prstGeom prst="rect">
            <a:avLst/>
          </a:prstGeom>
          <a:noFill/>
        </p:spPr>
        <p:txBody>
          <a:bodyPr wrap="none" rtlCol="0">
            <a:spAutoFit/>
          </a:bodyPr>
          <a:lstStyle/>
          <a:p>
            <a:r>
              <a:rPr lang="en-CA" sz="2000" b="1" dirty="0">
                <a:solidFill>
                  <a:srgbClr val="002060"/>
                </a:solidFill>
              </a:rPr>
              <a:t>WEEKLY SALES</a:t>
            </a:r>
          </a:p>
        </p:txBody>
      </p:sp>
      <p:sp>
        <p:nvSpPr>
          <p:cNvPr id="23" name="Oval 22">
            <a:extLst>
              <a:ext uri="{FF2B5EF4-FFF2-40B4-BE49-F238E27FC236}">
                <a16:creationId xmlns:a16="http://schemas.microsoft.com/office/drawing/2014/main" id="{EB60E634-251B-764F-96DF-ABD8DD63F516}"/>
              </a:ext>
            </a:extLst>
          </p:cNvPr>
          <p:cNvSpPr/>
          <p:nvPr/>
        </p:nvSpPr>
        <p:spPr>
          <a:xfrm>
            <a:off x="5046030" y="1623200"/>
            <a:ext cx="284199" cy="300118"/>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24" name="Oval 23">
            <a:extLst>
              <a:ext uri="{FF2B5EF4-FFF2-40B4-BE49-F238E27FC236}">
                <a16:creationId xmlns:a16="http://schemas.microsoft.com/office/drawing/2014/main" id="{4DCE5719-86BB-614B-861B-33204A508570}"/>
              </a:ext>
            </a:extLst>
          </p:cNvPr>
          <p:cNvSpPr/>
          <p:nvPr/>
        </p:nvSpPr>
        <p:spPr>
          <a:xfrm>
            <a:off x="4862317" y="2572173"/>
            <a:ext cx="284199" cy="300118"/>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25" name="Freeform 24">
            <a:extLst>
              <a:ext uri="{FF2B5EF4-FFF2-40B4-BE49-F238E27FC236}">
                <a16:creationId xmlns:a16="http://schemas.microsoft.com/office/drawing/2014/main" id="{9C6EBCBA-480C-4945-AE68-86EB1800CB2E}"/>
              </a:ext>
            </a:extLst>
          </p:cNvPr>
          <p:cNvSpPr/>
          <p:nvPr/>
        </p:nvSpPr>
        <p:spPr>
          <a:xfrm>
            <a:off x="2045263" y="2032603"/>
            <a:ext cx="4236135" cy="2936199"/>
          </a:xfrm>
          <a:custGeom>
            <a:avLst/>
            <a:gdLst>
              <a:gd name="connsiteX0" fmla="*/ 0 w 5191125"/>
              <a:gd name="connsiteY0" fmla="*/ 3108613 h 3108613"/>
              <a:gd name="connsiteX1" fmla="*/ 657225 w 5191125"/>
              <a:gd name="connsiteY1" fmla="*/ 1775113 h 3108613"/>
              <a:gd name="connsiteX2" fmla="*/ 2085975 w 5191125"/>
              <a:gd name="connsiteY2" fmla="*/ 755938 h 3108613"/>
              <a:gd name="connsiteX3" fmla="*/ 3933825 w 5191125"/>
              <a:gd name="connsiteY3" fmla="*/ 213013 h 3108613"/>
              <a:gd name="connsiteX4" fmla="*/ 5191125 w 5191125"/>
              <a:gd name="connsiteY4" fmla="*/ 32038 h 31086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1125" h="3108613">
                <a:moveTo>
                  <a:pt x="0" y="3108613"/>
                </a:moveTo>
                <a:cubicBezTo>
                  <a:pt x="154781" y="2637919"/>
                  <a:pt x="309563" y="2167225"/>
                  <a:pt x="657225" y="1775113"/>
                </a:cubicBezTo>
                <a:cubicBezTo>
                  <a:pt x="1004887" y="1383001"/>
                  <a:pt x="1539875" y="1016288"/>
                  <a:pt x="2085975" y="755938"/>
                </a:cubicBezTo>
                <a:cubicBezTo>
                  <a:pt x="2632075" y="495588"/>
                  <a:pt x="3416300" y="333663"/>
                  <a:pt x="3933825" y="213013"/>
                </a:cubicBezTo>
                <a:cubicBezTo>
                  <a:pt x="4451350" y="92363"/>
                  <a:pt x="5029200" y="-69562"/>
                  <a:pt x="5191125" y="32038"/>
                </a:cubicBezTo>
              </a:path>
            </a:pathLst>
          </a:custGeom>
          <a:noFill/>
          <a:ln w="762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cxnSp>
        <p:nvCxnSpPr>
          <p:cNvPr id="26" name="Straight Connector 25">
            <a:extLst>
              <a:ext uri="{FF2B5EF4-FFF2-40B4-BE49-F238E27FC236}">
                <a16:creationId xmlns:a16="http://schemas.microsoft.com/office/drawing/2014/main" id="{396FFEBC-24F9-354E-AD28-A91C857A8B04}"/>
              </a:ext>
            </a:extLst>
          </p:cNvPr>
          <p:cNvCxnSpPr/>
          <p:nvPr/>
        </p:nvCxnSpPr>
        <p:spPr>
          <a:xfrm flipV="1">
            <a:off x="512861" y="1893671"/>
            <a:ext cx="5362090" cy="2683055"/>
          </a:xfrm>
          <a:prstGeom prst="line">
            <a:avLst/>
          </a:prstGeom>
          <a:ln w="76200">
            <a:solidFill>
              <a:srgbClr val="00B050"/>
            </a:solidFill>
            <a:prstDash val="dash"/>
          </a:ln>
        </p:spPr>
        <p:style>
          <a:lnRef idx="1">
            <a:schemeClr val="accent1"/>
          </a:lnRef>
          <a:fillRef idx="0">
            <a:schemeClr val="accent1"/>
          </a:fillRef>
          <a:effectRef idx="0">
            <a:schemeClr val="accent1"/>
          </a:effectRef>
          <a:fontRef idx="minor">
            <a:schemeClr val="tx1"/>
          </a:fontRef>
        </p:style>
      </p:cxnSp>
      <p:cxnSp>
        <p:nvCxnSpPr>
          <p:cNvPr id="27" name="Curved Connector 26">
            <a:extLst>
              <a:ext uri="{FF2B5EF4-FFF2-40B4-BE49-F238E27FC236}">
                <a16:creationId xmlns:a16="http://schemas.microsoft.com/office/drawing/2014/main" id="{F18F9E06-8CAE-3E40-91F0-3A90C0B218B8}"/>
              </a:ext>
            </a:extLst>
          </p:cNvPr>
          <p:cNvCxnSpPr/>
          <p:nvPr/>
        </p:nvCxnSpPr>
        <p:spPr>
          <a:xfrm rot="10800000">
            <a:off x="3807566" y="1849636"/>
            <a:ext cx="889868" cy="534140"/>
          </a:xfrm>
          <a:prstGeom prst="curvedConnector3">
            <a:avLst/>
          </a:prstGeom>
          <a:ln w="57150">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6F4FAB8B-0B74-9D4D-B43F-5E9F020171BE}"/>
              </a:ext>
            </a:extLst>
          </p:cNvPr>
          <p:cNvSpPr txBox="1"/>
          <p:nvPr/>
        </p:nvSpPr>
        <p:spPr>
          <a:xfrm>
            <a:off x="2526283" y="1366404"/>
            <a:ext cx="1617520" cy="923330"/>
          </a:xfrm>
          <a:prstGeom prst="rect">
            <a:avLst/>
          </a:prstGeom>
          <a:noFill/>
        </p:spPr>
        <p:txBody>
          <a:bodyPr wrap="square" rtlCol="0">
            <a:spAutoFit/>
          </a:bodyPr>
          <a:lstStyle/>
          <a:p>
            <a:pPr algn="ctr"/>
            <a:r>
              <a:rPr lang="en-CA" b="1" dirty="0">
                <a:solidFill>
                  <a:srgbClr val="002060"/>
                </a:solidFill>
              </a:rPr>
              <a:t>PERFECT (TRUE) MODEL!</a:t>
            </a:r>
          </a:p>
        </p:txBody>
      </p:sp>
      <p:cxnSp>
        <p:nvCxnSpPr>
          <p:cNvPr id="29" name="Curved Connector 28">
            <a:extLst>
              <a:ext uri="{FF2B5EF4-FFF2-40B4-BE49-F238E27FC236}">
                <a16:creationId xmlns:a16="http://schemas.microsoft.com/office/drawing/2014/main" id="{CF28F8F3-D044-9445-9188-A0FE18CEE2FE}"/>
              </a:ext>
            </a:extLst>
          </p:cNvPr>
          <p:cNvCxnSpPr/>
          <p:nvPr/>
        </p:nvCxnSpPr>
        <p:spPr>
          <a:xfrm>
            <a:off x="3728596" y="2973103"/>
            <a:ext cx="1418932" cy="1182969"/>
          </a:xfrm>
          <a:prstGeom prst="curvedConnector3">
            <a:avLst/>
          </a:prstGeom>
          <a:ln w="5715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308084F7-062E-FE4D-AFF4-1FA5EE143028}"/>
              </a:ext>
            </a:extLst>
          </p:cNvPr>
          <p:cNvSpPr txBox="1"/>
          <p:nvPr/>
        </p:nvSpPr>
        <p:spPr>
          <a:xfrm>
            <a:off x="3929390" y="4277999"/>
            <a:ext cx="2246348" cy="646331"/>
          </a:xfrm>
          <a:prstGeom prst="rect">
            <a:avLst/>
          </a:prstGeom>
          <a:noFill/>
        </p:spPr>
        <p:txBody>
          <a:bodyPr wrap="square" rtlCol="0">
            <a:spAutoFit/>
          </a:bodyPr>
          <a:lstStyle/>
          <a:p>
            <a:pPr algn="ctr"/>
            <a:r>
              <a:rPr lang="en-CA" b="1" dirty="0">
                <a:solidFill>
                  <a:srgbClr val="002060"/>
                </a:solidFill>
              </a:rPr>
              <a:t>LINEAR REGRESSION MODEL</a:t>
            </a:r>
          </a:p>
        </p:txBody>
      </p:sp>
      <p:cxnSp>
        <p:nvCxnSpPr>
          <p:cNvPr id="31" name="Straight Connector 30">
            <a:extLst>
              <a:ext uri="{FF2B5EF4-FFF2-40B4-BE49-F238E27FC236}">
                <a16:creationId xmlns:a16="http://schemas.microsoft.com/office/drawing/2014/main" id="{3FD6A6DE-DE55-DB46-8364-95AE4FE69859}"/>
              </a:ext>
            </a:extLst>
          </p:cNvPr>
          <p:cNvCxnSpPr>
            <a:stCxn id="18" idx="4"/>
          </p:cNvCxnSpPr>
          <p:nvPr/>
        </p:nvCxnSpPr>
        <p:spPr>
          <a:xfrm flipH="1">
            <a:off x="2059297" y="3502926"/>
            <a:ext cx="415" cy="264171"/>
          </a:xfrm>
          <a:prstGeom prst="line">
            <a:avLst/>
          </a:prstGeom>
          <a:ln w="38100">
            <a:prstDash val="sysDot"/>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2CC59577-483F-4649-AB88-7AEB04ABD83F}"/>
              </a:ext>
            </a:extLst>
          </p:cNvPr>
          <p:cNvCxnSpPr>
            <a:endCxn id="19" idx="0"/>
          </p:cNvCxnSpPr>
          <p:nvPr/>
        </p:nvCxnSpPr>
        <p:spPr>
          <a:xfrm flipH="1">
            <a:off x="3356209" y="3154386"/>
            <a:ext cx="949" cy="786135"/>
          </a:xfrm>
          <a:prstGeom prst="line">
            <a:avLst/>
          </a:prstGeom>
          <a:ln w="38100">
            <a:prstDash val="sysDot"/>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6775E239-B426-354E-90ED-33D5ADECC764}"/>
              </a:ext>
            </a:extLst>
          </p:cNvPr>
          <p:cNvCxnSpPr>
            <a:stCxn id="20" idx="4"/>
          </p:cNvCxnSpPr>
          <p:nvPr/>
        </p:nvCxnSpPr>
        <p:spPr>
          <a:xfrm flipH="1">
            <a:off x="3549676" y="2644234"/>
            <a:ext cx="1" cy="448138"/>
          </a:xfrm>
          <a:prstGeom prst="line">
            <a:avLst/>
          </a:prstGeom>
          <a:ln w="38100">
            <a:prstDash val="sysDot"/>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CE26DE25-5C65-1F4B-AA0D-BA7DEDF28006}"/>
              </a:ext>
            </a:extLst>
          </p:cNvPr>
          <p:cNvCxnSpPr>
            <a:endCxn id="35" idx="0"/>
          </p:cNvCxnSpPr>
          <p:nvPr/>
        </p:nvCxnSpPr>
        <p:spPr>
          <a:xfrm flipH="1">
            <a:off x="1527664" y="4107814"/>
            <a:ext cx="3715" cy="386523"/>
          </a:xfrm>
          <a:prstGeom prst="line">
            <a:avLst/>
          </a:prstGeom>
          <a:ln w="38100">
            <a:prstDash val="sysDot"/>
          </a:ln>
        </p:spPr>
        <p:style>
          <a:lnRef idx="1">
            <a:schemeClr val="accent1"/>
          </a:lnRef>
          <a:fillRef idx="0">
            <a:schemeClr val="accent1"/>
          </a:fillRef>
          <a:effectRef idx="0">
            <a:schemeClr val="accent1"/>
          </a:effectRef>
          <a:fontRef idx="minor">
            <a:schemeClr val="tx1"/>
          </a:fontRef>
        </p:style>
      </p:cxnSp>
      <p:sp>
        <p:nvSpPr>
          <p:cNvPr id="35" name="Oval 34">
            <a:extLst>
              <a:ext uri="{FF2B5EF4-FFF2-40B4-BE49-F238E27FC236}">
                <a16:creationId xmlns:a16="http://schemas.microsoft.com/office/drawing/2014/main" id="{1ACA7AFF-BA12-AC49-B977-F9E5C05F8B11}"/>
              </a:ext>
            </a:extLst>
          </p:cNvPr>
          <p:cNvSpPr/>
          <p:nvPr/>
        </p:nvSpPr>
        <p:spPr>
          <a:xfrm>
            <a:off x="1385564" y="4494337"/>
            <a:ext cx="284199" cy="300118"/>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cxnSp>
        <p:nvCxnSpPr>
          <p:cNvPr id="36" name="Straight Connector 35">
            <a:extLst>
              <a:ext uri="{FF2B5EF4-FFF2-40B4-BE49-F238E27FC236}">
                <a16:creationId xmlns:a16="http://schemas.microsoft.com/office/drawing/2014/main" id="{500C2118-C28B-1F4F-A49D-B0DF706F920F}"/>
              </a:ext>
            </a:extLst>
          </p:cNvPr>
          <p:cNvCxnSpPr/>
          <p:nvPr/>
        </p:nvCxnSpPr>
        <p:spPr>
          <a:xfrm flipH="1">
            <a:off x="5004417" y="2301673"/>
            <a:ext cx="415" cy="264171"/>
          </a:xfrm>
          <a:prstGeom prst="line">
            <a:avLst/>
          </a:prstGeom>
          <a:ln w="38100">
            <a:prstDash val="sysDot"/>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A9BC15C8-A50E-0B4F-901C-B0A28FDCB25E}"/>
              </a:ext>
            </a:extLst>
          </p:cNvPr>
          <p:cNvCxnSpPr>
            <a:stCxn id="23" idx="4"/>
          </p:cNvCxnSpPr>
          <p:nvPr/>
        </p:nvCxnSpPr>
        <p:spPr>
          <a:xfrm flipH="1">
            <a:off x="5179142" y="1923318"/>
            <a:ext cx="8988" cy="382099"/>
          </a:xfrm>
          <a:prstGeom prst="line">
            <a:avLst/>
          </a:prstGeom>
          <a:ln w="38100">
            <a:prstDash val="sysDot"/>
          </a:ln>
        </p:spPr>
        <p:style>
          <a:lnRef idx="1">
            <a:schemeClr val="accent1"/>
          </a:lnRef>
          <a:fillRef idx="0">
            <a:schemeClr val="accent1"/>
          </a:fillRef>
          <a:effectRef idx="0">
            <a:schemeClr val="accent1"/>
          </a:effectRef>
          <a:fontRef idx="minor">
            <a:schemeClr val="tx1"/>
          </a:fontRef>
        </p:style>
      </p:cxnSp>
      <p:sp>
        <p:nvSpPr>
          <p:cNvPr id="38" name="TextBox 37">
            <a:extLst>
              <a:ext uri="{FF2B5EF4-FFF2-40B4-BE49-F238E27FC236}">
                <a16:creationId xmlns:a16="http://schemas.microsoft.com/office/drawing/2014/main" id="{5BC72298-29E1-2A41-B8BB-955F189FD539}"/>
              </a:ext>
            </a:extLst>
          </p:cNvPr>
          <p:cNvSpPr txBox="1"/>
          <p:nvPr/>
        </p:nvSpPr>
        <p:spPr>
          <a:xfrm>
            <a:off x="1735821" y="5668376"/>
            <a:ext cx="3409377" cy="369332"/>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algn="ctr"/>
            <a:r>
              <a:rPr lang="en-CA" b="1" dirty="0">
                <a:solidFill>
                  <a:srgbClr val="002060"/>
                </a:solidFill>
              </a:rPr>
              <a:t>SUM OF SQUARES (SMALL)</a:t>
            </a:r>
          </a:p>
        </p:txBody>
      </p:sp>
      <p:sp>
        <p:nvSpPr>
          <p:cNvPr id="39" name="TextBox 38">
            <a:extLst>
              <a:ext uri="{FF2B5EF4-FFF2-40B4-BE49-F238E27FC236}">
                <a16:creationId xmlns:a16="http://schemas.microsoft.com/office/drawing/2014/main" id="{F5F1635B-7277-AD4A-9589-CEB99A26A393}"/>
              </a:ext>
            </a:extLst>
          </p:cNvPr>
          <p:cNvSpPr txBox="1"/>
          <p:nvPr/>
        </p:nvSpPr>
        <p:spPr>
          <a:xfrm>
            <a:off x="7474105" y="5667255"/>
            <a:ext cx="3134328" cy="369332"/>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algn="ctr"/>
            <a:r>
              <a:rPr lang="en-CA" b="1" dirty="0">
                <a:solidFill>
                  <a:srgbClr val="002060"/>
                </a:solidFill>
              </a:rPr>
              <a:t>SUM OF SQUARES (LARGE)</a:t>
            </a:r>
          </a:p>
        </p:txBody>
      </p:sp>
      <p:pic>
        <p:nvPicPr>
          <p:cNvPr id="40" name="Picture 39">
            <a:extLst>
              <a:ext uri="{FF2B5EF4-FFF2-40B4-BE49-F238E27FC236}">
                <a16:creationId xmlns:a16="http://schemas.microsoft.com/office/drawing/2014/main" id="{F64547D9-E4DB-8E4A-8E39-65AFC91783C3}"/>
              </a:ext>
            </a:extLst>
          </p:cNvPr>
          <p:cNvPicPr>
            <a:picLocks noChangeAspect="1"/>
          </p:cNvPicPr>
          <p:nvPr/>
        </p:nvPicPr>
        <p:blipFill>
          <a:blip r:embed="rId3">
            <a:clrChange>
              <a:clrFrom>
                <a:srgbClr val="262626"/>
              </a:clrFrom>
              <a:clrTo>
                <a:srgbClr val="262626">
                  <a:alpha val="0"/>
                </a:srgbClr>
              </a:clrTo>
            </a:clrChange>
          </a:blip>
          <a:stretch>
            <a:fillRect/>
          </a:stretch>
        </p:blipFill>
        <p:spPr>
          <a:xfrm>
            <a:off x="5146516" y="5389928"/>
            <a:ext cx="803737" cy="756649"/>
          </a:xfrm>
          <a:prstGeom prst="rect">
            <a:avLst/>
          </a:prstGeom>
        </p:spPr>
      </p:pic>
      <p:pic>
        <p:nvPicPr>
          <p:cNvPr id="41" name="Picture 40">
            <a:extLst>
              <a:ext uri="{FF2B5EF4-FFF2-40B4-BE49-F238E27FC236}">
                <a16:creationId xmlns:a16="http://schemas.microsoft.com/office/drawing/2014/main" id="{C261E5F6-F6CD-0D47-B1FA-E32EA6507A35}"/>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10605908" y="5410030"/>
            <a:ext cx="784893" cy="817102"/>
          </a:xfrm>
          <a:prstGeom prst="rect">
            <a:avLst/>
          </a:prstGeom>
        </p:spPr>
      </p:pic>
      <p:sp>
        <p:nvSpPr>
          <p:cNvPr id="42" name="Oval 41">
            <a:extLst>
              <a:ext uri="{FF2B5EF4-FFF2-40B4-BE49-F238E27FC236}">
                <a16:creationId xmlns:a16="http://schemas.microsoft.com/office/drawing/2014/main" id="{65438A08-B3C8-E34F-B3AA-533DE515BFF1}"/>
              </a:ext>
            </a:extLst>
          </p:cNvPr>
          <p:cNvSpPr/>
          <p:nvPr/>
        </p:nvSpPr>
        <p:spPr>
          <a:xfrm>
            <a:off x="8421515" y="2558219"/>
            <a:ext cx="284199" cy="300118"/>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43" name="Oval 42">
            <a:extLst>
              <a:ext uri="{FF2B5EF4-FFF2-40B4-BE49-F238E27FC236}">
                <a16:creationId xmlns:a16="http://schemas.microsoft.com/office/drawing/2014/main" id="{4F63D4D8-3858-7947-9867-D50FB7998FB4}"/>
              </a:ext>
            </a:extLst>
          </p:cNvPr>
          <p:cNvSpPr/>
          <p:nvPr/>
        </p:nvSpPr>
        <p:spPr>
          <a:xfrm>
            <a:off x="7335908" y="3559203"/>
            <a:ext cx="284199" cy="300118"/>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44" name="Oval 43">
            <a:extLst>
              <a:ext uri="{FF2B5EF4-FFF2-40B4-BE49-F238E27FC236}">
                <a16:creationId xmlns:a16="http://schemas.microsoft.com/office/drawing/2014/main" id="{8E92C7CF-E99A-CB4B-B3CB-4C46CFB4D6B9}"/>
              </a:ext>
            </a:extLst>
          </p:cNvPr>
          <p:cNvSpPr/>
          <p:nvPr/>
        </p:nvSpPr>
        <p:spPr>
          <a:xfrm>
            <a:off x="8323358" y="3734314"/>
            <a:ext cx="284199" cy="300118"/>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45" name="Oval 44">
            <a:extLst>
              <a:ext uri="{FF2B5EF4-FFF2-40B4-BE49-F238E27FC236}">
                <a16:creationId xmlns:a16="http://schemas.microsoft.com/office/drawing/2014/main" id="{66B5CE30-E069-FF4C-8F7E-070A5F5CACAA}"/>
              </a:ext>
            </a:extLst>
          </p:cNvPr>
          <p:cNvSpPr/>
          <p:nvPr/>
        </p:nvSpPr>
        <p:spPr>
          <a:xfrm>
            <a:off x="9340836" y="2719439"/>
            <a:ext cx="284199" cy="300118"/>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46" name="Oval 45">
            <a:extLst>
              <a:ext uri="{FF2B5EF4-FFF2-40B4-BE49-F238E27FC236}">
                <a16:creationId xmlns:a16="http://schemas.microsoft.com/office/drawing/2014/main" id="{9C5D5C7A-B2D5-5A4F-B89B-7CC8C8173F4F}"/>
              </a:ext>
            </a:extLst>
          </p:cNvPr>
          <p:cNvSpPr/>
          <p:nvPr/>
        </p:nvSpPr>
        <p:spPr>
          <a:xfrm>
            <a:off x="10183836" y="1768911"/>
            <a:ext cx="284199" cy="300118"/>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cxnSp>
        <p:nvCxnSpPr>
          <p:cNvPr id="47" name="Straight Connector 46">
            <a:extLst>
              <a:ext uri="{FF2B5EF4-FFF2-40B4-BE49-F238E27FC236}">
                <a16:creationId xmlns:a16="http://schemas.microsoft.com/office/drawing/2014/main" id="{EE946792-4556-0E4A-A5F3-CF9BFBFC5CBF}"/>
              </a:ext>
            </a:extLst>
          </p:cNvPr>
          <p:cNvCxnSpPr/>
          <p:nvPr/>
        </p:nvCxnSpPr>
        <p:spPr>
          <a:xfrm>
            <a:off x="8457402" y="3254839"/>
            <a:ext cx="16110" cy="522401"/>
          </a:xfrm>
          <a:prstGeom prst="line">
            <a:avLst/>
          </a:prstGeom>
          <a:ln w="38100">
            <a:prstDash val="sysDot"/>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6BA82332-38BC-6242-B0D6-2D74127A9F7A}"/>
              </a:ext>
            </a:extLst>
          </p:cNvPr>
          <p:cNvCxnSpPr>
            <a:stCxn id="43" idx="4"/>
          </p:cNvCxnSpPr>
          <p:nvPr/>
        </p:nvCxnSpPr>
        <p:spPr>
          <a:xfrm flipH="1">
            <a:off x="7474105" y="3859321"/>
            <a:ext cx="3903" cy="496956"/>
          </a:xfrm>
          <a:prstGeom prst="line">
            <a:avLst/>
          </a:prstGeom>
          <a:ln w="38100">
            <a:prstDash val="sysDot"/>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C5941301-4CB2-A141-864D-C6412AA2C9FD}"/>
              </a:ext>
            </a:extLst>
          </p:cNvPr>
          <p:cNvCxnSpPr/>
          <p:nvPr/>
        </p:nvCxnSpPr>
        <p:spPr>
          <a:xfrm>
            <a:off x="8583393" y="2873314"/>
            <a:ext cx="16110" cy="338599"/>
          </a:xfrm>
          <a:prstGeom prst="line">
            <a:avLst/>
          </a:prstGeom>
          <a:ln w="38100">
            <a:prstDash val="sysDot"/>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0EBB116F-0DE9-704A-A103-E1C3097DD2A8}"/>
              </a:ext>
            </a:extLst>
          </p:cNvPr>
          <p:cNvCxnSpPr>
            <a:endCxn id="45" idx="0"/>
          </p:cNvCxnSpPr>
          <p:nvPr/>
        </p:nvCxnSpPr>
        <p:spPr>
          <a:xfrm>
            <a:off x="9477230" y="2334586"/>
            <a:ext cx="5706" cy="384853"/>
          </a:xfrm>
          <a:prstGeom prst="line">
            <a:avLst/>
          </a:prstGeom>
          <a:ln w="38100">
            <a:prstDash val="sysDot"/>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BFF5A945-92F3-5549-950E-DD7E391DC6AC}"/>
              </a:ext>
            </a:extLst>
          </p:cNvPr>
          <p:cNvCxnSpPr>
            <a:stCxn id="46" idx="4"/>
          </p:cNvCxnSpPr>
          <p:nvPr/>
        </p:nvCxnSpPr>
        <p:spPr>
          <a:xfrm>
            <a:off x="10325936" y="2069029"/>
            <a:ext cx="5705" cy="514872"/>
          </a:xfrm>
          <a:prstGeom prst="line">
            <a:avLst/>
          </a:prstGeom>
          <a:ln w="38100">
            <a:prstDash val="sysDot"/>
          </a:ln>
        </p:spPr>
        <p:style>
          <a:lnRef idx="1">
            <a:schemeClr val="accent1"/>
          </a:lnRef>
          <a:fillRef idx="0">
            <a:schemeClr val="accent1"/>
          </a:fillRef>
          <a:effectRef idx="0">
            <a:schemeClr val="accent1"/>
          </a:effectRef>
          <a:fontRef idx="minor">
            <a:schemeClr val="tx1"/>
          </a:fontRef>
        </p:style>
      </p:cxnSp>
      <p:sp>
        <p:nvSpPr>
          <p:cNvPr id="52" name="TextBox 51">
            <a:extLst>
              <a:ext uri="{FF2B5EF4-FFF2-40B4-BE49-F238E27FC236}">
                <a16:creationId xmlns:a16="http://schemas.microsoft.com/office/drawing/2014/main" id="{3E7B80D9-0651-134F-83FE-4816B83785B9}"/>
              </a:ext>
            </a:extLst>
          </p:cNvPr>
          <p:cNvSpPr txBox="1"/>
          <p:nvPr/>
        </p:nvSpPr>
        <p:spPr>
          <a:xfrm>
            <a:off x="378264" y="6160506"/>
            <a:ext cx="9221755" cy="369332"/>
          </a:xfrm>
          <a:prstGeom prst="rect">
            <a:avLst/>
          </a:prstGeom>
          <a:noFill/>
        </p:spPr>
        <p:txBody>
          <a:bodyPr wrap="none" rtlCol="0">
            <a:spAutoFit/>
          </a:bodyPr>
          <a:lstStyle/>
          <a:p>
            <a:r>
              <a:rPr lang="en-CA" dirty="0">
                <a:solidFill>
                  <a:srgbClr val="002060"/>
                </a:solidFill>
                <a:latin typeface="Montserrat"/>
              </a:rPr>
              <a:t>The polynomial model performs poorly on the testing dataset and therefore it has large variance</a:t>
            </a:r>
          </a:p>
        </p:txBody>
      </p:sp>
    </p:spTree>
    <p:extLst>
      <p:ext uri="{BB962C8B-B14F-4D97-AF65-F5344CB8AC3E}">
        <p14:creationId xmlns:p14="http://schemas.microsoft.com/office/powerpoint/2010/main" val="299545378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DCDC6C7-1211-4FBC-AF64-9162560A6832}"/>
              </a:ext>
            </a:extLst>
          </p:cNvPr>
          <p:cNvPicPr>
            <a:picLocks noChangeAspect="1"/>
          </p:cNvPicPr>
          <p:nvPr/>
        </p:nvPicPr>
        <p:blipFill rotWithShape="1">
          <a:blip r:embed="rId2"/>
          <a:srcRect b="28877"/>
          <a:stretch/>
        </p:blipFill>
        <p:spPr>
          <a:xfrm>
            <a:off x="8878" y="-26580"/>
            <a:ext cx="12192000" cy="4896474"/>
          </a:xfrm>
          <a:prstGeom prst="rect">
            <a:avLst/>
          </a:prstGeom>
        </p:spPr>
      </p:pic>
      <p:sp>
        <p:nvSpPr>
          <p:cNvPr id="4" name="Прямоугольник 9">
            <a:extLst>
              <a:ext uri="{FF2B5EF4-FFF2-40B4-BE49-F238E27FC236}">
                <a16:creationId xmlns:a16="http://schemas.microsoft.com/office/drawing/2014/main" id="{FDA8A67B-C5DF-AD43-B378-AF28BDED70C9}"/>
              </a:ext>
            </a:extLst>
          </p:cNvPr>
          <p:cNvSpPr/>
          <p:nvPr/>
        </p:nvSpPr>
        <p:spPr>
          <a:xfrm>
            <a:off x="411786" y="89752"/>
            <a:ext cx="11856414" cy="584775"/>
          </a:xfrm>
          <a:prstGeom prst="rect">
            <a:avLst/>
          </a:prstGeom>
        </p:spPr>
        <p:txBody>
          <a:bodyPr wrap="square">
            <a:spAutoFit/>
          </a:bodyPr>
          <a:lstStyle/>
          <a:p>
            <a:r>
              <a:rPr lang="en-CA" sz="3200" b="1" dirty="0">
                <a:solidFill>
                  <a:srgbClr val="002060"/>
                </a:solidFill>
                <a:latin typeface="Montserrat" charset="0"/>
                <a:ea typeface="Montserrat" charset="0"/>
                <a:cs typeface="Montserrat" charset="0"/>
              </a:rPr>
              <a:t>MODEL COMPLEXITY VS. ERROR</a:t>
            </a:r>
          </a:p>
        </p:txBody>
      </p:sp>
      <p:cxnSp>
        <p:nvCxnSpPr>
          <p:cNvPr id="5" name="Straight Arrow Connector 4">
            <a:extLst>
              <a:ext uri="{FF2B5EF4-FFF2-40B4-BE49-F238E27FC236}">
                <a16:creationId xmlns:a16="http://schemas.microsoft.com/office/drawing/2014/main" id="{EE22178E-810B-7D46-A632-8C51AE599FF0}"/>
              </a:ext>
            </a:extLst>
          </p:cNvPr>
          <p:cNvCxnSpPr/>
          <p:nvPr/>
        </p:nvCxnSpPr>
        <p:spPr>
          <a:xfrm flipV="1">
            <a:off x="5688503" y="4989958"/>
            <a:ext cx="4795616" cy="32711"/>
          </a:xfrm>
          <a:prstGeom prst="straightConnector1">
            <a:avLst/>
          </a:prstGeom>
          <a:ln w="57150">
            <a:solidFill>
              <a:srgbClr val="124359"/>
            </a:solidFill>
            <a:tailEnd type="triangle"/>
          </a:ln>
        </p:spPr>
        <p:style>
          <a:lnRef idx="1">
            <a:schemeClr val="accent1"/>
          </a:lnRef>
          <a:fillRef idx="0">
            <a:schemeClr val="accent1"/>
          </a:fillRef>
          <a:effectRef idx="0">
            <a:schemeClr val="accent1"/>
          </a:effectRef>
          <a:fontRef idx="minor">
            <a:schemeClr val="tx1"/>
          </a:fontRef>
        </p:style>
      </p:cxnSp>
      <p:cxnSp>
        <p:nvCxnSpPr>
          <p:cNvPr id="6" name="Straight Arrow Connector 5">
            <a:extLst>
              <a:ext uri="{FF2B5EF4-FFF2-40B4-BE49-F238E27FC236}">
                <a16:creationId xmlns:a16="http://schemas.microsoft.com/office/drawing/2014/main" id="{F44ECDFD-4CA3-7B40-B676-77F6295420BC}"/>
              </a:ext>
            </a:extLst>
          </p:cNvPr>
          <p:cNvCxnSpPr/>
          <p:nvPr/>
        </p:nvCxnSpPr>
        <p:spPr>
          <a:xfrm flipH="1" flipV="1">
            <a:off x="5689600" y="1337940"/>
            <a:ext cx="18137" cy="3706955"/>
          </a:xfrm>
          <a:prstGeom prst="straightConnector1">
            <a:avLst/>
          </a:prstGeom>
          <a:ln w="57150">
            <a:solidFill>
              <a:srgbClr val="124359"/>
            </a:solidFill>
            <a:tailEnd type="triangle"/>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79415E86-3F80-B743-AA82-5C6A71CD3872}"/>
              </a:ext>
            </a:extLst>
          </p:cNvPr>
          <p:cNvSpPr txBox="1"/>
          <p:nvPr/>
        </p:nvSpPr>
        <p:spPr>
          <a:xfrm>
            <a:off x="6190030" y="5044895"/>
            <a:ext cx="4187172" cy="646331"/>
          </a:xfrm>
          <a:prstGeom prst="rect">
            <a:avLst/>
          </a:prstGeom>
          <a:noFill/>
        </p:spPr>
        <p:txBody>
          <a:bodyPr wrap="none" rtlCol="0">
            <a:spAutoFit/>
          </a:bodyPr>
          <a:lstStyle/>
          <a:p>
            <a:r>
              <a:rPr lang="en-CA" sz="3600" b="1" dirty="0">
                <a:solidFill>
                  <a:srgbClr val="002060"/>
                </a:solidFill>
              </a:rPr>
              <a:t>MODEL COMPLEXITY</a:t>
            </a:r>
          </a:p>
        </p:txBody>
      </p:sp>
      <p:sp>
        <p:nvSpPr>
          <p:cNvPr id="8" name="TextBox 7">
            <a:extLst>
              <a:ext uri="{FF2B5EF4-FFF2-40B4-BE49-F238E27FC236}">
                <a16:creationId xmlns:a16="http://schemas.microsoft.com/office/drawing/2014/main" id="{482CC654-2902-ED43-8C00-E6046588DC7D}"/>
              </a:ext>
            </a:extLst>
          </p:cNvPr>
          <p:cNvSpPr txBox="1"/>
          <p:nvPr/>
        </p:nvSpPr>
        <p:spPr>
          <a:xfrm rot="16200000">
            <a:off x="4620310" y="2704282"/>
            <a:ext cx="1350819" cy="584775"/>
          </a:xfrm>
          <a:prstGeom prst="rect">
            <a:avLst/>
          </a:prstGeom>
          <a:noFill/>
        </p:spPr>
        <p:txBody>
          <a:bodyPr wrap="none" rtlCol="0">
            <a:spAutoFit/>
          </a:bodyPr>
          <a:lstStyle/>
          <a:p>
            <a:r>
              <a:rPr lang="en-CA" sz="3200" b="1" dirty="0">
                <a:solidFill>
                  <a:srgbClr val="002060"/>
                </a:solidFill>
              </a:rPr>
              <a:t>ERROR</a:t>
            </a:r>
          </a:p>
        </p:txBody>
      </p:sp>
      <p:sp>
        <p:nvSpPr>
          <p:cNvPr id="9" name="Freeform 8">
            <a:extLst>
              <a:ext uri="{FF2B5EF4-FFF2-40B4-BE49-F238E27FC236}">
                <a16:creationId xmlns:a16="http://schemas.microsoft.com/office/drawing/2014/main" id="{1A43816A-7C28-954E-B171-FDE29BE734D8}"/>
              </a:ext>
            </a:extLst>
          </p:cNvPr>
          <p:cNvSpPr/>
          <p:nvPr/>
        </p:nvSpPr>
        <p:spPr>
          <a:xfrm>
            <a:off x="5870832" y="1497125"/>
            <a:ext cx="4374292" cy="3453409"/>
          </a:xfrm>
          <a:custGeom>
            <a:avLst/>
            <a:gdLst>
              <a:gd name="connsiteX0" fmla="*/ 0 w 4374292"/>
              <a:gd name="connsiteY0" fmla="*/ 0 h 3453409"/>
              <a:gd name="connsiteX1" fmla="*/ 436606 w 4374292"/>
              <a:gd name="connsiteY1" fmla="*/ 2166552 h 3453409"/>
              <a:gd name="connsiteX2" fmla="*/ 1515763 w 4374292"/>
              <a:gd name="connsiteY2" fmla="*/ 3171568 h 3453409"/>
              <a:gd name="connsiteX3" fmla="*/ 4374292 w 4374292"/>
              <a:gd name="connsiteY3" fmla="*/ 3361038 h 3453409"/>
            </a:gdLst>
            <a:ahLst/>
            <a:cxnLst>
              <a:cxn ang="0">
                <a:pos x="connsiteX0" y="connsiteY0"/>
              </a:cxn>
              <a:cxn ang="0">
                <a:pos x="connsiteX1" y="connsiteY1"/>
              </a:cxn>
              <a:cxn ang="0">
                <a:pos x="connsiteX2" y="connsiteY2"/>
              </a:cxn>
              <a:cxn ang="0">
                <a:pos x="connsiteX3" y="connsiteY3"/>
              </a:cxn>
            </a:cxnLst>
            <a:rect l="l" t="t" r="r" b="b"/>
            <a:pathLst>
              <a:path w="4374292" h="3453409">
                <a:moveTo>
                  <a:pt x="0" y="0"/>
                </a:moveTo>
                <a:cubicBezTo>
                  <a:pt x="91989" y="818978"/>
                  <a:pt x="183979" y="1637957"/>
                  <a:pt x="436606" y="2166552"/>
                </a:cubicBezTo>
                <a:cubicBezTo>
                  <a:pt x="689233" y="2695147"/>
                  <a:pt x="859482" y="2972487"/>
                  <a:pt x="1515763" y="3171568"/>
                </a:cubicBezTo>
                <a:cubicBezTo>
                  <a:pt x="2172044" y="3370649"/>
                  <a:pt x="4153244" y="3577968"/>
                  <a:pt x="4374292" y="3361038"/>
                </a:cubicBezTo>
              </a:path>
            </a:pathLst>
          </a:custGeom>
          <a:noFill/>
          <a:ln w="76200">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10" name="Freeform 9">
            <a:extLst>
              <a:ext uri="{FF2B5EF4-FFF2-40B4-BE49-F238E27FC236}">
                <a16:creationId xmlns:a16="http://schemas.microsoft.com/office/drawing/2014/main" id="{A6A4EC51-4297-EA4F-9345-FF16E99FB408}"/>
              </a:ext>
            </a:extLst>
          </p:cNvPr>
          <p:cNvSpPr/>
          <p:nvPr/>
        </p:nvSpPr>
        <p:spPr>
          <a:xfrm flipH="1">
            <a:off x="5663776" y="1497125"/>
            <a:ext cx="4374292" cy="3453409"/>
          </a:xfrm>
          <a:custGeom>
            <a:avLst/>
            <a:gdLst>
              <a:gd name="connsiteX0" fmla="*/ 0 w 4374292"/>
              <a:gd name="connsiteY0" fmla="*/ 0 h 3453409"/>
              <a:gd name="connsiteX1" fmla="*/ 436606 w 4374292"/>
              <a:gd name="connsiteY1" fmla="*/ 2166552 h 3453409"/>
              <a:gd name="connsiteX2" fmla="*/ 1515763 w 4374292"/>
              <a:gd name="connsiteY2" fmla="*/ 3171568 h 3453409"/>
              <a:gd name="connsiteX3" fmla="*/ 4374292 w 4374292"/>
              <a:gd name="connsiteY3" fmla="*/ 3361038 h 3453409"/>
            </a:gdLst>
            <a:ahLst/>
            <a:cxnLst>
              <a:cxn ang="0">
                <a:pos x="connsiteX0" y="connsiteY0"/>
              </a:cxn>
              <a:cxn ang="0">
                <a:pos x="connsiteX1" y="connsiteY1"/>
              </a:cxn>
              <a:cxn ang="0">
                <a:pos x="connsiteX2" y="connsiteY2"/>
              </a:cxn>
              <a:cxn ang="0">
                <a:pos x="connsiteX3" y="connsiteY3"/>
              </a:cxn>
            </a:cxnLst>
            <a:rect l="l" t="t" r="r" b="b"/>
            <a:pathLst>
              <a:path w="4374292" h="3453409">
                <a:moveTo>
                  <a:pt x="0" y="0"/>
                </a:moveTo>
                <a:cubicBezTo>
                  <a:pt x="91989" y="818978"/>
                  <a:pt x="183979" y="1637957"/>
                  <a:pt x="436606" y="2166552"/>
                </a:cubicBezTo>
                <a:cubicBezTo>
                  <a:pt x="689233" y="2695147"/>
                  <a:pt x="859482" y="2972487"/>
                  <a:pt x="1515763" y="3171568"/>
                </a:cubicBezTo>
                <a:cubicBezTo>
                  <a:pt x="2172044" y="3370649"/>
                  <a:pt x="4153244" y="3577968"/>
                  <a:pt x="4374292" y="3361038"/>
                </a:cubicBezTo>
              </a:path>
            </a:pathLst>
          </a:custGeom>
          <a:noFill/>
          <a:ln w="7620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11" name="TextBox 10">
            <a:extLst>
              <a:ext uri="{FF2B5EF4-FFF2-40B4-BE49-F238E27FC236}">
                <a16:creationId xmlns:a16="http://schemas.microsoft.com/office/drawing/2014/main" id="{B225A330-15F1-D143-9F24-17BFA5A314CE}"/>
              </a:ext>
            </a:extLst>
          </p:cNvPr>
          <p:cNvSpPr txBox="1"/>
          <p:nvPr/>
        </p:nvSpPr>
        <p:spPr>
          <a:xfrm>
            <a:off x="9969285" y="2011163"/>
            <a:ext cx="1164614" cy="369332"/>
          </a:xfrm>
          <a:prstGeom prst="rect">
            <a:avLst/>
          </a:prstGeom>
          <a:noFill/>
        </p:spPr>
        <p:txBody>
          <a:bodyPr wrap="none" rtlCol="0">
            <a:spAutoFit/>
          </a:bodyPr>
          <a:lstStyle/>
          <a:p>
            <a:r>
              <a:rPr lang="en-CA" b="1" dirty="0">
                <a:solidFill>
                  <a:srgbClr val="002060"/>
                </a:solidFill>
              </a:rPr>
              <a:t>VARIANCE</a:t>
            </a:r>
          </a:p>
        </p:txBody>
      </p:sp>
      <p:sp>
        <p:nvSpPr>
          <p:cNvPr id="12" name="TextBox 11">
            <a:extLst>
              <a:ext uri="{FF2B5EF4-FFF2-40B4-BE49-F238E27FC236}">
                <a16:creationId xmlns:a16="http://schemas.microsoft.com/office/drawing/2014/main" id="{82542EA0-F8FB-9A45-9B86-B27FB648EE23}"/>
              </a:ext>
            </a:extLst>
          </p:cNvPr>
          <p:cNvSpPr txBox="1"/>
          <p:nvPr/>
        </p:nvSpPr>
        <p:spPr>
          <a:xfrm>
            <a:off x="9597764" y="4533271"/>
            <a:ext cx="623889" cy="369332"/>
          </a:xfrm>
          <a:prstGeom prst="rect">
            <a:avLst/>
          </a:prstGeom>
          <a:noFill/>
        </p:spPr>
        <p:txBody>
          <a:bodyPr wrap="none" rtlCol="0">
            <a:spAutoFit/>
          </a:bodyPr>
          <a:lstStyle/>
          <a:p>
            <a:r>
              <a:rPr lang="en-CA" b="1" dirty="0">
                <a:solidFill>
                  <a:srgbClr val="002060"/>
                </a:solidFill>
              </a:rPr>
              <a:t>BIAS</a:t>
            </a:r>
          </a:p>
        </p:txBody>
      </p:sp>
      <p:sp>
        <p:nvSpPr>
          <p:cNvPr id="13" name="TextBox 12">
            <a:extLst>
              <a:ext uri="{FF2B5EF4-FFF2-40B4-BE49-F238E27FC236}">
                <a16:creationId xmlns:a16="http://schemas.microsoft.com/office/drawing/2014/main" id="{DCC9B414-C1BB-E34A-8F84-A8E94F72AF18}"/>
              </a:ext>
            </a:extLst>
          </p:cNvPr>
          <p:cNvSpPr txBox="1"/>
          <p:nvPr/>
        </p:nvSpPr>
        <p:spPr>
          <a:xfrm>
            <a:off x="5752859" y="5636550"/>
            <a:ext cx="874342" cy="369332"/>
          </a:xfrm>
          <a:prstGeom prst="rect">
            <a:avLst/>
          </a:prstGeom>
          <a:noFill/>
        </p:spPr>
        <p:txBody>
          <a:bodyPr wrap="none" rtlCol="0">
            <a:spAutoFit/>
          </a:bodyPr>
          <a:lstStyle/>
          <a:p>
            <a:r>
              <a:rPr lang="en-CA" b="1" dirty="0">
                <a:solidFill>
                  <a:srgbClr val="002060"/>
                </a:solidFill>
              </a:rPr>
              <a:t>LINEAR</a:t>
            </a:r>
          </a:p>
        </p:txBody>
      </p:sp>
      <p:sp>
        <p:nvSpPr>
          <p:cNvPr id="14" name="TextBox 13">
            <a:extLst>
              <a:ext uri="{FF2B5EF4-FFF2-40B4-BE49-F238E27FC236}">
                <a16:creationId xmlns:a16="http://schemas.microsoft.com/office/drawing/2014/main" id="{D034E879-70C7-F145-B0C5-9902CD792BE8}"/>
              </a:ext>
            </a:extLst>
          </p:cNvPr>
          <p:cNvSpPr txBox="1"/>
          <p:nvPr/>
        </p:nvSpPr>
        <p:spPr>
          <a:xfrm>
            <a:off x="9460579" y="5636550"/>
            <a:ext cx="1522148" cy="369332"/>
          </a:xfrm>
          <a:prstGeom prst="rect">
            <a:avLst/>
          </a:prstGeom>
          <a:noFill/>
        </p:spPr>
        <p:txBody>
          <a:bodyPr wrap="none" rtlCol="0">
            <a:spAutoFit/>
          </a:bodyPr>
          <a:lstStyle/>
          <a:p>
            <a:r>
              <a:rPr lang="en-CA" b="1" dirty="0">
                <a:solidFill>
                  <a:srgbClr val="002060"/>
                </a:solidFill>
              </a:rPr>
              <a:t>POLYNOMIAL</a:t>
            </a:r>
          </a:p>
        </p:txBody>
      </p:sp>
      <p:sp>
        <p:nvSpPr>
          <p:cNvPr id="15" name="Right Arrow 14">
            <a:extLst>
              <a:ext uri="{FF2B5EF4-FFF2-40B4-BE49-F238E27FC236}">
                <a16:creationId xmlns:a16="http://schemas.microsoft.com/office/drawing/2014/main" id="{46F62F7A-ECF6-074C-8B7A-33E81489F337}"/>
              </a:ext>
            </a:extLst>
          </p:cNvPr>
          <p:cNvSpPr/>
          <p:nvPr/>
        </p:nvSpPr>
        <p:spPr>
          <a:xfrm>
            <a:off x="6627201" y="5691226"/>
            <a:ext cx="2833378" cy="25432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cxnSp>
        <p:nvCxnSpPr>
          <p:cNvPr id="16" name="Straight Connector 15">
            <a:extLst>
              <a:ext uri="{FF2B5EF4-FFF2-40B4-BE49-F238E27FC236}">
                <a16:creationId xmlns:a16="http://schemas.microsoft.com/office/drawing/2014/main" id="{3EA1450F-B2C1-B442-B03F-9894008F5DF1}"/>
              </a:ext>
            </a:extLst>
          </p:cNvPr>
          <p:cNvCxnSpPr/>
          <p:nvPr/>
        </p:nvCxnSpPr>
        <p:spPr>
          <a:xfrm>
            <a:off x="7899400" y="1952266"/>
            <a:ext cx="0" cy="3037692"/>
          </a:xfrm>
          <a:prstGeom prst="line">
            <a:avLst/>
          </a:prstGeom>
          <a:ln w="7620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17" name="Freeform 16">
            <a:extLst>
              <a:ext uri="{FF2B5EF4-FFF2-40B4-BE49-F238E27FC236}">
                <a16:creationId xmlns:a16="http://schemas.microsoft.com/office/drawing/2014/main" id="{3988E707-45DC-244B-A6C1-9C6D5AE530A2}"/>
              </a:ext>
            </a:extLst>
          </p:cNvPr>
          <p:cNvSpPr/>
          <p:nvPr/>
        </p:nvSpPr>
        <p:spPr>
          <a:xfrm>
            <a:off x="6004448" y="1510976"/>
            <a:ext cx="1899139" cy="3272339"/>
          </a:xfrm>
          <a:custGeom>
            <a:avLst/>
            <a:gdLst>
              <a:gd name="connsiteX0" fmla="*/ 0 w 1899139"/>
              <a:gd name="connsiteY0" fmla="*/ 0 h 3272339"/>
              <a:gd name="connsiteX1" fmla="*/ 321548 w 1899139"/>
              <a:gd name="connsiteY1" fmla="*/ 1798655 h 3272339"/>
              <a:gd name="connsiteX2" fmla="*/ 894304 w 1899139"/>
              <a:gd name="connsiteY2" fmla="*/ 2773345 h 3272339"/>
              <a:gd name="connsiteX3" fmla="*/ 1798655 w 1899139"/>
              <a:gd name="connsiteY3" fmla="*/ 3195376 h 3272339"/>
              <a:gd name="connsiteX4" fmla="*/ 1899139 w 1899139"/>
              <a:gd name="connsiteY4" fmla="*/ 3215472 h 32723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99139" h="3272339">
                <a:moveTo>
                  <a:pt x="0" y="0"/>
                </a:moveTo>
                <a:cubicBezTo>
                  <a:pt x="86248" y="668215"/>
                  <a:pt x="172497" y="1336431"/>
                  <a:pt x="321548" y="1798655"/>
                </a:cubicBezTo>
                <a:cubicBezTo>
                  <a:pt x="470599" y="2260879"/>
                  <a:pt x="648120" y="2540558"/>
                  <a:pt x="894304" y="2773345"/>
                </a:cubicBezTo>
                <a:cubicBezTo>
                  <a:pt x="1140488" y="3006132"/>
                  <a:pt x="1631183" y="3121688"/>
                  <a:pt x="1798655" y="3195376"/>
                </a:cubicBezTo>
                <a:cubicBezTo>
                  <a:pt x="1966128" y="3269064"/>
                  <a:pt x="1637882" y="3314281"/>
                  <a:pt x="1899139" y="3215472"/>
                </a:cubicBezTo>
              </a:path>
            </a:pathLst>
          </a:custGeom>
          <a:noFill/>
          <a:ln w="57150">
            <a:solidFill>
              <a:srgbClr val="00B05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18" name="Freeform 17">
            <a:extLst>
              <a:ext uri="{FF2B5EF4-FFF2-40B4-BE49-F238E27FC236}">
                <a16:creationId xmlns:a16="http://schemas.microsoft.com/office/drawing/2014/main" id="{FDC408FF-4A70-E040-9AAD-F2A220538A05}"/>
              </a:ext>
            </a:extLst>
          </p:cNvPr>
          <p:cNvSpPr/>
          <p:nvPr/>
        </p:nvSpPr>
        <p:spPr>
          <a:xfrm flipH="1">
            <a:off x="7899400" y="1510976"/>
            <a:ext cx="1899139" cy="3272339"/>
          </a:xfrm>
          <a:custGeom>
            <a:avLst/>
            <a:gdLst>
              <a:gd name="connsiteX0" fmla="*/ 0 w 1899139"/>
              <a:gd name="connsiteY0" fmla="*/ 0 h 3272339"/>
              <a:gd name="connsiteX1" fmla="*/ 321548 w 1899139"/>
              <a:gd name="connsiteY1" fmla="*/ 1798655 h 3272339"/>
              <a:gd name="connsiteX2" fmla="*/ 894304 w 1899139"/>
              <a:gd name="connsiteY2" fmla="*/ 2773345 h 3272339"/>
              <a:gd name="connsiteX3" fmla="*/ 1798655 w 1899139"/>
              <a:gd name="connsiteY3" fmla="*/ 3195376 h 3272339"/>
              <a:gd name="connsiteX4" fmla="*/ 1899139 w 1899139"/>
              <a:gd name="connsiteY4" fmla="*/ 3215472 h 32723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99139" h="3272339">
                <a:moveTo>
                  <a:pt x="0" y="0"/>
                </a:moveTo>
                <a:cubicBezTo>
                  <a:pt x="86248" y="668215"/>
                  <a:pt x="172497" y="1336431"/>
                  <a:pt x="321548" y="1798655"/>
                </a:cubicBezTo>
                <a:cubicBezTo>
                  <a:pt x="470599" y="2260879"/>
                  <a:pt x="648120" y="2540558"/>
                  <a:pt x="894304" y="2773345"/>
                </a:cubicBezTo>
                <a:cubicBezTo>
                  <a:pt x="1140488" y="3006132"/>
                  <a:pt x="1631183" y="3121688"/>
                  <a:pt x="1798655" y="3195376"/>
                </a:cubicBezTo>
                <a:cubicBezTo>
                  <a:pt x="1966128" y="3269064"/>
                  <a:pt x="1637882" y="3314281"/>
                  <a:pt x="1899139" y="3215472"/>
                </a:cubicBezTo>
              </a:path>
            </a:pathLst>
          </a:custGeom>
          <a:noFill/>
          <a:ln w="57150">
            <a:solidFill>
              <a:srgbClr val="00B05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19" name="TextBox 18">
            <a:extLst>
              <a:ext uri="{FF2B5EF4-FFF2-40B4-BE49-F238E27FC236}">
                <a16:creationId xmlns:a16="http://schemas.microsoft.com/office/drawing/2014/main" id="{4B2FA0B8-5125-D340-8CA5-07043CBB8BF2}"/>
              </a:ext>
            </a:extLst>
          </p:cNvPr>
          <p:cNvSpPr txBox="1"/>
          <p:nvPr/>
        </p:nvSpPr>
        <p:spPr>
          <a:xfrm>
            <a:off x="8928324" y="1607997"/>
            <a:ext cx="1014188" cy="646331"/>
          </a:xfrm>
          <a:prstGeom prst="rect">
            <a:avLst/>
          </a:prstGeom>
          <a:noFill/>
        </p:spPr>
        <p:txBody>
          <a:bodyPr wrap="square" rtlCol="0">
            <a:spAutoFit/>
          </a:bodyPr>
          <a:lstStyle/>
          <a:p>
            <a:r>
              <a:rPr lang="en-CA" b="1" dirty="0">
                <a:solidFill>
                  <a:srgbClr val="002060"/>
                </a:solidFill>
              </a:rPr>
              <a:t>TOTAL ERROR</a:t>
            </a:r>
          </a:p>
        </p:txBody>
      </p:sp>
      <p:sp>
        <p:nvSpPr>
          <p:cNvPr id="20" name="TextBox 19">
            <a:extLst>
              <a:ext uri="{FF2B5EF4-FFF2-40B4-BE49-F238E27FC236}">
                <a16:creationId xmlns:a16="http://schemas.microsoft.com/office/drawing/2014/main" id="{4F514EA4-8089-0941-87F6-2BDCCF3EDB7D}"/>
              </a:ext>
            </a:extLst>
          </p:cNvPr>
          <p:cNvSpPr txBox="1"/>
          <p:nvPr/>
        </p:nvSpPr>
        <p:spPr>
          <a:xfrm>
            <a:off x="7121036" y="1360166"/>
            <a:ext cx="1556725" cy="646331"/>
          </a:xfrm>
          <a:prstGeom prst="rect">
            <a:avLst/>
          </a:prstGeom>
          <a:noFill/>
        </p:spPr>
        <p:txBody>
          <a:bodyPr wrap="square" rtlCol="0">
            <a:spAutoFit/>
          </a:bodyPr>
          <a:lstStyle/>
          <a:p>
            <a:pPr algn="ctr"/>
            <a:r>
              <a:rPr lang="en-CA" b="1" dirty="0">
                <a:solidFill>
                  <a:srgbClr val="002060"/>
                </a:solidFill>
              </a:rPr>
              <a:t>OPTIMUM MODEL </a:t>
            </a:r>
          </a:p>
        </p:txBody>
      </p:sp>
      <p:sp>
        <p:nvSpPr>
          <p:cNvPr id="21" name="Rectangle 20">
            <a:extLst>
              <a:ext uri="{FF2B5EF4-FFF2-40B4-BE49-F238E27FC236}">
                <a16:creationId xmlns:a16="http://schemas.microsoft.com/office/drawing/2014/main" id="{6EA1414C-5F03-2B40-9957-4C2EC1E9A29D}"/>
              </a:ext>
            </a:extLst>
          </p:cNvPr>
          <p:cNvSpPr/>
          <p:nvPr/>
        </p:nvSpPr>
        <p:spPr>
          <a:xfrm>
            <a:off x="335586" y="1630965"/>
            <a:ext cx="4663560" cy="1477328"/>
          </a:xfrm>
          <a:prstGeom prst="rect">
            <a:avLst/>
          </a:prstGeom>
        </p:spPr>
        <p:txBody>
          <a:bodyPr wrap="square">
            <a:spAutoFit/>
          </a:bodyPr>
          <a:lstStyle/>
          <a:p>
            <a:pPr marL="285750" indent="-285750">
              <a:buFont typeface="Arial" panose="020B0604020202020204" pitchFamily="34" charset="0"/>
              <a:buChar char="•"/>
            </a:pPr>
            <a:r>
              <a:rPr lang="en-CA" b="1" dirty="0">
                <a:latin typeface="Montserrat" charset="0"/>
                <a:ea typeface="Montserrat" charset="0"/>
                <a:cs typeface="Montserrat" charset="0"/>
              </a:rPr>
              <a:t>Regularization works by reducing the variance at the cost of adding some bias to the model. </a:t>
            </a:r>
          </a:p>
          <a:p>
            <a:pPr marL="285750" indent="-285750">
              <a:buFont typeface="Arial" panose="020B0604020202020204" pitchFamily="34" charset="0"/>
              <a:buChar char="•"/>
            </a:pPr>
            <a:r>
              <a:rPr lang="en-CA" b="1" dirty="0">
                <a:latin typeface="Montserrat" charset="0"/>
                <a:ea typeface="Montserrat" charset="0"/>
                <a:cs typeface="Montserrat" charset="0"/>
              </a:rPr>
              <a:t>A trade-off between variance and bias occurs.</a:t>
            </a:r>
          </a:p>
        </p:txBody>
      </p:sp>
    </p:spTree>
    <p:extLst>
      <p:ext uri="{BB962C8B-B14F-4D97-AF65-F5344CB8AC3E}">
        <p14:creationId xmlns:p14="http://schemas.microsoft.com/office/powerpoint/2010/main" val="5424938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0D933E76-94F8-4726-8305-57015A1D6443}"/>
              </a:ext>
            </a:extLst>
          </p:cNvPr>
          <p:cNvPicPr>
            <a:picLocks noChangeAspect="1"/>
          </p:cNvPicPr>
          <p:nvPr/>
        </p:nvPicPr>
        <p:blipFill rotWithShape="1">
          <a:blip r:embed="rId2"/>
          <a:srcRect b="25983"/>
          <a:stretch/>
        </p:blipFill>
        <p:spPr>
          <a:xfrm>
            <a:off x="0" y="-26581"/>
            <a:ext cx="12192000" cy="5095731"/>
          </a:xfrm>
          <a:prstGeom prst="rect">
            <a:avLst/>
          </a:prstGeom>
        </p:spPr>
      </p:pic>
      <p:sp>
        <p:nvSpPr>
          <p:cNvPr id="4" name="Прямоугольник 9">
            <a:extLst>
              <a:ext uri="{FF2B5EF4-FFF2-40B4-BE49-F238E27FC236}">
                <a16:creationId xmlns:a16="http://schemas.microsoft.com/office/drawing/2014/main" id="{A6B4B7FE-11E6-F84A-8600-214C463EA14A}"/>
              </a:ext>
            </a:extLst>
          </p:cNvPr>
          <p:cNvSpPr/>
          <p:nvPr/>
        </p:nvSpPr>
        <p:spPr>
          <a:xfrm>
            <a:off x="419100" y="95706"/>
            <a:ext cx="11856414" cy="584775"/>
          </a:xfrm>
          <a:prstGeom prst="rect">
            <a:avLst/>
          </a:prstGeom>
        </p:spPr>
        <p:txBody>
          <a:bodyPr wrap="square">
            <a:spAutoFit/>
          </a:bodyPr>
          <a:lstStyle/>
          <a:p>
            <a:r>
              <a:rPr lang="en-CA" sz="3200" b="1" dirty="0">
                <a:solidFill>
                  <a:srgbClr val="002060"/>
                </a:solidFill>
                <a:latin typeface="Montserrat" charset="0"/>
                <a:ea typeface="Montserrat" charset="0"/>
                <a:cs typeface="Montserrat" charset="0"/>
              </a:rPr>
              <a:t>MODEL COMPLEXITY VS. ERROR</a:t>
            </a:r>
          </a:p>
        </p:txBody>
      </p:sp>
      <p:graphicFrame>
        <p:nvGraphicFramePr>
          <p:cNvPr id="5" name="Content Placeholder 2">
            <a:extLst>
              <a:ext uri="{FF2B5EF4-FFF2-40B4-BE49-F238E27FC236}">
                <a16:creationId xmlns:a16="http://schemas.microsoft.com/office/drawing/2014/main" id="{ABD5ECD8-CEF2-7E4A-932D-72F2C8D3C19B}"/>
              </a:ext>
            </a:extLst>
          </p:cNvPr>
          <p:cNvGraphicFramePr>
            <a:graphicFrameLocks/>
          </p:cNvGraphicFramePr>
          <p:nvPr/>
        </p:nvGraphicFramePr>
        <p:xfrm>
          <a:off x="533400" y="1321435"/>
          <a:ext cx="10972800" cy="2936240"/>
        </p:xfrm>
        <a:graphic>
          <a:graphicData uri="http://schemas.openxmlformats.org/drawingml/2006/table">
            <a:tbl>
              <a:tblPr firstRow="1" bandRow="1">
                <a:tableStyleId>{5C22544A-7EE6-4342-B048-85BDC9FD1C3A}</a:tableStyleId>
              </a:tblPr>
              <a:tblGrid>
                <a:gridCol w="5486400">
                  <a:extLst>
                    <a:ext uri="{9D8B030D-6E8A-4147-A177-3AD203B41FA5}">
                      <a16:colId xmlns:a16="http://schemas.microsoft.com/office/drawing/2014/main" val="20000"/>
                    </a:ext>
                  </a:extLst>
                </a:gridCol>
                <a:gridCol w="5486400">
                  <a:extLst>
                    <a:ext uri="{9D8B030D-6E8A-4147-A177-3AD203B41FA5}">
                      <a16:colId xmlns:a16="http://schemas.microsoft.com/office/drawing/2014/main" val="20001"/>
                    </a:ext>
                  </a:extLst>
                </a:gridCol>
              </a:tblGrid>
              <a:tr h="370840">
                <a:tc>
                  <a:txBody>
                    <a:bodyPr/>
                    <a:lstStyle/>
                    <a:p>
                      <a:r>
                        <a:rPr lang="en-CA" dirty="0"/>
                        <a:t>MODEL #1 (LINEAR</a:t>
                      </a:r>
                      <a:r>
                        <a:rPr lang="en-CA" baseline="0" dirty="0"/>
                        <a:t> REGRESSION) (SIMPLE)</a:t>
                      </a:r>
                      <a:endParaRPr lang="en-CA" dirty="0"/>
                    </a:p>
                  </a:txBody>
                  <a:tcPr/>
                </a:tc>
                <a:tc>
                  <a:txBody>
                    <a:bodyPr/>
                    <a:lstStyle/>
                    <a:p>
                      <a:r>
                        <a:rPr lang="en-CA" dirty="0"/>
                        <a:t>MODEL #2 (HIGH</a:t>
                      </a:r>
                      <a:r>
                        <a:rPr lang="en-CA" baseline="0" dirty="0"/>
                        <a:t> ORDER POLYNOMIAL) (COMPLEX)</a:t>
                      </a:r>
                      <a:endParaRPr lang="en-CA" dirty="0"/>
                    </a:p>
                  </a:txBody>
                  <a:tcPr/>
                </a:tc>
                <a:extLst>
                  <a:ext uri="{0D108BD9-81ED-4DB2-BD59-A6C34878D82A}">
                    <a16:rowId xmlns:a16="http://schemas.microsoft.com/office/drawing/2014/main" val="10000"/>
                  </a:ext>
                </a:extLst>
              </a:tr>
              <a:tr h="370840">
                <a:tc>
                  <a:txBody>
                    <a:bodyPr/>
                    <a:lstStyle/>
                    <a:p>
                      <a:r>
                        <a:rPr lang="en-CA" b="0" dirty="0"/>
                        <a:t>Model has </a:t>
                      </a:r>
                      <a:r>
                        <a:rPr lang="en-CA" b="1" dirty="0"/>
                        <a:t>High</a:t>
                      </a:r>
                      <a:r>
                        <a:rPr lang="en-CA" b="1" baseline="0" dirty="0"/>
                        <a:t> bias </a:t>
                      </a:r>
                      <a:r>
                        <a:rPr lang="en-CA" baseline="0" dirty="0"/>
                        <a:t>because it is very rigid (not flexible) and cannot fit the training dataset well</a:t>
                      </a:r>
                      <a:endParaRPr lang="en-CA" dirty="0"/>
                    </a:p>
                  </a:txBody>
                  <a:tcPr/>
                </a:tc>
                <a:tc>
                  <a:txBody>
                    <a:bodyPr/>
                    <a:lstStyle/>
                    <a:p>
                      <a:r>
                        <a:rPr lang="en-CA" dirty="0"/>
                        <a:t>Model has </a:t>
                      </a:r>
                      <a:r>
                        <a:rPr lang="en-CA" b="1" dirty="0"/>
                        <a:t>small</a:t>
                      </a:r>
                      <a:r>
                        <a:rPr lang="en-CA" b="1" baseline="0" dirty="0"/>
                        <a:t> bias </a:t>
                      </a:r>
                      <a:r>
                        <a:rPr lang="en-CA" baseline="0" dirty="0"/>
                        <a:t>because it is flexible and can fit the training dataset very well.</a:t>
                      </a:r>
                      <a:endParaRPr lang="en-CA" dirty="0"/>
                    </a:p>
                  </a:txBody>
                  <a:tcPr/>
                </a:tc>
                <a:extLst>
                  <a:ext uri="{0D108BD9-81ED-4DB2-BD59-A6C34878D82A}">
                    <a16:rowId xmlns:a16="http://schemas.microsoft.com/office/drawing/2014/main" val="10001"/>
                  </a:ext>
                </a:extLst>
              </a:tr>
              <a:tr h="370840">
                <a:tc>
                  <a:txBody>
                    <a:bodyPr/>
                    <a:lstStyle/>
                    <a:p>
                      <a:r>
                        <a:rPr lang="en-CA" dirty="0"/>
                        <a:t>Has </a:t>
                      </a:r>
                      <a:r>
                        <a:rPr lang="en-CA" b="1" dirty="0"/>
                        <a:t>small variance</a:t>
                      </a:r>
                      <a:r>
                        <a:rPr lang="en-CA" b="1" baseline="0" dirty="0"/>
                        <a:t> (variability) </a:t>
                      </a:r>
                      <a:r>
                        <a:rPr lang="en-CA" baseline="0" dirty="0"/>
                        <a:t>because it can fit the training data and the testing data with similar level (the model is able to generalize better) and avoids overfitting</a:t>
                      </a:r>
                      <a:endParaRPr lang="en-CA" dirty="0"/>
                    </a:p>
                  </a:txBody>
                  <a:tcPr/>
                </a:tc>
                <a:tc>
                  <a:txBody>
                    <a:bodyPr/>
                    <a:lstStyle/>
                    <a:p>
                      <a:r>
                        <a:rPr lang="en-CA" dirty="0"/>
                        <a:t>Has </a:t>
                      </a:r>
                      <a:r>
                        <a:rPr lang="en-CA" b="1" dirty="0"/>
                        <a:t>large</a:t>
                      </a:r>
                      <a:r>
                        <a:rPr lang="en-CA" b="1" baseline="0" dirty="0"/>
                        <a:t> variance (variability) </a:t>
                      </a:r>
                      <a:r>
                        <a:rPr lang="en-CA" baseline="0" dirty="0"/>
                        <a:t>because the model over fitted the training dataset and it performs poorly on the testing dataset</a:t>
                      </a:r>
                      <a:endParaRPr lang="en-CA" dirty="0"/>
                    </a:p>
                  </a:txBody>
                  <a:tcPr/>
                </a:tc>
                <a:extLst>
                  <a:ext uri="{0D108BD9-81ED-4DB2-BD59-A6C34878D82A}">
                    <a16:rowId xmlns:a16="http://schemas.microsoft.com/office/drawing/2014/main" val="10002"/>
                  </a:ext>
                </a:extLst>
              </a:tr>
              <a:tr h="370840">
                <a:tc>
                  <a:txBody>
                    <a:bodyPr/>
                    <a:lstStyle/>
                    <a:p>
                      <a:r>
                        <a:rPr lang="en-CA" baseline="0" dirty="0"/>
                        <a:t>Performance is consistent between the training dataset and the testing dataset</a:t>
                      </a:r>
                      <a:endParaRPr lang="en-CA" dirty="0"/>
                    </a:p>
                  </a:txBody>
                  <a:tcPr/>
                </a:tc>
                <a:tc>
                  <a:txBody>
                    <a:bodyPr/>
                    <a:lstStyle/>
                    <a:p>
                      <a:r>
                        <a:rPr lang="en-CA" dirty="0"/>
                        <a:t>Performance</a:t>
                      </a:r>
                      <a:r>
                        <a:rPr lang="en-CA" baseline="0" dirty="0"/>
                        <a:t> varies greatly between the training dataset and the testing dataset (high variability)</a:t>
                      </a:r>
                      <a:endParaRPr lang="en-CA" dirty="0"/>
                    </a:p>
                  </a:txBody>
                  <a:tcPr/>
                </a:tc>
                <a:extLst>
                  <a:ext uri="{0D108BD9-81ED-4DB2-BD59-A6C34878D82A}">
                    <a16:rowId xmlns:a16="http://schemas.microsoft.com/office/drawing/2014/main" val="10003"/>
                  </a:ext>
                </a:extLst>
              </a:tr>
              <a:tr h="370840">
                <a:tc>
                  <a:txBody>
                    <a:bodyPr/>
                    <a:lstStyle/>
                    <a:p>
                      <a:r>
                        <a:rPr lang="en-CA" dirty="0"/>
                        <a:t>Good</a:t>
                      </a:r>
                      <a:r>
                        <a:rPr lang="en-CA" baseline="0" dirty="0"/>
                        <a:t> generalization</a:t>
                      </a:r>
                      <a:endParaRPr lang="en-CA" dirty="0"/>
                    </a:p>
                  </a:txBody>
                  <a:tcPr/>
                </a:tc>
                <a:tc>
                  <a:txBody>
                    <a:bodyPr/>
                    <a:lstStyle/>
                    <a:p>
                      <a:r>
                        <a:rPr lang="en-CA" dirty="0"/>
                        <a:t>Over fitted</a:t>
                      </a:r>
                    </a:p>
                  </a:txBody>
                  <a:tcPr/>
                </a:tc>
                <a:extLst>
                  <a:ext uri="{0D108BD9-81ED-4DB2-BD59-A6C34878D82A}">
                    <a16:rowId xmlns:a16="http://schemas.microsoft.com/office/drawing/2014/main" val="10004"/>
                  </a:ext>
                </a:extLst>
              </a:tr>
            </a:tbl>
          </a:graphicData>
        </a:graphic>
      </p:graphicFrame>
      <p:sp>
        <p:nvSpPr>
          <p:cNvPr id="6" name="TextBox 5">
            <a:extLst>
              <a:ext uri="{FF2B5EF4-FFF2-40B4-BE49-F238E27FC236}">
                <a16:creationId xmlns:a16="http://schemas.microsoft.com/office/drawing/2014/main" id="{B9526E5E-CBE6-DB4F-8FD9-25A44B87BB17}"/>
              </a:ext>
            </a:extLst>
          </p:cNvPr>
          <p:cNvSpPr txBox="1"/>
          <p:nvPr/>
        </p:nvSpPr>
        <p:spPr>
          <a:xfrm>
            <a:off x="298857" y="4298464"/>
            <a:ext cx="11594284" cy="1200329"/>
          </a:xfrm>
          <a:prstGeom prst="rect">
            <a:avLst/>
          </a:prstGeom>
          <a:noFill/>
        </p:spPr>
        <p:txBody>
          <a:bodyPr wrap="square" rtlCol="0">
            <a:spAutoFit/>
          </a:bodyPr>
          <a:lstStyle/>
          <a:p>
            <a:pPr marL="285750" indent="-285750">
              <a:buFont typeface="Arial" panose="020B0604020202020204" pitchFamily="34" charset="0"/>
              <a:buChar char="•"/>
            </a:pPr>
            <a:r>
              <a:rPr lang="en-CA" i="1" dirty="0">
                <a:solidFill>
                  <a:srgbClr val="002060"/>
                </a:solidFill>
                <a:latin typeface="Montserrat"/>
              </a:rPr>
              <a:t>Variance measures the difference in fits between the training dataset and the testing dataset</a:t>
            </a:r>
          </a:p>
          <a:p>
            <a:pPr marL="285750" indent="-285750">
              <a:buFont typeface="Arial" panose="020B0604020202020204" pitchFamily="34" charset="0"/>
              <a:buChar char="•"/>
            </a:pPr>
            <a:r>
              <a:rPr lang="en-CA" i="1" dirty="0">
                <a:solidFill>
                  <a:srgbClr val="002060"/>
                </a:solidFill>
                <a:latin typeface="Montserrat"/>
              </a:rPr>
              <a:t>If the model generalizes better, the model has small variance which means the model performance is consistent among the training and testing datasets</a:t>
            </a:r>
          </a:p>
          <a:p>
            <a:pPr marL="285750" indent="-285750">
              <a:buFont typeface="Arial" panose="020B0604020202020204" pitchFamily="34" charset="0"/>
              <a:buChar char="•"/>
            </a:pPr>
            <a:r>
              <a:rPr lang="en-CA" i="1" dirty="0">
                <a:solidFill>
                  <a:srgbClr val="002060"/>
                </a:solidFill>
                <a:latin typeface="Montserrat"/>
              </a:rPr>
              <a:t>If the model over fits the training dataset, the model has large variance</a:t>
            </a:r>
          </a:p>
        </p:txBody>
      </p:sp>
      <p:sp>
        <p:nvSpPr>
          <p:cNvPr id="7" name="TextBox 6">
            <a:extLst>
              <a:ext uri="{FF2B5EF4-FFF2-40B4-BE49-F238E27FC236}">
                <a16:creationId xmlns:a16="http://schemas.microsoft.com/office/drawing/2014/main" id="{C0F19333-E65F-7D41-8D0D-0676BBE10115}"/>
              </a:ext>
            </a:extLst>
          </p:cNvPr>
          <p:cNvSpPr txBox="1"/>
          <p:nvPr/>
        </p:nvSpPr>
        <p:spPr>
          <a:xfrm>
            <a:off x="1094685" y="5536561"/>
            <a:ext cx="9534166" cy="523220"/>
          </a:xfrm>
          <a:prstGeom prst="rect">
            <a:avLst/>
          </a:prstGeom>
          <a:noFill/>
          <a:ln w="57150">
            <a:solidFill>
              <a:srgbClr val="FF0000"/>
            </a:solidFill>
          </a:ln>
        </p:spPr>
        <p:txBody>
          <a:bodyPr wrap="square" rtlCol="0">
            <a:spAutoFit/>
          </a:bodyPr>
          <a:lstStyle/>
          <a:p>
            <a:pPr algn="ctr"/>
            <a:r>
              <a:rPr lang="en-CA" sz="1400" b="1" dirty="0">
                <a:solidFill>
                  <a:srgbClr val="002060"/>
                </a:solidFill>
                <a:latin typeface="Montserrat"/>
              </a:rPr>
              <a:t>PERFECT REGRESSION MODEL SHALL HAVE SMALL BIAS AND SMALL VARIABILITY!</a:t>
            </a:r>
          </a:p>
          <a:p>
            <a:pPr algn="ctr"/>
            <a:r>
              <a:rPr lang="en-CA" sz="1400" b="1" dirty="0">
                <a:solidFill>
                  <a:srgbClr val="002060"/>
                </a:solidFill>
                <a:latin typeface="Montserrat"/>
              </a:rPr>
              <a:t>A TRADEOFF BETWEEN THE BIAS AND VARIANCE SHALL BE PERFORMED FOR ULTIMATE RESULTS</a:t>
            </a:r>
          </a:p>
        </p:txBody>
      </p:sp>
    </p:spTree>
    <p:extLst>
      <p:ext uri="{BB962C8B-B14F-4D97-AF65-F5344CB8AC3E}">
        <p14:creationId xmlns:p14="http://schemas.microsoft.com/office/powerpoint/2010/main" val="364075788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2B5132F-3707-44BA-9CEB-8673EF1B2A0F}"/>
              </a:ext>
            </a:extLst>
          </p:cNvPr>
          <p:cNvPicPr>
            <a:picLocks noChangeAspect="1"/>
          </p:cNvPicPr>
          <p:nvPr/>
        </p:nvPicPr>
        <p:blipFill>
          <a:blip r:embed="rId2"/>
          <a:stretch>
            <a:fillRect/>
          </a:stretch>
        </p:blipFill>
        <p:spPr>
          <a:xfrm>
            <a:off x="0" y="-1193"/>
            <a:ext cx="12192000" cy="6859194"/>
          </a:xfrm>
          <a:prstGeom prst="rect">
            <a:avLst/>
          </a:prstGeom>
        </p:spPr>
      </p:pic>
      <p:sp>
        <p:nvSpPr>
          <p:cNvPr id="5" name="TextBox 4">
            <a:extLst>
              <a:ext uri="{FF2B5EF4-FFF2-40B4-BE49-F238E27FC236}">
                <a16:creationId xmlns:a16="http://schemas.microsoft.com/office/drawing/2014/main" id="{0F9D04B7-03C9-4895-84F6-D6380FD573A6}"/>
              </a:ext>
            </a:extLst>
          </p:cNvPr>
          <p:cNvSpPr txBox="1"/>
          <p:nvPr/>
        </p:nvSpPr>
        <p:spPr>
          <a:xfrm>
            <a:off x="1895475" y="2543175"/>
            <a:ext cx="6767262" cy="2585323"/>
          </a:xfrm>
          <a:prstGeom prst="rect">
            <a:avLst/>
          </a:prstGeom>
          <a:noFill/>
        </p:spPr>
        <p:txBody>
          <a:bodyPr wrap="square" rtlCol="0">
            <a:spAutoFit/>
          </a:bodyPr>
          <a:lstStyle>
            <a:defPPr>
              <a:defRPr lang="en-US"/>
            </a:defPPr>
            <a:lvl1pPr>
              <a:defRPr sz="5400" b="1">
                <a:solidFill>
                  <a:srgbClr val="074F85"/>
                </a:solidFill>
              </a:defRPr>
            </a:lvl1pPr>
          </a:lstStyle>
          <a:p>
            <a:pPr algn="ctr"/>
            <a:r>
              <a:rPr lang="en-CA" dirty="0"/>
              <a:t>BASICS: L2 REGULARIZATION </a:t>
            </a:r>
          </a:p>
          <a:p>
            <a:pPr algn="ctr"/>
            <a:r>
              <a:rPr lang="en-CA" dirty="0"/>
              <a:t>(RIDGE REGRESSION)</a:t>
            </a:r>
          </a:p>
        </p:txBody>
      </p:sp>
    </p:spTree>
    <p:extLst>
      <p:ext uri="{BB962C8B-B14F-4D97-AF65-F5344CB8AC3E}">
        <p14:creationId xmlns:p14="http://schemas.microsoft.com/office/powerpoint/2010/main" val="229087819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2EA018A-C8D1-48B7-9294-D0C981369C01}"/>
              </a:ext>
            </a:extLst>
          </p:cNvPr>
          <p:cNvPicPr>
            <a:picLocks noChangeAspect="1"/>
          </p:cNvPicPr>
          <p:nvPr/>
        </p:nvPicPr>
        <p:blipFill rotWithShape="1">
          <a:blip r:embed="rId2"/>
          <a:srcRect b="25983"/>
          <a:stretch/>
        </p:blipFill>
        <p:spPr>
          <a:xfrm>
            <a:off x="0" y="-26581"/>
            <a:ext cx="12192000" cy="5095731"/>
          </a:xfrm>
          <a:prstGeom prst="rect">
            <a:avLst/>
          </a:prstGeom>
        </p:spPr>
      </p:pic>
      <p:sp>
        <p:nvSpPr>
          <p:cNvPr id="4" name="Прямоугольник 4">
            <a:extLst>
              <a:ext uri="{FF2B5EF4-FFF2-40B4-BE49-F238E27FC236}">
                <a16:creationId xmlns:a16="http://schemas.microsoft.com/office/drawing/2014/main" id="{44D2B382-449A-DF42-A695-16FB764C8234}"/>
              </a:ext>
            </a:extLst>
          </p:cNvPr>
          <p:cNvSpPr/>
          <p:nvPr/>
        </p:nvSpPr>
        <p:spPr>
          <a:xfrm>
            <a:off x="416128" y="89963"/>
            <a:ext cx="12175089" cy="523220"/>
          </a:xfrm>
          <a:prstGeom prst="rect">
            <a:avLst/>
          </a:prstGeom>
        </p:spPr>
        <p:txBody>
          <a:bodyPr wrap="square">
            <a:spAutoFit/>
          </a:bodyPr>
          <a:lstStyle/>
          <a:p>
            <a:r>
              <a:rPr lang="en-US" sz="2800" b="1" dirty="0">
                <a:solidFill>
                  <a:srgbClr val="002060"/>
                </a:solidFill>
                <a:latin typeface="Montserrat" charset="0"/>
                <a:ea typeface="Montserrat" charset="0"/>
                <a:cs typeface="Montserrat" charset="0"/>
              </a:rPr>
              <a:t>REGULARIZATION: INTUITION</a:t>
            </a:r>
            <a:endParaRPr lang="ru-RU" sz="2800" b="1" dirty="0">
              <a:solidFill>
                <a:srgbClr val="002060"/>
              </a:solidFill>
              <a:latin typeface="Montserrat" charset="0"/>
              <a:ea typeface="Montserrat" charset="0"/>
              <a:cs typeface="Montserrat" charset="0"/>
            </a:endParaRPr>
          </a:p>
        </p:txBody>
      </p:sp>
      <p:sp>
        <p:nvSpPr>
          <p:cNvPr id="5" name="Прямоугольник 11">
            <a:extLst>
              <a:ext uri="{FF2B5EF4-FFF2-40B4-BE49-F238E27FC236}">
                <a16:creationId xmlns:a16="http://schemas.microsoft.com/office/drawing/2014/main" id="{AE7EDBE0-C66A-1841-9A2A-CAC5F295F570}"/>
              </a:ext>
            </a:extLst>
          </p:cNvPr>
          <p:cNvSpPr/>
          <p:nvPr/>
        </p:nvSpPr>
        <p:spPr>
          <a:xfrm>
            <a:off x="502240" y="1439496"/>
            <a:ext cx="5127036" cy="3970318"/>
          </a:xfrm>
          <a:prstGeom prst="rect">
            <a:avLst/>
          </a:prstGeom>
        </p:spPr>
        <p:txBody>
          <a:bodyPr wrap="square">
            <a:spAutoFit/>
          </a:bodyPr>
          <a:lstStyle/>
          <a:p>
            <a:pPr marL="342900" indent="-342900">
              <a:buFont typeface="Arial" panose="020B0604020202020204" pitchFamily="34" charset="0"/>
              <a:buChar char="•"/>
            </a:pPr>
            <a:r>
              <a:rPr lang="en-CA" dirty="0">
                <a:latin typeface="Montserrat" charset="0"/>
                <a:ea typeface="Montserrat" charset="0"/>
                <a:cs typeface="Montserrat" charset="0"/>
              </a:rPr>
              <a:t>Regularization techniques are used to avoid networks overfitting</a:t>
            </a:r>
          </a:p>
          <a:p>
            <a:pPr marL="342900" indent="-342900">
              <a:buFont typeface="Arial" panose="020B0604020202020204" pitchFamily="34" charset="0"/>
              <a:buChar char="•"/>
            </a:pPr>
            <a:r>
              <a:rPr lang="en-CA" dirty="0">
                <a:latin typeface="Montserrat" charset="0"/>
                <a:ea typeface="Montserrat" charset="0"/>
                <a:cs typeface="Montserrat" charset="0"/>
              </a:rPr>
              <a:t>Overfitting occurs when the model provide great results on the training data but performs poorly on testing dataset.</a:t>
            </a:r>
          </a:p>
          <a:p>
            <a:pPr marL="342900" indent="-342900">
              <a:buFont typeface="Arial" panose="020B0604020202020204" pitchFamily="34" charset="0"/>
              <a:buChar char="•"/>
            </a:pPr>
            <a:r>
              <a:rPr lang="en-CA" dirty="0">
                <a:latin typeface="Montserrat" charset="0"/>
                <a:ea typeface="Montserrat" charset="0"/>
                <a:cs typeface="Montserrat" charset="0"/>
              </a:rPr>
              <a:t>Overfitting occurs when the model learns all the patterns of the training dataset but fails to generalize. </a:t>
            </a:r>
          </a:p>
          <a:p>
            <a:pPr marL="342900" indent="-342900">
              <a:buFont typeface="Arial" panose="020B0604020202020204" pitchFamily="34" charset="0"/>
              <a:buChar char="•"/>
            </a:pPr>
            <a:r>
              <a:rPr lang="en-CA" dirty="0">
                <a:latin typeface="Montserrat" charset="0"/>
                <a:ea typeface="Montserrat" charset="0"/>
                <a:cs typeface="Montserrat" charset="0"/>
              </a:rPr>
              <a:t>Overfitted models generally provide high accuracy on training dataset but low accuracy on testing and validation (evaluation) datasets </a:t>
            </a:r>
          </a:p>
          <a:p>
            <a:pPr marL="342900" indent="-342900">
              <a:buFont typeface="Arial" panose="020B0604020202020204" pitchFamily="34" charset="0"/>
              <a:buChar char="•"/>
            </a:pPr>
            <a:endParaRPr lang="en-CA" dirty="0">
              <a:latin typeface="Montserrat" charset="0"/>
              <a:ea typeface="Montserrat" charset="0"/>
              <a:cs typeface="Montserrat" charset="0"/>
            </a:endParaRPr>
          </a:p>
        </p:txBody>
      </p:sp>
      <p:pic>
        <p:nvPicPr>
          <p:cNvPr id="6" name="Picture 2" descr="File:Overfitted Data.png">
            <a:extLst>
              <a:ext uri="{FF2B5EF4-FFF2-40B4-BE49-F238E27FC236}">
                <a16:creationId xmlns:a16="http://schemas.microsoft.com/office/drawing/2014/main" id="{6A47DF2C-E29E-6741-99E7-2C89E78B5F9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25410" y="1439496"/>
            <a:ext cx="4935725" cy="3351580"/>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979403F5-187A-E547-AC91-20186B5BBBD2}"/>
              </a:ext>
            </a:extLst>
          </p:cNvPr>
          <p:cNvSpPr/>
          <p:nvPr/>
        </p:nvSpPr>
        <p:spPr>
          <a:xfrm>
            <a:off x="1946120" y="5521296"/>
            <a:ext cx="7366312" cy="369332"/>
          </a:xfrm>
          <a:prstGeom prst="rect">
            <a:avLst/>
          </a:prstGeom>
        </p:spPr>
        <p:txBody>
          <a:bodyPr wrap="none">
            <a:spAutoFit/>
          </a:bodyPr>
          <a:lstStyle/>
          <a:p>
            <a:r>
              <a:rPr lang="en-US" dirty="0">
                <a:solidFill>
                  <a:srgbClr val="002060"/>
                </a:solidFill>
                <a:hlinkClick r:id="rId4">
                  <a:extLst>
                    <a:ext uri="{A12FA001-AC4F-418D-AE19-62706E023703}">
                      <ahyp:hlinkClr xmlns:ahyp="http://schemas.microsoft.com/office/drawing/2018/hyperlinkcolor" val="tx"/>
                    </a:ext>
                  </a:extLst>
                </a:hlinkClick>
              </a:rPr>
              <a:t>Photo Credit: https://commons.wikimedia.org/wiki/File:Overfitted_Data.png</a:t>
            </a:r>
            <a:endParaRPr lang="en-US" dirty="0">
              <a:solidFill>
                <a:srgbClr val="002060"/>
              </a:solidFill>
            </a:endParaRPr>
          </a:p>
        </p:txBody>
      </p:sp>
    </p:spTree>
    <p:extLst>
      <p:ext uri="{BB962C8B-B14F-4D97-AF65-F5344CB8AC3E}">
        <p14:creationId xmlns:p14="http://schemas.microsoft.com/office/powerpoint/2010/main" val="402779237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4">
            <a:extLst>
              <a:ext uri="{FF2B5EF4-FFF2-40B4-BE49-F238E27FC236}">
                <a16:creationId xmlns:a16="http://schemas.microsoft.com/office/drawing/2014/main" id="{8361A0E7-B076-494D-AE64-E77AF0ED4096}"/>
              </a:ext>
            </a:extLst>
          </p:cNvPr>
          <p:cNvPicPr>
            <a:picLocks noChangeAspect="1"/>
          </p:cNvPicPr>
          <p:nvPr/>
        </p:nvPicPr>
        <p:blipFill rotWithShape="1">
          <a:blip r:embed="rId2"/>
          <a:srcRect b="25983"/>
          <a:stretch/>
        </p:blipFill>
        <p:spPr>
          <a:xfrm>
            <a:off x="0" y="-26581"/>
            <a:ext cx="12192000" cy="5095731"/>
          </a:xfrm>
          <a:prstGeom prst="rect">
            <a:avLst/>
          </a:prstGeom>
        </p:spPr>
      </p:pic>
      <p:sp>
        <p:nvSpPr>
          <p:cNvPr id="4" name="Прямоугольник 9">
            <a:extLst>
              <a:ext uri="{FF2B5EF4-FFF2-40B4-BE49-F238E27FC236}">
                <a16:creationId xmlns:a16="http://schemas.microsoft.com/office/drawing/2014/main" id="{2E82B20D-A324-AC46-B6D6-51299081E3FA}"/>
              </a:ext>
            </a:extLst>
          </p:cNvPr>
          <p:cNvSpPr/>
          <p:nvPr/>
        </p:nvSpPr>
        <p:spPr>
          <a:xfrm>
            <a:off x="449687" y="80656"/>
            <a:ext cx="7110671" cy="1015663"/>
          </a:xfrm>
          <a:prstGeom prst="rect">
            <a:avLst/>
          </a:prstGeom>
        </p:spPr>
        <p:txBody>
          <a:bodyPr wrap="square">
            <a:spAutoFit/>
          </a:bodyPr>
          <a:lstStyle/>
          <a:p>
            <a:r>
              <a:rPr lang="en-CA" sz="3000" b="1" dirty="0">
                <a:solidFill>
                  <a:srgbClr val="002060"/>
                </a:solidFill>
                <a:latin typeface="Montserrat" charset="0"/>
                <a:ea typeface="Montserrat" charset="0"/>
                <a:cs typeface="Montserrat" charset="0"/>
              </a:rPr>
              <a:t>RIDGE REGRESSION (L2 REGULARIZATION): INTUITION</a:t>
            </a:r>
          </a:p>
        </p:txBody>
      </p:sp>
      <p:cxnSp>
        <p:nvCxnSpPr>
          <p:cNvPr id="5" name="Straight Arrow Connector 4">
            <a:extLst>
              <a:ext uri="{FF2B5EF4-FFF2-40B4-BE49-F238E27FC236}">
                <a16:creationId xmlns:a16="http://schemas.microsoft.com/office/drawing/2014/main" id="{2C544D3F-E14F-2048-813D-5F06A7B41C58}"/>
              </a:ext>
            </a:extLst>
          </p:cNvPr>
          <p:cNvCxnSpPr/>
          <p:nvPr/>
        </p:nvCxnSpPr>
        <p:spPr>
          <a:xfrm flipV="1">
            <a:off x="6094903" y="5247492"/>
            <a:ext cx="4795616" cy="32711"/>
          </a:xfrm>
          <a:prstGeom prst="straightConnector1">
            <a:avLst/>
          </a:prstGeom>
          <a:ln w="57150">
            <a:solidFill>
              <a:srgbClr val="124359"/>
            </a:solidFill>
            <a:tailEnd type="triangle"/>
          </a:ln>
        </p:spPr>
        <p:style>
          <a:lnRef idx="1">
            <a:schemeClr val="accent1"/>
          </a:lnRef>
          <a:fillRef idx="0">
            <a:schemeClr val="accent1"/>
          </a:fillRef>
          <a:effectRef idx="0">
            <a:schemeClr val="accent1"/>
          </a:effectRef>
          <a:fontRef idx="minor">
            <a:schemeClr val="tx1"/>
          </a:fontRef>
        </p:style>
      </p:cxnSp>
      <p:cxnSp>
        <p:nvCxnSpPr>
          <p:cNvPr id="6" name="Straight Arrow Connector 5">
            <a:extLst>
              <a:ext uri="{FF2B5EF4-FFF2-40B4-BE49-F238E27FC236}">
                <a16:creationId xmlns:a16="http://schemas.microsoft.com/office/drawing/2014/main" id="{90EEF8A5-924E-F940-AEEE-5F2388549407}"/>
              </a:ext>
            </a:extLst>
          </p:cNvPr>
          <p:cNvCxnSpPr/>
          <p:nvPr/>
        </p:nvCxnSpPr>
        <p:spPr>
          <a:xfrm flipH="1" flipV="1">
            <a:off x="6096000" y="1595474"/>
            <a:ext cx="18137" cy="3706955"/>
          </a:xfrm>
          <a:prstGeom prst="straightConnector1">
            <a:avLst/>
          </a:prstGeom>
          <a:ln w="57150">
            <a:solidFill>
              <a:srgbClr val="124359"/>
            </a:solidFill>
            <a:tailEnd type="triangle"/>
          </a:ln>
        </p:spPr>
        <p:style>
          <a:lnRef idx="1">
            <a:schemeClr val="accent1"/>
          </a:lnRef>
          <a:fillRef idx="0">
            <a:schemeClr val="accent1"/>
          </a:fillRef>
          <a:effectRef idx="0">
            <a:schemeClr val="accent1"/>
          </a:effectRef>
          <a:fontRef idx="minor">
            <a:schemeClr val="tx1"/>
          </a:fontRef>
        </p:style>
      </p:cxnSp>
      <p:sp>
        <p:nvSpPr>
          <p:cNvPr id="7" name="Oval 6">
            <a:extLst>
              <a:ext uri="{FF2B5EF4-FFF2-40B4-BE49-F238E27FC236}">
                <a16:creationId xmlns:a16="http://schemas.microsoft.com/office/drawing/2014/main" id="{2021084A-F5EC-F442-8DED-CDB6E9BA8879}"/>
              </a:ext>
            </a:extLst>
          </p:cNvPr>
          <p:cNvSpPr/>
          <p:nvPr/>
        </p:nvSpPr>
        <p:spPr>
          <a:xfrm>
            <a:off x="7959632" y="3806154"/>
            <a:ext cx="284199" cy="300118"/>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8" name="Oval 7">
            <a:extLst>
              <a:ext uri="{FF2B5EF4-FFF2-40B4-BE49-F238E27FC236}">
                <a16:creationId xmlns:a16="http://schemas.microsoft.com/office/drawing/2014/main" id="{6AD3F6A5-C0B3-324F-AC05-5AE1CFFD54D2}"/>
              </a:ext>
            </a:extLst>
          </p:cNvPr>
          <p:cNvSpPr/>
          <p:nvPr/>
        </p:nvSpPr>
        <p:spPr>
          <a:xfrm>
            <a:off x="8576712" y="2896340"/>
            <a:ext cx="284199" cy="300118"/>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9" name="Oval 8">
            <a:extLst>
              <a:ext uri="{FF2B5EF4-FFF2-40B4-BE49-F238E27FC236}">
                <a16:creationId xmlns:a16="http://schemas.microsoft.com/office/drawing/2014/main" id="{9424416C-AD4F-1340-A631-2F4472DA02C9}"/>
              </a:ext>
            </a:extLst>
          </p:cNvPr>
          <p:cNvSpPr/>
          <p:nvPr/>
        </p:nvSpPr>
        <p:spPr>
          <a:xfrm>
            <a:off x="6533337" y="4680564"/>
            <a:ext cx="284199" cy="300118"/>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10" name="Oval 9">
            <a:extLst>
              <a:ext uri="{FF2B5EF4-FFF2-40B4-BE49-F238E27FC236}">
                <a16:creationId xmlns:a16="http://schemas.microsoft.com/office/drawing/2014/main" id="{221DA48D-A3D2-5D41-9DA7-179F9381F353}"/>
              </a:ext>
            </a:extLst>
          </p:cNvPr>
          <p:cNvSpPr/>
          <p:nvPr/>
        </p:nvSpPr>
        <p:spPr>
          <a:xfrm>
            <a:off x="7675433" y="4265770"/>
            <a:ext cx="284199" cy="300118"/>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11" name="Oval 10">
            <a:extLst>
              <a:ext uri="{FF2B5EF4-FFF2-40B4-BE49-F238E27FC236}">
                <a16:creationId xmlns:a16="http://schemas.microsoft.com/office/drawing/2014/main" id="{1499D3C3-BBB7-C340-850E-8601425FA57C}"/>
              </a:ext>
            </a:extLst>
          </p:cNvPr>
          <p:cNvSpPr/>
          <p:nvPr/>
        </p:nvSpPr>
        <p:spPr>
          <a:xfrm>
            <a:off x="9602286" y="2695275"/>
            <a:ext cx="284199" cy="300118"/>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12" name="Oval 11">
            <a:extLst>
              <a:ext uri="{FF2B5EF4-FFF2-40B4-BE49-F238E27FC236}">
                <a16:creationId xmlns:a16="http://schemas.microsoft.com/office/drawing/2014/main" id="{8B430249-B0EE-2B41-9A0E-8F9C839C5CCB}"/>
              </a:ext>
            </a:extLst>
          </p:cNvPr>
          <p:cNvSpPr/>
          <p:nvPr/>
        </p:nvSpPr>
        <p:spPr>
          <a:xfrm>
            <a:off x="7162058" y="4447083"/>
            <a:ext cx="284199" cy="300118"/>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13" name="Oval 12">
            <a:extLst>
              <a:ext uri="{FF2B5EF4-FFF2-40B4-BE49-F238E27FC236}">
                <a16:creationId xmlns:a16="http://schemas.microsoft.com/office/drawing/2014/main" id="{A54C616E-E2A8-2E4D-B791-CD97238DCFF2}"/>
              </a:ext>
            </a:extLst>
          </p:cNvPr>
          <p:cNvSpPr/>
          <p:nvPr/>
        </p:nvSpPr>
        <p:spPr>
          <a:xfrm>
            <a:off x="9906570" y="2298706"/>
            <a:ext cx="284199" cy="300118"/>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14" name="TextBox 13">
            <a:extLst>
              <a:ext uri="{FF2B5EF4-FFF2-40B4-BE49-F238E27FC236}">
                <a16:creationId xmlns:a16="http://schemas.microsoft.com/office/drawing/2014/main" id="{0576852C-B1BE-5F44-A6C7-B5C890FCB386}"/>
              </a:ext>
            </a:extLst>
          </p:cNvPr>
          <p:cNvSpPr txBox="1"/>
          <p:nvPr/>
        </p:nvSpPr>
        <p:spPr>
          <a:xfrm>
            <a:off x="7225941" y="5310092"/>
            <a:ext cx="3134961" cy="646331"/>
          </a:xfrm>
          <a:prstGeom prst="rect">
            <a:avLst/>
          </a:prstGeom>
          <a:noFill/>
        </p:spPr>
        <p:txBody>
          <a:bodyPr wrap="none" rtlCol="0">
            <a:spAutoFit/>
          </a:bodyPr>
          <a:lstStyle/>
          <a:p>
            <a:r>
              <a:rPr lang="en-CA" sz="3600" b="1" dirty="0">
                <a:solidFill>
                  <a:srgbClr val="002060"/>
                </a:solidFill>
              </a:rPr>
              <a:t>TEMPERATURE</a:t>
            </a:r>
          </a:p>
        </p:txBody>
      </p:sp>
      <p:sp>
        <p:nvSpPr>
          <p:cNvPr id="15" name="TextBox 14">
            <a:extLst>
              <a:ext uri="{FF2B5EF4-FFF2-40B4-BE49-F238E27FC236}">
                <a16:creationId xmlns:a16="http://schemas.microsoft.com/office/drawing/2014/main" id="{326C36F9-F593-8D4F-8E96-3354663B548A}"/>
              </a:ext>
            </a:extLst>
          </p:cNvPr>
          <p:cNvSpPr txBox="1"/>
          <p:nvPr/>
        </p:nvSpPr>
        <p:spPr>
          <a:xfrm rot="16200000">
            <a:off x="4342744" y="2961816"/>
            <a:ext cx="2718758" cy="584775"/>
          </a:xfrm>
          <a:prstGeom prst="rect">
            <a:avLst/>
          </a:prstGeom>
          <a:noFill/>
        </p:spPr>
        <p:txBody>
          <a:bodyPr wrap="none" rtlCol="0">
            <a:spAutoFit/>
          </a:bodyPr>
          <a:lstStyle/>
          <a:p>
            <a:r>
              <a:rPr lang="en-CA" sz="3200" b="1" dirty="0">
                <a:solidFill>
                  <a:srgbClr val="002060"/>
                </a:solidFill>
              </a:rPr>
              <a:t>WEEKLY SALES</a:t>
            </a:r>
          </a:p>
        </p:txBody>
      </p:sp>
      <p:cxnSp>
        <p:nvCxnSpPr>
          <p:cNvPr id="16" name="Straight Connector 15">
            <a:extLst>
              <a:ext uri="{FF2B5EF4-FFF2-40B4-BE49-F238E27FC236}">
                <a16:creationId xmlns:a16="http://schemas.microsoft.com/office/drawing/2014/main" id="{33508B4C-BA65-A34D-83D8-6B44EB9EC18C}"/>
              </a:ext>
            </a:extLst>
          </p:cNvPr>
          <p:cNvCxnSpPr/>
          <p:nvPr/>
        </p:nvCxnSpPr>
        <p:spPr>
          <a:xfrm flipH="1">
            <a:off x="6216100" y="2192210"/>
            <a:ext cx="4318140" cy="2949753"/>
          </a:xfrm>
          <a:prstGeom prst="line">
            <a:avLst/>
          </a:prstGeom>
          <a:ln w="57150">
            <a:solidFill>
              <a:srgbClr val="A5D9E7"/>
            </a:solidFill>
          </a:ln>
        </p:spPr>
        <p:style>
          <a:lnRef idx="1">
            <a:schemeClr val="accent1"/>
          </a:lnRef>
          <a:fillRef idx="0">
            <a:schemeClr val="accent1"/>
          </a:fillRef>
          <a:effectRef idx="0">
            <a:schemeClr val="accent1"/>
          </a:effectRef>
          <a:fontRef idx="minor">
            <a:schemeClr val="tx1"/>
          </a:fontRef>
        </p:style>
      </p:cxnSp>
      <p:sp>
        <p:nvSpPr>
          <p:cNvPr id="17" name="Oval 16">
            <a:extLst>
              <a:ext uri="{FF2B5EF4-FFF2-40B4-BE49-F238E27FC236}">
                <a16:creationId xmlns:a16="http://schemas.microsoft.com/office/drawing/2014/main" id="{17103476-A7E4-664F-AC79-83A24014C7BB}"/>
              </a:ext>
            </a:extLst>
          </p:cNvPr>
          <p:cNvSpPr/>
          <p:nvPr/>
        </p:nvSpPr>
        <p:spPr>
          <a:xfrm>
            <a:off x="9160549" y="2741851"/>
            <a:ext cx="284199" cy="300118"/>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18" name="Oval 17">
            <a:extLst>
              <a:ext uri="{FF2B5EF4-FFF2-40B4-BE49-F238E27FC236}">
                <a16:creationId xmlns:a16="http://schemas.microsoft.com/office/drawing/2014/main" id="{8643DF88-FC7F-CD40-912E-BEF568300CD6}"/>
              </a:ext>
            </a:extLst>
          </p:cNvPr>
          <p:cNvSpPr/>
          <p:nvPr/>
        </p:nvSpPr>
        <p:spPr>
          <a:xfrm>
            <a:off x="8434613" y="3711709"/>
            <a:ext cx="284199" cy="300118"/>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19" name="Freeform 18">
            <a:extLst>
              <a:ext uri="{FF2B5EF4-FFF2-40B4-BE49-F238E27FC236}">
                <a16:creationId xmlns:a16="http://schemas.microsoft.com/office/drawing/2014/main" id="{08F22D9F-30C5-594A-879F-D47E34094F21}"/>
              </a:ext>
            </a:extLst>
          </p:cNvPr>
          <p:cNvSpPr/>
          <p:nvPr/>
        </p:nvSpPr>
        <p:spPr>
          <a:xfrm rot="4218535">
            <a:off x="7669522" y="1607965"/>
            <a:ext cx="1114478" cy="4343946"/>
          </a:xfrm>
          <a:custGeom>
            <a:avLst/>
            <a:gdLst>
              <a:gd name="connsiteX0" fmla="*/ 282950 w 1114478"/>
              <a:gd name="connsiteY0" fmla="*/ 0 h 3744685"/>
              <a:gd name="connsiteX1" fmla="*/ 21693 w 1114478"/>
              <a:gd name="connsiteY1" fmla="*/ 1186542 h 3744685"/>
              <a:gd name="connsiteX2" fmla="*/ 783693 w 1114478"/>
              <a:gd name="connsiteY2" fmla="*/ 1502228 h 3744685"/>
              <a:gd name="connsiteX3" fmla="*/ 685722 w 1114478"/>
              <a:gd name="connsiteY3" fmla="*/ 2046514 h 3744685"/>
              <a:gd name="connsiteX4" fmla="*/ 1099379 w 1114478"/>
              <a:gd name="connsiteY4" fmla="*/ 2514600 h 3744685"/>
              <a:gd name="connsiteX5" fmla="*/ 1023179 w 1114478"/>
              <a:gd name="connsiteY5" fmla="*/ 3744685 h 3744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4478" h="3744685">
                <a:moveTo>
                  <a:pt x="282950" y="0"/>
                </a:moveTo>
                <a:cubicBezTo>
                  <a:pt x="110593" y="468085"/>
                  <a:pt x="-61764" y="936171"/>
                  <a:pt x="21693" y="1186542"/>
                </a:cubicBezTo>
                <a:cubicBezTo>
                  <a:pt x="105150" y="1436913"/>
                  <a:pt x="673022" y="1358899"/>
                  <a:pt x="783693" y="1502228"/>
                </a:cubicBezTo>
                <a:cubicBezTo>
                  <a:pt x="894364" y="1645557"/>
                  <a:pt x="633108" y="1877785"/>
                  <a:pt x="685722" y="2046514"/>
                </a:cubicBezTo>
                <a:cubicBezTo>
                  <a:pt x="738336" y="2215243"/>
                  <a:pt x="1043136" y="2231572"/>
                  <a:pt x="1099379" y="2514600"/>
                </a:cubicBezTo>
                <a:cubicBezTo>
                  <a:pt x="1155622" y="2797629"/>
                  <a:pt x="1037693" y="3519714"/>
                  <a:pt x="1023179" y="3744685"/>
                </a:cubicBezTo>
              </a:path>
            </a:pathLst>
          </a:custGeom>
          <a:ln w="57150">
            <a:solidFill>
              <a:srgbClr val="188EF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A">
              <a:solidFill>
                <a:srgbClr val="002060"/>
              </a:solidFill>
            </a:endParaRPr>
          </a:p>
        </p:txBody>
      </p:sp>
      <p:cxnSp>
        <p:nvCxnSpPr>
          <p:cNvPr id="20" name="Curved Connector 19">
            <a:extLst>
              <a:ext uri="{FF2B5EF4-FFF2-40B4-BE49-F238E27FC236}">
                <a16:creationId xmlns:a16="http://schemas.microsoft.com/office/drawing/2014/main" id="{EDBD5CF1-74D4-8847-BC30-8533C3CEA00E}"/>
              </a:ext>
            </a:extLst>
          </p:cNvPr>
          <p:cNvCxnSpPr/>
          <p:nvPr/>
        </p:nvCxnSpPr>
        <p:spPr>
          <a:xfrm rot="10800000">
            <a:off x="8101732" y="2362200"/>
            <a:ext cx="889868" cy="534140"/>
          </a:xfrm>
          <a:prstGeom prst="curvedConnector3">
            <a:avLst/>
          </a:prstGeom>
          <a:ln w="57150">
            <a:solidFill>
              <a:srgbClr val="92D050"/>
            </a:solidFill>
            <a:tailEnd type="triangle"/>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95A0A4C2-810C-FE4E-8F4C-EBBAF045B1B5}"/>
              </a:ext>
            </a:extLst>
          </p:cNvPr>
          <p:cNvSpPr txBox="1"/>
          <p:nvPr/>
        </p:nvSpPr>
        <p:spPr>
          <a:xfrm>
            <a:off x="6617500" y="1965493"/>
            <a:ext cx="1617520" cy="646331"/>
          </a:xfrm>
          <a:prstGeom prst="rect">
            <a:avLst/>
          </a:prstGeom>
          <a:noFill/>
        </p:spPr>
        <p:txBody>
          <a:bodyPr wrap="square" rtlCol="0">
            <a:spAutoFit/>
          </a:bodyPr>
          <a:lstStyle/>
          <a:p>
            <a:pPr algn="ctr"/>
            <a:r>
              <a:rPr lang="en-CA" b="1" dirty="0">
                <a:solidFill>
                  <a:srgbClr val="002060"/>
                </a:solidFill>
              </a:rPr>
              <a:t>OVERFITTED MODEL</a:t>
            </a:r>
          </a:p>
        </p:txBody>
      </p:sp>
      <p:cxnSp>
        <p:nvCxnSpPr>
          <p:cNvPr id="22" name="Curved Connector 21">
            <a:extLst>
              <a:ext uri="{FF2B5EF4-FFF2-40B4-BE49-F238E27FC236}">
                <a16:creationId xmlns:a16="http://schemas.microsoft.com/office/drawing/2014/main" id="{5AC01B6B-B2EC-0743-8E17-0E8CFF52078A}"/>
              </a:ext>
            </a:extLst>
          </p:cNvPr>
          <p:cNvCxnSpPr/>
          <p:nvPr/>
        </p:nvCxnSpPr>
        <p:spPr>
          <a:xfrm>
            <a:off x="9189789" y="3123223"/>
            <a:ext cx="1131940" cy="962145"/>
          </a:xfrm>
          <a:prstGeom prst="curvedConnector3">
            <a:avLst/>
          </a:prstGeom>
          <a:ln w="57150">
            <a:solidFill>
              <a:srgbClr val="92D050"/>
            </a:solidFill>
            <a:tailEnd type="triangle"/>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33BAE298-394A-4E4E-9A24-8D1B9C27E0D6}"/>
              </a:ext>
            </a:extLst>
          </p:cNvPr>
          <p:cNvSpPr txBox="1"/>
          <p:nvPr/>
        </p:nvSpPr>
        <p:spPr>
          <a:xfrm>
            <a:off x="9650725" y="4073361"/>
            <a:ext cx="1356494" cy="923330"/>
          </a:xfrm>
          <a:prstGeom prst="rect">
            <a:avLst/>
          </a:prstGeom>
          <a:noFill/>
        </p:spPr>
        <p:txBody>
          <a:bodyPr wrap="square" rtlCol="0">
            <a:spAutoFit/>
          </a:bodyPr>
          <a:lstStyle/>
          <a:p>
            <a:pPr algn="ctr"/>
            <a:r>
              <a:rPr lang="en-CA" b="1" dirty="0">
                <a:solidFill>
                  <a:srgbClr val="002060"/>
                </a:solidFill>
              </a:rPr>
              <a:t>BALANCED/GENERAL MODEL</a:t>
            </a:r>
          </a:p>
        </p:txBody>
      </p:sp>
      <p:sp>
        <p:nvSpPr>
          <p:cNvPr id="24" name="Content Placeholder 2">
            <a:extLst>
              <a:ext uri="{FF2B5EF4-FFF2-40B4-BE49-F238E27FC236}">
                <a16:creationId xmlns:a16="http://schemas.microsoft.com/office/drawing/2014/main" id="{CEBF41B0-321E-524E-B1CC-73AD0B255E91}"/>
              </a:ext>
            </a:extLst>
          </p:cNvPr>
          <p:cNvSpPr txBox="1">
            <a:spLocks/>
          </p:cNvSpPr>
          <p:nvPr/>
        </p:nvSpPr>
        <p:spPr>
          <a:xfrm>
            <a:off x="593048" y="1647264"/>
            <a:ext cx="4816680" cy="4729126"/>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342900" indent="-342900" algn="l">
              <a:buFont typeface="Arial" panose="020B0604020202020204" pitchFamily="34" charset="0"/>
              <a:buChar char="•"/>
            </a:pPr>
            <a:r>
              <a:rPr lang="en-CA" sz="1800" dirty="0">
                <a:latin typeface="Montserrat" charset="0"/>
                <a:ea typeface="Montserrat" charset="0"/>
                <a:cs typeface="Montserrat" charset="0"/>
              </a:rPr>
              <a:t>Ridge regression advantage is to avoid overfitting.</a:t>
            </a:r>
          </a:p>
          <a:p>
            <a:pPr marL="342900" indent="-342900" algn="l">
              <a:buFont typeface="Arial" panose="020B0604020202020204" pitchFamily="34" charset="0"/>
              <a:buChar char="•"/>
            </a:pPr>
            <a:r>
              <a:rPr lang="en-CA" sz="1800" dirty="0">
                <a:latin typeface="Montserrat" charset="0"/>
                <a:ea typeface="Montserrat" charset="0"/>
                <a:cs typeface="Montserrat" charset="0"/>
              </a:rPr>
              <a:t>Our ultimate model is the one that could generalize patterns; i.e.: works best on the training and testing dataset </a:t>
            </a:r>
          </a:p>
          <a:p>
            <a:pPr marL="342900" indent="-342900" algn="l">
              <a:buFont typeface="Arial" panose="020B0604020202020204" pitchFamily="34" charset="0"/>
              <a:buChar char="•"/>
            </a:pPr>
            <a:r>
              <a:rPr lang="en-CA" sz="1800" dirty="0">
                <a:latin typeface="Montserrat" charset="0"/>
                <a:ea typeface="Montserrat" charset="0"/>
                <a:cs typeface="Montserrat" charset="0"/>
              </a:rPr>
              <a:t>Overfitting occurs when the trained model performs well on the training data and performs poorly on the testing datasets </a:t>
            </a:r>
          </a:p>
          <a:p>
            <a:pPr marL="342900" indent="-342900" algn="l">
              <a:buFont typeface="Arial" panose="020B0604020202020204" pitchFamily="34" charset="0"/>
              <a:buChar char="•"/>
            </a:pPr>
            <a:r>
              <a:rPr lang="en-CA" sz="1800" dirty="0">
                <a:latin typeface="Montserrat" charset="0"/>
                <a:ea typeface="Montserrat" charset="0"/>
                <a:cs typeface="Montserrat" charset="0"/>
              </a:rPr>
              <a:t>Ridge regression works by applying a penalizing term (reducing the weights and biases) to overcome overfitting.</a:t>
            </a:r>
          </a:p>
        </p:txBody>
      </p:sp>
    </p:spTree>
    <p:extLst>
      <p:ext uri="{BB962C8B-B14F-4D97-AF65-F5344CB8AC3E}">
        <p14:creationId xmlns:p14="http://schemas.microsoft.com/office/powerpoint/2010/main" val="57719140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33">
            <a:extLst>
              <a:ext uri="{FF2B5EF4-FFF2-40B4-BE49-F238E27FC236}">
                <a16:creationId xmlns:a16="http://schemas.microsoft.com/office/drawing/2014/main" id="{5DF929B9-C7F4-44D8-824F-2434783214C0}"/>
              </a:ext>
            </a:extLst>
          </p:cNvPr>
          <p:cNvPicPr>
            <a:picLocks noChangeAspect="1"/>
          </p:cNvPicPr>
          <p:nvPr/>
        </p:nvPicPr>
        <p:blipFill rotWithShape="1">
          <a:blip r:embed="rId2"/>
          <a:srcRect b="25983"/>
          <a:stretch/>
        </p:blipFill>
        <p:spPr>
          <a:xfrm>
            <a:off x="0" y="-26581"/>
            <a:ext cx="12192000" cy="5095731"/>
          </a:xfrm>
          <a:prstGeom prst="rect">
            <a:avLst/>
          </a:prstGeom>
        </p:spPr>
      </p:pic>
      <p:sp>
        <p:nvSpPr>
          <p:cNvPr id="4" name="Прямоугольник 9">
            <a:extLst>
              <a:ext uri="{FF2B5EF4-FFF2-40B4-BE49-F238E27FC236}">
                <a16:creationId xmlns:a16="http://schemas.microsoft.com/office/drawing/2014/main" id="{66D437B5-9180-DD47-943C-AC3DDC4C8E70}"/>
              </a:ext>
            </a:extLst>
          </p:cNvPr>
          <p:cNvSpPr/>
          <p:nvPr/>
        </p:nvSpPr>
        <p:spPr>
          <a:xfrm>
            <a:off x="335586" y="278327"/>
            <a:ext cx="11856414" cy="553998"/>
          </a:xfrm>
          <a:prstGeom prst="rect">
            <a:avLst/>
          </a:prstGeom>
        </p:spPr>
        <p:txBody>
          <a:bodyPr wrap="square">
            <a:spAutoFit/>
          </a:bodyPr>
          <a:lstStyle/>
          <a:p>
            <a:r>
              <a:rPr lang="en-CA" sz="3000" b="1" dirty="0">
                <a:solidFill>
                  <a:srgbClr val="002060"/>
                </a:solidFill>
                <a:latin typeface="Montserrat" charset="0"/>
                <a:ea typeface="Montserrat" charset="0"/>
                <a:cs typeface="Montserrat" charset="0"/>
              </a:rPr>
              <a:t>RIDGE REGRESSION (L2 REGULARIZATION): INTUITION</a:t>
            </a:r>
          </a:p>
        </p:txBody>
      </p:sp>
      <p:cxnSp>
        <p:nvCxnSpPr>
          <p:cNvPr id="5" name="Straight Arrow Connector 4">
            <a:extLst>
              <a:ext uri="{FF2B5EF4-FFF2-40B4-BE49-F238E27FC236}">
                <a16:creationId xmlns:a16="http://schemas.microsoft.com/office/drawing/2014/main" id="{9A6297A4-BF15-C94B-964E-E2340961A81F}"/>
              </a:ext>
            </a:extLst>
          </p:cNvPr>
          <p:cNvCxnSpPr/>
          <p:nvPr/>
        </p:nvCxnSpPr>
        <p:spPr>
          <a:xfrm flipV="1">
            <a:off x="6820662" y="5939234"/>
            <a:ext cx="4795616" cy="32711"/>
          </a:xfrm>
          <a:prstGeom prst="straightConnector1">
            <a:avLst/>
          </a:prstGeom>
          <a:ln w="57150">
            <a:solidFill>
              <a:srgbClr val="124359"/>
            </a:solidFill>
            <a:tailEnd type="triangle"/>
          </a:ln>
        </p:spPr>
        <p:style>
          <a:lnRef idx="1">
            <a:schemeClr val="accent1"/>
          </a:lnRef>
          <a:fillRef idx="0">
            <a:schemeClr val="accent1"/>
          </a:fillRef>
          <a:effectRef idx="0">
            <a:schemeClr val="accent1"/>
          </a:effectRef>
          <a:fontRef idx="minor">
            <a:schemeClr val="tx1"/>
          </a:fontRef>
        </p:style>
      </p:cxnSp>
      <p:cxnSp>
        <p:nvCxnSpPr>
          <p:cNvPr id="6" name="Straight Arrow Connector 5">
            <a:extLst>
              <a:ext uri="{FF2B5EF4-FFF2-40B4-BE49-F238E27FC236}">
                <a16:creationId xmlns:a16="http://schemas.microsoft.com/office/drawing/2014/main" id="{8443925B-5311-5843-88E6-1078BF5AF168}"/>
              </a:ext>
            </a:extLst>
          </p:cNvPr>
          <p:cNvCxnSpPr/>
          <p:nvPr/>
        </p:nvCxnSpPr>
        <p:spPr>
          <a:xfrm flipH="1" flipV="1">
            <a:off x="6821759" y="2287216"/>
            <a:ext cx="18137" cy="3706955"/>
          </a:xfrm>
          <a:prstGeom prst="straightConnector1">
            <a:avLst/>
          </a:prstGeom>
          <a:ln w="57150">
            <a:solidFill>
              <a:srgbClr val="124359"/>
            </a:solidFill>
            <a:tailEnd type="triangle"/>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C6C526AB-A26C-D344-A32C-8D9DB0A970E6}"/>
              </a:ext>
            </a:extLst>
          </p:cNvPr>
          <p:cNvSpPr txBox="1"/>
          <p:nvPr/>
        </p:nvSpPr>
        <p:spPr>
          <a:xfrm>
            <a:off x="7818663" y="5901038"/>
            <a:ext cx="3134961" cy="646331"/>
          </a:xfrm>
          <a:prstGeom prst="rect">
            <a:avLst/>
          </a:prstGeom>
          <a:noFill/>
        </p:spPr>
        <p:txBody>
          <a:bodyPr wrap="none" rtlCol="0">
            <a:spAutoFit/>
          </a:bodyPr>
          <a:lstStyle/>
          <a:p>
            <a:r>
              <a:rPr lang="en-CA" sz="3600" b="1" dirty="0">
                <a:solidFill>
                  <a:srgbClr val="002060"/>
                </a:solidFill>
              </a:rPr>
              <a:t>TEMPERATURE</a:t>
            </a:r>
          </a:p>
        </p:txBody>
      </p:sp>
      <p:sp>
        <p:nvSpPr>
          <p:cNvPr id="8" name="TextBox 7">
            <a:extLst>
              <a:ext uri="{FF2B5EF4-FFF2-40B4-BE49-F238E27FC236}">
                <a16:creationId xmlns:a16="http://schemas.microsoft.com/office/drawing/2014/main" id="{365C2774-0EBF-2246-95A8-3D8E564999E8}"/>
              </a:ext>
            </a:extLst>
          </p:cNvPr>
          <p:cNvSpPr txBox="1"/>
          <p:nvPr/>
        </p:nvSpPr>
        <p:spPr>
          <a:xfrm rot="16200000">
            <a:off x="5068745" y="2879047"/>
            <a:ext cx="2718758" cy="584775"/>
          </a:xfrm>
          <a:prstGeom prst="rect">
            <a:avLst/>
          </a:prstGeom>
          <a:noFill/>
        </p:spPr>
        <p:txBody>
          <a:bodyPr wrap="none" rtlCol="0">
            <a:spAutoFit/>
          </a:bodyPr>
          <a:lstStyle/>
          <a:p>
            <a:r>
              <a:rPr lang="en-CA" sz="3200" b="1" dirty="0">
                <a:solidFill>
                  <a:srgbClr val="002060"/>
                </a:solidFill>
              </a:rPr>
              <a:t>WEEKLY SALES</a:t>
            </a:r>
          </a:p>
        </p:txBody>
      </p:sp>
      <p:cxnSp>
        <p:nvCxnSpPr>
          <p:cNvPr id="9" name="Straight Connector 8">
            <a:extLst>
              <a:ext uri="{FF2B5EF4-FFF2-40B4-BE49-F238E27FC236}">
                <a16:creationId xmlns:a16="http://schemas.microsoft.com/office/drawing/2014/main" id="{5A934946-9349-ED4F-87CC-F9E781038B10}"/>
              </a:ext>
            </a:extLst>
          </p:cNvPr>
          <p:cNvCxnSpPr/>
          <p:nvPr/>
        </p:nvCxnSpPr>
        <p:spPr>
          <a:xfrm flipH="1">
            <a:off x="7106486" y="1110224"/>
            <a:ext cx="4232569" cy="4818138"/>
          </a:xfrm>
          <a:prstGeom prst="line">
            <a:avLst/>
          </a:prstGeom>
          <a:ln w="57150">
            <a:solidFill>
              <a:srgbClr val="A5D9E7"/>
            </a:solidFill>
          </a:ln>
        </p:spPr>
        <p:style>
          <a:lnRef idx="1">
            <a:schemeClr val="accent1"/>
          </a:lnRef>
          <a:fillRef idx="0">
            <a:schemeClr val="accent1"/>
          </a:fillRef>
          <a:effectRef idx="0">
            <a:schemeClr val="accent1"/>
          </a:effectRef>
          <a:fontRef idx="minor">
            <a:schemeClr val="tx1"/>
          </a:fontRef>
        </p:style>
      </p:cxnSp>
      <p:cxnSp>
        <p:nvCxnSpPr>
          <p:cNvPr id="10" name="Curved Connector 9">
            <a:extLst>
              <a:ext uri="{FF2B5EF4-FFF2-40B4-BE49-F238E27FC236}">
                <a16:creationId xmlns:a16="http://schemas.microsoft.com/office/drawing/2014/main" id="{86DE8B2C-DAF1-0843-B36B-6D5097B6B3A5}"/>
              </a:ext>
            </a:extLst>
          </p:cNvPr>
          <p:cNvCxnSpPr/>
          <p:nvPr/>
        </p:nvCxnSpPr>
        <p:spPr>
          <a:xfrm rot="10800000" flipV="1">
            <a:off x="5716731" y="4778567"/>
            <a:ext cx="2201818" cy="442239"/>
          </a:xfrm>
          <a:prstGeom prst="curvedConnector3">
            <a:avLst/>
          </a:prstGeom>
          <a:ln w="5715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C3793FA0-9922-3D45-8FCC-2DAC292BC2A2}"/>
              </a:ext>
            </a:extLst>
          </p:cNvPr>
          <p:cNvSpPr txBox="1"/>
          <p:nvPr/>
        </p:nvSpPr>
        <p:spPr>
          <a:xfrm>
            <a:off x="5408768" y="4461100"/>
            <a:ext cx="1228596" cy="646331"/>
          </a:xfrm>
          <a:prstGeom prst="rect">
            <a:avLst/>
          </a:prstGeom>
          <a:noFill/>
        </p:spPr>
        <p:txBody>
          <a:bodyPr wrap="square" rtlCol="0">
            <a:spAutoFit/>
          </a:bodyPr>
          <a:lstStyle/>
          <a:p>
            <a:pPr algn="ctr"/>
            <a:r>
              <a:rPr lang="en-CA" b="1" dirty="0">
                <a:solidFill>
                  <a:srgbClr val="002060"/>
                </a:solidFill>
              </a:rPr>
              <a:t>TRAINING </a:t>
            </a:r>
          </a:p>
          <a:p>
            <a:pPr algn="ctr"/>
            <a:r>
              <a:rPr lang="en-CA" b="1" dirty="0">
                <a:solidFill>
                  <a:srgbClr val="002060"/>
                </a:solidFill>
              </a:rPr>
              <a:t>DATASET</a:t>
            </a:r>
          </a:p>
        </p:txBody>
      </p:sp>
      <p:cxnSp>
        <p:nvCxnSpPr>
          <p:cNvPr id="12" name="Curved Connector 11">
            <a:extLst>
              <a:ext uri="{FF2B5EF4-FFF2-40B4-BE49-F238E27FC236}">
                <a16:creationId xmlns:a16="http://schemas.microsoft.com/office/drawing/2014/main" id="{9D6D2B61-82FD-2C4E-AAD4-F898B9418BEA}"/>
              </a:ext>
            </a:extLst>
          </p:cNvPr>
          <p:cNvCxnSpPr/>
          <p:nvPr/>
        </p:nvCxnSpPr>
        <p:spPr>
          <a:xfrm>
            <a:off x="8742081" y="3648322"/>
            <a:ext cx="1879291" cy="1572485"/>
          </a:xfrm>
          <a:prstGeom prst="curvedConnector3">
            <a:avLst>
              <a:gd name="adj1" fmla="val 50000"/>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1B1D42D6-7ADD-4949-B07A-6A2F52C6D5CE}"/>
              </a:ext>
            </a:extLst>
          </p:cNvPr>
          <p:cNvSpPr txBox="1"/>
          <p:nvPr/>
        </p:nvSpPr>
        <p:spPr>
          <a:xfrm>
            <a:off x="9854649" y="5260167"/>
            <a:ext cx="2246348" cy="369332"/>
          </a:xfrm>
          <a:prstGeom prst="rect">
            <a:avLst/>
          </a:prstGeom>
          <a:noFill/>
        </p:spPr>
        <p:txBody>
          <a:bodyPr wrap="square" rtlCol="0">
            <a:spAutoFit/>
          </a:bodyPr>
          <a:lstStyle/>
          <a:p>
            <a:pPr algn="ctr"/>
            <a:r>
              <a:rPr lang="en-CA" b="1" dirty="0">
                <a:solidFill>
                  <a:srgbClr val="002060"/>
                </a:solidFill>
              </a:rPr>
              <a:t>TESTING DATASET</a:t>
            </a:r>
          </a:p>
        </p:txBody>
      </p:sp>
      <p:cxnSp>
        <p:nvCxnSpPr>
          <p:cNvPr id="14" name="Curved Connector 13">
            <a:extLst>
              <a:ext uri="{FF2B5EF4-FFF2-40B4-BE49-F238E27FC236}">
                <a16:creationId xmlns:a16="http://schemas.microsoft.com/office/drawing/2014/main" id="{2A1AD5E6-AA36-A147-B8DA-4907C2E1CB70}"/>
              </a:ext>
            </a:extLst>
          </p:cNvPr>
          <p:cNvCxnSpPr/>
          <p:nvPr/>
        </p:nvCxnSpPr>
        <p:spPr>
          <a:xfrm rot="10800000">
            <a:off x="5935856" y="5333247"/>
            <a:ext cx="1673233" cy="46133"/>
          </a:xfrm>
          <a:prstGeom prst="curvedConnector3">
            <a:avLst/>
          </a:prstGeom>
          <a:ln w="5715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15" name="Curved Connector 14">
            <a:extLst>
              <a:ext uri="{FF2B5EF4-FFF2-40B4-BE49-F238E27FC236}">
                <a16:creationId xmlns:a16="http://schemas.microsoft.com/office/drawing/2014/main" id="{A2DBD70A-8033-734E-B059-B624F00A1B01}"/>
              </a:ext>
            </a:extLst>
          </p:cNvPr>
          <p:cNvCxnSpPr/>
          <p:nvPr/>
        </p:nvCxnSpPr>
        <p:spPr>
          <a:xfrm rot="5400000">
            <a:off x="10311767" y="4140991"/>
            <a:ext cx="1527046" cy="527529"/>
          </a:xfrm>
          <a:prstGeom prst="curvedConnector3">
            <a:avLst>
              <a:gd name="adj1" fmla="val 50000"/>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6" name="Oval 15">
            <a:extLst>
              <a:ext uri="{FF2B5EF4-FFF2-40B4-BE49-F238E27FC236}">
                <a16:creationId xmlns:a16="http://schemas.microsoft.com/office/drawing/2014/main" id="{40B51F33-6BF3-F14B-BA72-55A88BCB12B7}"/>
              </a:ext>
            </a:extLst>
          </p:cNvPr>
          <p:cNvSpPr/>
          <p:nvPr/>
        </p:nvSpPr>
        <p:spPr>
          <a:xfrm>
            <a:off x="7890466" y="4651779"/>
            <a:ext cx="284199" cy="300118"/>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17" name="Oval 16">
            <a:extLst>
              <a:ext uri="{FF2B5EF4-FFF2-40B4-BE49-F238E27FC236}">
                <a16:creationId xmlns:a16="http://schemas.microsoft.com/office/drawing/2014/main" id="{AD92331F-BF09-F549-A86F-52A088616C38}"/>
              </a:ext>
            </a:extLst>
          </p:cNvPr>
          <p:cNvSpPr/>
          <p:nvPr/>
        </p:nvSpPr>
        <p:spPr>
          <a:xfrm>
            <a:off x="7387739" y="5268756"/>
            <a:ext cx="284199" cy="300118"/>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18" name="Oval 17">
            <a:extLst>
              <a:ext uri="{FF2B5EF4-FFF2-40B4-BE49-F238E27FC236}">
                <a16:creationId xmlns:a16="http://schemas.microsoft.com/office/drawing/2014/main" id="{D2E82571-9F5B-B545-9072-AD461927021D}"/>
              </a:ext>
            </a:extLst>
          </p:cNvPr>
          <p:cNvSpPr/>
          <p:nvPr/>
        </p:nvSpPr>
        <p:spPr>
          <a:xfrm>
            <a:off x="8345759" y="4140693"/>
            <a:ext cx="284199" cy="300118"/>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cxnSp>
        <p:nvCxnSpPr>
          <p:cNvPr id="19" name="Curved Connector 18">
            <a:extLst>
              <a:ext uri="{FF2B5EF4-FFF2-40B4-BE49-F238E27FC236}">
                <a16:creationId xmlns:a16="http://schemas.microsoft.com/office/drawing/2014/main" id="{309E53D5-2178-4449-9828-1C7FAADEDFB3}"/>
              </a:ext>
            </a:extLst>
          </p:cNvPr>
          <p:cNvCxnSpPr>
            <a:stCxn id="18" idx="1"/>
            <a:endCxn id="11" idx="3"/>
          </p:cNvCxnSpPr>
          <p:nvPr/>
        </p:nvCxnSpPr>
        <p:spPr>
          <a:xfrm rot="16200000" flipH="1" flipV="1">
            <a:off x="7212561" y="3609447"/>
            <a:ext cx="599622" cy="1750015"/>
          </a:xfrm>
          <a:prstGeom prst="curvedConnector4">
            <a:avLst>
              <a:gd name="adj1" fmla="val -38124"/>
              <a:gd name="adj2" fmla="val 51189"/>
            </a:avLst>
          </a:prstGeom>
          <a:ln w="5715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20" name="Oval 19">
            <a:extLst>
              <a:ext uri="{FF2B5EF4-FFF2-40B4-BE49-F238E27FC236}">
                <a16:creationId xmlns:a16="http://schemas.microsoft.com/office/drawing/2014/main" id="{9AD54911-729C-FE4A-8C27-C4B626BBD656}"/>
              </a:ext>
            </a:extLst>
          </p:cNvPr>
          <p:cNvSpPr/>
          <p:nvPr/>
        </p:nvSpPr>
        <p:spPr>
          <a:xfrm>
            <a:off x="8457882" y="3341114"/>
            <a:ext cx="284199" cy="300118"/>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21" name="Oval 20">
            <a:extLst>
              <a:ext uri="{FF2B5EF4-FFF2-40B4-BE49-F238E27FC236}">
                <a16:creationId xmlns:a16="http://schemas.microsoft.com/office/drawing/2014/main" id="{83ACBADE-9862-804B-8F76-113869C9771E}"/>
              </a:ext>
            </a:extLst>
          </p:cNvPr>
          <p:cNvSpPr/>
          <p:nvPr/>
        </p:nvSpPr>
        <p:spPr>
          <a:xfrm>
            <a:off x="9046807" y="2755597"/>
            <a:ext cx="284199" cy="300118"/>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22" name="Oval 21">
            <a:extLst>
              <a:ext uri="{FF2B5EF4-FFF2-40B4-BE49-F238E27FC236}">
                <a16:creationId xmlns:a16="http://schemas.microsoft.com/office/drawing/2014/main" id="{ADF94954-16CC-2D49-8D3E-6121C7DA9380}"/>
              </a:ext>
            </a:extLst>
          </p:cNvPr>
          <p:cNvSpPr/>
          <p:nvPr/>
        </p:nvSpPr>
        <p:spPr>
          <a:xfrm>
            <a:off x="10811525" y="3350447"/>
            <a:ext cx="284199" cy="300118"/>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23" name="Oval 22">
            <a:extLst>
              <a:ext uri="{FF2B5EF4-FFF2-40B4-BE49-F238E27FC236}">
                <a16:creationId xmlns:a16="http://schemas.microsoft.com/office/drawing/2014/main" id="{B790623B-A49C-FD4F-898C-B26DE7F469D5}"/>
              </a:ext>
            </a:extLst>
          </p:cNvPr>
          <p:cNvSpPr/>
          <p:nvPr/>
        </p:nvSpPr>
        <p:spPr>
          <a:xfrm>
            <a:off x="10275788" y="2908671"/>
            <a:ext cx="284199" cy="300118"/>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24" name="Oval 23">
            <a:extLst>
              <a:ext uri="{FF2B5EF4-FFF2-40B4-BE49-F238E27FC236}">
                <a16:creationId xmlns:a16="http://schemas.microsoft.com/office/drawing/2014/main" id="{387C52A3-99F2-714E-896E-9FBE71A71852}"/>
              </a:ext>
            </a:extLst>
          </p:cNvPr>
          <p:cNvSpPr/>
          <p:nvPr/>
        </p:nvSpPr>
        <p:spPr>
          <a:xfrm>
            <a:off x="11232989" y="3348204"/>
            <a:ext cx="284199" cy="300118"/>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cxnSp>
        <p:nvCxnSpPr>
          <p:cNvPr id="25" name="Curved Connector 24">
            <a:extLst>
              <a:ext uri="{FF2B5EF4-FFF2-40B4-BE49-F238E27FC236}">
                <a16:creationId xmlns:a16="http://schemas.microsoft.com/office/drawing/2014/main" id="{0CF1EE0F-18D8-7D4B-B567-D042CC7408E7}"/>
              </a:ext>
            </a:extLst>
          </p:cNvPr>
          <p:cNvCxnSpPr/>
          <p:nvPr/>
        </p:nvCxnSpPr>
        <p:spPr>
          <a:xfrm rot="16200000" flipH="1">
            <a:off x="8815431" y="3393194"/>
            <a:ext cx="2309745" cy="1424199"/>
          </a:xfrm>
          <a:prstGeom prst="curvedConnector3">
            <a:avLst>
              <a:gd name="adj1" fmla="val 50000"/>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EABC7D51-EEFC-F542-A1A2-F2E949804A7E}"/>
              </a:ext>
            </a:extLst>
          </p:cNvPr>
          <p:cNvCxnSpPr/>
          <p:nvPr/>
        </p:nvCxnSpPr>
        <p:spPr>
          <a:xfrm flipH="1">
            <a:off x="10704165" y="1756829"/>
            <a:ext cx="27121" cy="788993"/>
          </a:xfrm>
          <a:prstGeom prst="line">
            <a:avLst/>
          </a:prstGeom>
          <a:ln w="38100">
            <a:prstDash val="sysDot"/>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3A86730E-9E18-964B-B1DF-0B0DBC29809A}"/>
              </a:ext>
            </a:extLst>
          </p:cNvPr>
          <p:cNvCxnSpPr/>
          <p:nvPr/>
        </p:nvCxnSpPr>
        <p:spPr>
          <a:xfrm flipH="1">
            <a:off x="10419966" y="2143092"/>
            <a:ext cx="27121" cy="788993"/>
          </a:xfrm>
          <a:prstGeom prst="line">
            <a:avLst/>
          </a:prstGeom>
          <a:ln w="38100">
            <a:prstDash val="sysDot"/>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E684E7E6-17BD-3645-AC02-A2712DF102E1}"/>
              </a:ext>
            </a:extLst>
          </p:cNvPr>
          <p:cNvCxnSpPr>
            <a:endCxn id="22" idx="0"/>
          </p:cNvCxnSpPr>
          <p:nvPr/>
        </p:nvCxnSpPr>
        <p:spPr>
          <a:xfrm flipH="1">
            <a:off x="10953625" y="1490273"/>
            <a:ext cx="44251" cy="1860174"/>
          </a:xfrm>
          <a:prstGeom prst="line">
            <a:avLst/>
          </a:prstGeom>
          <a:ln w="38100">
            <a:prstDash val="sysDot"/>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2795B302-2034-4F46-9ABB-AF2BB35CB8D4}"/>
              </a:ext>
            </a:extLst>
          </p:cNvPr>
          <p:cNvCxnSpPr/>
          <p:nvPr/>
        </p:nvCxnSpPr>
        <p:spPr>
          <a:xfrm flipH="1">
            <a:off x="11375089" y="1110224"/>
            <a:ext cx="53947" cy="2240223"/>
          </a:xfrm>
          <a:prstGeom prst="line">
            <a:avLst/>
          </a:prstGeom>
          <a:ln w="38100">
            <a:prstDash val="sysDot"/>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BE6292C9-50B5-A140-8A18-9915D786E2B7}"/>
              </a:ext>
            </a:extLst>
          </p:cNvPr>
          <p:cNvCxnSpPr/>
          <p:nvPr/>
        </p:nvCxnSpPr>
        <p:spPr>
          <a:xfrm>
            <a:off x="9215704" y="2924045"/>
            <a:ext cx="2766" cy="574218"/>
          </a:xfrm>
          <a:prstGeom prst="line">
            <a:avLst/>
          </a:prstGeom>
          <a:ln w="38100">
            <a:prstDash val="sysDot"/>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1727CB9E-1B71-3944-924B-DB4AA203713E}"/>
              </a:ext>
            </a:extLst>
          </p:cNvPr>
          <p:cNvCxnSpPr/>
          <p:nvPr/>
        </p:nvCxnSpPr>
        <p:spPr>
          <a:xfrm>
            <a:off x="8628575" y="3626867"/>
            <a:ext cx="2766" cy="574218"/>
          </a:xfrm>
          <a:prstGeom prst="line">
            <a:avLst/>
          </a:prstGeom>
          <a:ln w="38100">
            <a:prstDash val="sysDot"/>
          </a:ln>
        </p:spPr>
        <p:style>
          <a:lnRef idx="1">
            <a:schemeClr val="accent1"/>
          </a:lnRef>
          <a:fillRef idx="0">
            <a:schemeClr val="accent1"/>
          </a:fillRef>
          <a:effectRef idx="0">
            <a:schemeClr val="accent1"/>
          </a:effectRef>
          <a:fontRef idx="minor">
            <a:schemeClr val="tx1"/>
          </a:fontRef>
        </p:style>
      </p:cxnSp>
      <p:sp>
        <p:nvSpPr>
          <p:cNvPr id="32" name="Oval 31">
            <a:extLst>
              <a:ext uri="{FF2B5EF4-FFF2-40B4-BE49-F238E27FC236}">
                <a16:creationId xmlns:a16="http://schemas.microsoft.com/office/drawing/2014/main" id="{A89BE34E-0384-9543-A6B8-8D150C8F9041}"/>
              </a:ext>
            </a:extLst>
          </p:cNvPr>
          <p:cNvSpPr/>
          <p:nvPr/>
        </p:nvSpPr>
        <p:spPr>
          <a:xfrm>
            <a:off x="10562066" y="2344263"/>
            <a:ext cx="284199" cy="300118"/>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33" name="Content Placeholder 2">
            <a:extLst>
              <a:ext uri="{FF2B5EF4-FFF2-40B4-BE49-F238E27FC236}">
                <a16:creationId xmlns:a16="http://schemas.microsoft.com/office/drawing/2014/main" id="{4F24E359-D97D-D648-8502-5DA8C9B5C71B}"/>
              </a:ext>
            </a:extLst>
          </p:cNvPr>
          <p:cNvSpPr txBox="1">
            <a:spLocks/>
          </p:cNvSpPr>
          <p:nvPr/>
        </p:nvSpPr>
        <p:spPr>
          <a:xfrm>
            <a:off x="390060" y="1417288"/>
            <a:ext cx="4927708" cy="4729126"/>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342900" indent="-342900" algn="l">
              <a:buFont typeface="Arial" panose="020B0604020202020204" pitchFamily="34" charset="0"/>
              <a:buChar char="•"/>
            </a:pPr>
            <a:r>
              <a:rPr lang="en-CA" sz="1800" dirty="0">
                <a:latin typeface="Montserrat" charset="0"/>
                <a:ea typeface="Montserrat" charset="0"/>
                <a:cs typeface="Montserrat" charset="0"/>
              </a:rPr>
              <a:t>Least sum of squares is applied to obtain the best fit line</a:t>
            </a:r>
          </a:p>
          <a:p>
            <a:pPr marL="342900" indent="-342900" algn="l">
              <a:buFont typeface="Arial" panose="020B0604020202020204" pitchFamily="34" charset="0"/>
              <a:buChar char="•"/>
            </a:pPr>
            <a:r>
              <a:rPr lang="en-CA" sz="1800" dirty="0">
                <a:latin typeface="Montserrat" charset="0"/>
                <a:ea typeface="Montserrat" charset="0"/>
                <a:cs typeface="Montserrat" charset="0"/>
              </a:rPr>
              <a:t>Since the line passes through the 3 training dataset points, the sum of squared residuals = 0</a:t>
            </a:r>
          </a:p>
          <a:p>
            <a:pPr marL="342900" indent="-342900" algn="l">
              <a:buFont typeface="Arial" panose="020B0604020202020204" pitchFamily="34" charset="0"/>
              <a:buChar char="•"/>
            </a:pPr>
            <a:r>
              <a:rPr lang="en-CA" sz="1800" dirty="0">
                <a:latin typeface="Montserrat" charset="0"/>
                <a:ea typeface="Montserrat" charset="0"/>
                <a:cs typeface="Montserrat" charset="0"/>
              </a:rPr>
              <a:t>However, for the testing dataset, the sum of residuals is large so the line has a high variance. </a:t>
            </a:r>
          </a:p>
          <a:p>
            <a:pPr marL="342900" indent="-342900" algn="l">
              <a:buFont typeface="Arial" panose="020B0604020202020204" pitchFamily="34" charset="0"/>
              <a:buChar char="•"/>
            </a:pPr>
            <a:r>
              <a:rPr lang="en-CA" sz="1800" dirty="0">
                <a:latin typeface="Montserrat" charset="0"/>
                <a:ea typeface="Montserrat" charset="0"/>
                <a:cs typeface="Montserrat" charset="0"/>
              </a:rPr>
              <a:t>Variance means that there is a difference in fit (or variability) between the training dataset and the testing dataset. </a:t>
            </a:r>
          </a:p>
          <a:p>
            <a:pPr marL="342900" indent="-342900" algn="l">
              <a:buFont typeface="Arial" panose="020B0604020202020204" pitchFamily="34" charset="0"/>
              <a:buChar char="•"/>
            </a:pPr>
            <a:r>
              <a:rPr lang="en-CA" sz="1800" dirty="0">
                <a:latin typeface="Montserrat" charset="0"/>
                <a:ea typeface="Montserrat" charset="0"/>
                <a:cs typeface="Montserrat" charset="0"/>
              </a:rPr>
              <a:t>This regression model is overfitting the training dataset</a:t>
            </a:r>
          </a:p>
          <a:p>
            <a:pPr marL="342900" indent="-342900" algn="l">
              <a:buFont typeface="Arial" panose="020B0604020202020204" pitchFamily="34" charset="0"/>
              <a:buChar char="•"/>
            </a:pPr>
            <a:endParaRPr lang="en-CA" sz="1800" dirty="0"/>
          </a:p>
        </p:txBody>
      </p:sp>
    </p:spTree>
    <p:extLst>
      <p:ext uri="{BB962C8B-B14F-4D97-AF65-F5344CB8AC3E}">
        <p14:creationId xmlns:p14="http://schemas.microsoft.com/office/powerpoint/2010/main" val="13724006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2B5132F-3707-44BA-9CEB-8673EF1B2A0F}"/>
              </a:ext>
            </a:extLst>
          </p:cNvPr>
          <p:cNvPicPr>
            <a:picLocks noChangeAspect="1"/>
          </p:cNvPicPr>
          <p:nvPr/>
        </p:nvPicPr>
        <p:blipFill>
          <a:blip r:embed="rId2"/>
          <a:stretch>
            <a:fillRect/>
          </a:stretch>
        </p:blipFill>
        <p:spPr>
          <a:xfrm>
            <a:off x="0" y="-1193"/>
            <a:ext cx="12192000" cy="6859194"/>
          </a:xfrm>
          <a:prstGeom prst="rect">
            <a:avLst/>
          </a:prstGeom>
        </p:spPr>
      </p:pic>
      <p:sp>
        <p:nvSpPr>
          <p:cNvPr id="5" name="TextBox 4">
            <a:extLst>
              <a:ext uri="{FF2B5EF4-FFF2-40B4-BE49-F238E27FC236}">
                <a16:creationId xmlns:a16="http://schemas.microsoft.com/office/drawing/2014/main" id="{0F9D04B7-03C9-4895-84F6-D6380FD573A6}"/>
              </a:ext>
            </a:extLst>
          </p:cNvPr>
          <p:cNvSpPr txBox="1"/>
          <p:nvPr/>
        </p:nvSpPr>
        <p:spPr>
          <a:xfrm>
            <a:off x="2453740" y="2633891"/>
            <a:ext cx="5969455" cy="923330"/>
          </a:xfrm>
          <a:prstGeom prst="rect">
            <a:avLst/>
          </a:prstGeom>
          <a:noFill/>
        </p:spPr>
        <p:txBody>
          <a:bodyPr wrap="none" rtlCol="0">
            <a:spAutoFit/>
          </a:bodyPr>
          <a:lstStyle/>
          <a:p>
            <a:r>
              <a:rPr lang="en-CA" sz="5400" b="1" dirty="0">
                <a:solidFill>
                  <a:srgbClr val="074F85"/>
                </a:solidFill>
              </a:rPr>
              <a:t>PROJECT OVERVIEW</a:t>
            </a:r>
            <a:endParaRPr lang="en-US" sz="5400" b="1" dirty="0">
              <a:solidFill>
                <a:srgbClr val="074F85"/>
              </a:solidFill>
            </a:endParaRPr>
          </a:p>
        </p:txBody>
      </p:sp>
    </p:spTree>
    <p:extLst>
      <p:ext uri="{BB962C8B-B14F-4D97-AF65-F5344CB8AC3E}">
        <p14:creationId xmlns:p14="http://schemas.microsoft.com/office/powerpoint/2010/main" val="199762272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31">
            <a:extLst>
              <a:ext uri="{FF2B5EF4-FFF2-40B4-BE49-F238E27FC236}">
                <a16:creationId xmlns:a16="http://schemas.microsoft.com/office/drawing/2014/main" id="{7E1670B6-81D9-4A2A-9CB9-E34FFB475654}"/>
              </a:ext>
            </a:extLst>
          </p:cNvPr>
          <p:cNvPicPr>
            <a:picLocks noChangeAspect="1"/>
          </p:cNvPicPr>
          <p:nvPr/>
        </p:nvPicPr>
        <p:blipFill rotWithShape="1">
          <a:blip r:embed="rId2"/>
          <a:srcRect b="25983"/>
          <a:stretch/>
        </p:blipFill>
        <p:spPr>
          <a:xfrm>
            <a:off x="0" y="-26581"/>
            <a:ext cx="12192000" cy="5095731"/>
          </a:xfrm>
          <a:prstGeom prst="rect">
            <a:avLst/>
          </a:prstGeom>
        </p:spPr>
      </p:pic>
      <p:sp>
        <p:nvSpPr>
          <p:cNvPr id="4" name="Прямоугольник 9">
            <a:extLst>
              <a:ext uri="{FF2B5EF4-FFF2-40B4-BE49-F238E27FC236}">
                <a16:creationId xmlns:a16="http://schemas.microsoft.com/office/drawing/2014/main" id="{DC079E90-C4CF-C445-9351-6EE5ACE69464}"/>
              </a:ext>
            </a:extLst>
          </p:cNvPr>
          <p:cNvSpPr/>
          <p:nvPr/>
        </p:nvSpPr>
        <p:spPr>
          <a:xfrm>
            <a:off x="335586" y="278327"/>
            <a:ext cx="11856414" cy="553998"/>
          </a:xfrm>
          <a:prstGeom prst="rect">
            <a:avLst/>
          </a:prstGeom>
        </p:spPr>
        <p:txBody>
          <a:bodyPr wrap="square">
            <a:spAutoFit/>
          </a:bodyPr>
          <a:lstStyle/>
          <a:p>
            <a:r>
              <a:rPr lang="en-CA" sz="3000" b="1" dirty="0">
                <a:solidFill>
                  <a:srgbClr val="002060"/>
                </a:solidFill>
                <a:latin typeface="Montserrat" charset="0"/>
                <a:ea typeface="Montserrat" charset="0"/>
                <a:cs typeface="Montserrat" charset="0"/>
              </a:rPr>
              <a:t>RIDGE REGRESSION (L2 REGULARIZATION): INTUITION</a:t>
            </a:r>
          </a:p>
        </p:txBody>
      </p:sp>
      <p:sp>
        <p:nvSpPr>
          <p:cNvPr id="5" name="Content Placeholder 2">
            <a:extLst>
              <a:ext uri="{FF2B5EF4-FFF2-40B4-BE49-F238E27FC236}">
                <a16:creationId xmlns:a16="http://schemas.microsoft.com/office/drawing/2014/main" id="{C9BC825E-7F55-7B40-A5D8-5544CBE38B87}"/>
              </a:ext>
            </a:extLst>
          </p:cNvPr>
          <p:cNvSpPr txBox="1">
            <a:spLocks/>
          </p:cNvSpPr>
          <p:nvPr/>
        </p:nvSpPr>
        <p:spPr>
          <a:xfrm>
            <a:off x="558619" y="1800204"/>
            <a:ext cx="4455926" cy="4729126"/>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342900" indent="-342900" algn="l">
              <a:buFont typeface="Arial" panose="020B0604020202020204" pitchFamily="34" charset="0"/>
              <a:buChar char="•"/>
            </a:pPr>
            <a:r>
              <a:rPr lang="en-CA" sz="1800" dirty="0">
                <a:latin typeface="Montserrat" charset="0"/>
                <a:ea typeface="Montserrat" charset="0"/>
                <a:cs typeface="Montserrat" charset="0"/>
              </a:rPr>
              <a:t>Ridge regression works by attempting at increasing the bias to improve variance (generalization capability)</a:t>
            </a:r>
          </a:p>
          <a:p>
            <a:pPr marL="342900" indent="-342900" algn="l">
              <a:buFont typeface="Arial" panose="020B0604020202020204" pitchFamily="34" charset="0"/>
              <a:buChar char="•"/>
            </a:pPr>
            <a:r>
              <a:rPr lang="en-CA" sz="1800" dirty="0">
                <a:latin typeface="Montserrat" charset="0"/>
                <a:ea typeface="Montserrat" charset="0"/>
                <a:cs typeface="Montserrat" charset="0"/>
              </a:rPr>
              <a:t>This works by changing the slope of the line</a:t>
            </a:r>
          </a:p>
          <a:p>
            <a:pPr marL="342900" indent="-342900" algn="l">
              <a:buFont typeface="Arial" panose="020B0604020202020204" pitchFamily="34" charset="0"/>
              <a:buChar char="•"/>
            </a:pPr>
            <a:r>
              <a:rPr lang="en-CA" sz="1800" dirty="0">
                <a:latin typeface="Montserrat" charset="0"/>
                <a:ea typeface="Montserrat" charset="0"/>
                <a:cs typeface="Montserrat" charset="0"/>
              </a:rPr>
              <a:t>The model performance might be little poor on the training set but it will perform consistently well on both the training and testing datasets.</a:t>
            </a:r>
          </a:p>
        </p:txBody>
      </p:sp>
      <p:cxnSp>
        <p:nvCxnSpPr>
          <p:cNvPr id="6" name="Straight Arrow Connector 5">
            <a:extLst>
              <a:ext uri="{FF2B5EF4-FFF2-40B4-BE49-F238E27FC236}">
                <a16:creationId xmlns:a16="http://schemas.microsoft.com/office/drawing/2014/main" id="{656DE2D9-E3DD-3541-9C68-5E0467587FE3}"/>
              </a:ext>
            </a:extLst>
          </p:cNvPr>
          <p:cNvCxnSpPr/>
          <p:nvPr/>
        </p:nvCxnSpPr>
        <p:spPr>
          <a:xfrm flipV="1">
            <a:off x="6399709" y="6245730"/>
            <a:ext cx="4795616" cy="32711"/>
          </a:xfrm>
          <a:prstGeom prst="straightConnector1">
            <a:avLst/>
          </a:prstGeom>
          <a:ln w="57150">
            <a:solidFill>
              <a:srgbClr val="124359"/>
            </a:solidFill>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6">
            <a:extLst>
              <a:ext uri="{FF2B5EF4-FFF2-40B4-BE49-F238E27FC236}">
                <a16:creationId xmlns:a16="http://schemas.microsoft.com/office/drawing/2014/main" id="{F2EEE988-B0D2-034B-82A3-17E50117D120}"/>
              </a:ext>
            </a:extLst>
          </p:cNvPr>
          <p:cNvCxnSpPr/>
          <p:nvPr/>
        </p:nvCxnSpPr>
        <p:spPr>
          <a:xfrm flipH="1" flipV="1">
            <a:off x="6400806" y="2593712"/>
            <a:ext cx="18137" cy="3706955"/>
          </a:xfrm>
          <a:prstGeom prst="straightConnector1">
            <a:avLst/>
          </a:prstGeom>
          <a:ln w="57150">
            <a:solidFill>
              <a:srgbClr val="124359"/>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259F7D3C-2479-0B43-A649-A4628D8A465E}"/>
              </a:ext>
            </a:extLst>
          </p:cNvPr>
          <p:cNvCxnSpPr/>
          <p:nvPr/>
        </p:nvCxnSpPr>
        <p:spPr>
          <a:xfrm flipH="1">
            <a:off x="6685533" y="1150638"/>
            <a:ext cx="4435700" cy="5084220"/>
          </a:xfrm>
          <a:prstGeom prst="line">
            <a:avLst/>
          </a:prstGeom>
          <a:ln w="57150">
            <a:solidFill>
              <a:srgbClr val="A5D9E7"/>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B9FB621C-D0CE-8E4B-8BF2-5E9BBC83192E}"/>
              </a:ext>
            </a:extLst>
          </p:cNvPr>
          <p:cNvSpPr txBox="1"/>
          <p:nvPr/>
        </p:nvSpPr>
        <p:spPr>
          <a:xfrm>
            <a:off x="4945876" y="2200406"/>
            <a:ext cx="2246348" cy="369332"/>
          </a:xfrm>
          <a:prstGeom prst="rect">
            <a:avLst/>
          </a:prstGeom>
          <a:noFill/>
        </p:spPr>
        <p:txBody>
          <a:bodyPr wrap="square" rtlCol="0">
            <a:spAutoFit/>
          </a:bodyPr>
          <a:lstStyle/>
          <a:p>
            <a:pPr algn="ctr"/>
            <a:r>
              <a:rPr lang="en-CA" b="1" dirty="0">
                <a:solidFill>
                  <a:srgbClr val="002060"/>
                </a:solidFill>
              </a:rPr>
              <a:t>TRAINING DATASET</a:t>
            </a:r>
          </a:p>
        </p:txBody>
      </p:sp>
      <p:cxnSp>
        <p:nvCxnSpPr>
          <p:cNvPr id="12" name="Curved Connector 11">
            <a:extLst>
              <a:ext uri="{FF2B5EF4-FFF2-40B4-BE49-F238E27FC236}">
                <a16:creationId xmlns:a16="http://schemas.microsoft.com/office/drawing/2014/main" id="{954A870C-9476-DF49-ACC8-47CE7AD1D6E5}"/>
              </a:ext>
            </a:extLst>
          </p:cNvPr>
          <p:cNvCxnSpPr/>
          <p:nvPr/>
        </p:nvCxnSpPr>
        <p:spPr>
          <a:xfrm>
            <a:off x="8245274" y="3878183"/>
            <a:ext cx="1854149" cy="1497045"/>
          </a:xfrm>
          <a:prstGeom prst="curvedConnector3">
            <a:avLst>
              <a:gd name="adj1" fmla="val 50000"/>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C6C1DA02-5EFA-B04D-AC57-266BB802BB6E}"/>
              </a:ext>
            </a:extLst>
          </p:cNvPr>
          <p:cNvSpPr txBox="1"/>
          <p:nvPr/>
        </p:nvSpPr>
        <p:spPr>
          <a:xfrm>
            <a:off x="9302138" y="5528010"/>
            <a:ext cx="2246348" cy="369332"/>
          </a:xfrm>
          <a:prstGeom prst="rect">
            <a:avLst/>
          </a:prstGeom>
          <a:noFill/>
        </p:spPr>
        <p:txBody>
          <a:bodyPr wrap="square" rtlCol="0">
            <a:spAutoFit/>
          </a:bodyPr>
          <a:lstStyle/>
          <a:p>
            <a:pPr algn="ctr"/>
            <a:r>
              <a:rPr lang="en-CA" b="1" dirty="0">
                <a:solidFill>
                  <a:srgbClr val="002060"/>
                </a:solidFill>
              </a:rPr>
              <a:t>TESTING DATASET</a:t>
            </a:r>
          </a:p>
        </p:txBody>
      </p:sp>
      <p:sp>
        <p:nvSpPr>
          <p:cNvPr id="14" name="Oval 13">
            <a:extLst>
              <a:ext uri="{FF2B5EF4-FFF2-40B4-BE49-F238E27FC236}">
                <a16:creationId xmlns:a16="http://schemas.microsoft.com/office/drawing/2014/main" id="{66EBCEB7-2A81-234D-8C07-617BF536F9AF}"/>
              </a:ext>
            </a:extLst>
          </p:cNvPr>
          <p:cNvSpPr/>
          <p:nvPr/>
        </p:nvSpPr>
        <p:spPr>
          <a:xfrm>
            <a:off x="7469513" y="4958275"/>
            <a:ext cx="284199" cy="300118"/>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15" name="Oval 14">
            <a:extLst>
              <a:ext uri="{FF2B5EF4-FFF2-40B4-BE49-F238E27FC236}">
                <a16:creationId xmlns:a16="http://schemas.microsoft.com/office/drawing/2014/main" id="{DB7E7076-C4E6-2F41-9B3E-BF8765641109}"/>
              </a:ext>
            </a:extLst>
          </p:cNvPr>
          <p:cNvSpPr/>
          <p:nvPr/>
        </p:nvSpPr>
        <p:spPr>
          <a:xfrm>
            <a:off x="6966786" y="5575252"/>
            <a:ext cx="284199" cy="300118"/>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16" name="Oval 15">
            <a:extLst>
              <a:ext uri="{FF2B5EF4-FFF2-40B4-BE49-F238E27FC236}">
                <a16:creationId xmlns:a16="http://schemas.microsoft.com/office/drawing/2014/main" id="{CC936BB2-3181-224E-9025-257116639CA1}"/>
              </a:ext>
            </a:extLst>
          </p:cNvPr>
          <p:cNvSpPr/>
          <p:nvPr/>
        </p:nvSpPr>
        <p:spPr>
          <a:xfrm>
            <a:off x="7924806" y="4447189"/>
            <a:ext cx="284199" cy="300118"/>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cxnSp>
        <p:nvCxnSpPr>
          <p:cNvPr id="17" name="Curved Connector 16">
            <a:extLst>
              <a:ext uri="{FF2B5EF4-FFF2-40B4-BE49-F238E27FC236}">
                <a16:creationId xmlns:a16="http://schemas.microsoft.com/office/drawing/2014/main" id="{2DB54D8F-C016-EF43-A667-EE8524D3055A}"/>
              </a:ext>
            </a:extLst>
          </p:cNvPr>
          <p:cNvCxnSpPr>
            <a:stCxn id="16" idx="1"/>
          </p:cNvCxnSpPr>
          <p:nvPr/>
        </p:nvCxnSpPr>
        <p:spPr>
          <a:xfrm rot="16200000" flipV="1">
            <a:off x="6345777" y="2870490"/>
            <a:ext cx="1921402" cy="1319897"/>
          </a:xfrm>
          <a:prstGeom prst="curvedConnector3">
            <a:avLst>
              <a:gd name="adj1" fmla="val 50000"/>
            </a:avLst>
          </a:prstGeom>
          <a:ln w="5715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18" name="Oval 17">
            <a:extLst>
              <a:ext uri="{FF2B5EF4-FFF2-40B4-BE49-F238E27FC236}">
                <a16:creationId xmlns:a16="http://schemas.microsoft.com/office/drawing/2014/main" id="{4AEBE045-3E42-EA4E-8331-3BB7D4106B60}"/>
              </a:ext>
            </a:extLst>
          </p:cNvPr>
          <p:cNvSpPr/>
          <p:nvPr/>
        </p:nvSpPr>
        <p:spPr>
          <a:xfrm>
            <a:off x="8036929" y="3647610"/>
            <a:ext cx="284199" cy="300118"/>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19" name="Oval 18">
            <a:extLst>
              <a:ext uri="{FF2B5EF4-FFF2-40B4-BE49-F238E27FC236}">
                <a16:creationId xmlns:a16="http://schemas.microsoft.com/office/drawing/2014/main" id="{4195438E-BDB4-BA49-BD01-7C3D0D07135B}"/>
              </a:ext>
            </a:extLst>
          </p:cNvPr>
          <p:cNvSpPr/>
          <p:nvPr/>
        </p:nvSpPr>
        <p:spPr>
          <a:xfrm>
            <a:off x="8625854" y="3062093"/>
            <a:ext cx="284199" cy="300118"/>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20" name="Oval 19">
            <a:extLst>
              <a:ext uri="{FF2B5EF4-FFF2-40B4-BE49-F238E27FC236}">
                <a16:creationId xmlns:a16="http://schemas.microsoft.com/office/drawing/2014/main" id="{8210D4F8-DACA-354E-AD9E-FCF09EC47072}"/>
              </a:ext>
            </a:extLst>
          </p:cNvPr>
          <p:cNvSpPr/>
          <p:nvPr/>
        </p:nvSpPr>
        <p:spPr>
          <a:xfrm>
            <a:off x="10390572" y="3656943"/>
            <a:ext cx="284199" cy="300118"/>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21" name="Oval 20">
            <a:extLst>
              <a:ext uri="{FF2B5EF4-FFF2-40B4-BE49-F238E27FC236}">
                <a16:creationId xmlns:a16="http://schemas.microsoft.com/office/drawing/2014/main" id="{71E168AE-A9DF-F04C-AD23-F8922A25F53E}"/>
              </a:ext>
            </a:extLst>
          </p:cNvPr>
          <p:cNvSpPr/>
          <p:nvPr/>
        </p:nvSpPr>
        <p:spPr>
          <a:xfrm>
            <a:off x="9854835" y="3215167"/>
            <a:ext cx="284199" cy="300118"/>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22" name="Oval 21">
            <a:extLst>
              <a:ext uri="{FF2B5EF4-FFF2-40B4-BE49-F238E27FC236}">
                <a16:creationId xmlns:a16="http://schemas.microsoft.com/office/drawing/2014/main" id="{D5DBE1CA-8FF3-104A-B408-06CC9C961E4D}"/>
              </a:ext>
            </a:extLst>
          </p:cNvPr>
          <p:cNvSpPr/>
          <p:nvPr/>
        </p:nvSpPr>
        <p:spPr>
          <a:xfrm>
            <a:off x="10812036" y="3654700"/>
            <a:ext cx="284199" cy="300118"/>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cxnSp>
        <p:nvCxnSpPr>
          <p:cNvPr id="23" name="Straight Connector 22">
            <a:extLst>
              <a:ext uri="{FF2B5EF4-FFF2-40B4-BE49-F238E27FC236}">
                <a16:creationId xmlns:a16="http://schemas.microsoft.com/office/drawing/2014/main" id="{48E02B41-DDAB-D941-B51D-362FD204A2A5}"/>
              </a:ext>
            </a:extLst>
          </p:cNvPr>
          <p:cNvCxnSpPr>
            <a:endCxn id="20" idx="0"/>
          </p:cNvCxnSpPr>
          <p:nvPr/>
        </p:nvCxnSpPr>
        <p:spPr>
          <a:xfrm flipH="1">
            <a:off x="10532672" y="2650759"/>
            <a:ext cx="21762" cy="1006184"/>
          </a:xfrm>
          <a:prstGeom prst="line">
            <a:avLst/>
          </a:prstGeom>
          <a:ln w="38100">
            <a:prstDash val="sysDot"/>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8E8968D5-FE3B-3F42-BF9E-224381C104C7}"/>
              </a:ext>
            </a:extLst>
          </p:cNvPr>
          <p:cNvCxnSpPr/>
          <p:nvPr/>
        </p:nvCxnSpPr>
        <p:spPr>
          <a:xfrm flipH="1">
            <a:off x="10954137" y="2369838"/>
            <a:ext cx="928" cy="1287105"/>
          </a:xfrm>
          <a:prstGeom prst="line">
            <a:avLst/>
          </a:prstGeom>
          <a:ln w="38100">
            <a:prstDash val="sysDot"/>
          </a:ln>
        </p:spPr>
        <p:style>
          <a:lnRef idx="1">
            <a:schemeClr val="accent1"/>
          </a:lnRef>
          <a:fillRef idx="0">
            <a:schemeClr val="accent1"/>
          </a:fillRef>
          <a:effectRef idx="0">
            <a:schemeClr val="accent1"/>
          </a:effectRef>
          <a:fontRef idx="minor">
            <a:schemeClr val="tx1"/>
          </a:fontRef>
        </p:style>
      </p:cxnSp>
      <p:sp>
        <p:nvSpPr>
          <p:cNvPr id="25" name="Oval 24">
            <a:extLst>
              <a:ext uri="{FF2B5EF4-FFF2-40B4-BE49-F238E27FC236}">
                <a16:creationId xmlns:a16="http://schemas.microsoft.com/office/drawing/2014/main" id="{9BDB53AD-0104-6E41-9685-2D87A9272466}"/>
              </a:ext>
            </a:extLst>
          </p:cNvPr>
          <p:cNvSpPr/>
          <p:nvPr/>
        </p:nvSpPr>
        <p:spPr>
          <a:xfrm>
            <a:off x="10141113" y="2650759"/>
            <a:ext cx="284199" cy="300118"/>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cxnSp>
        <p:nvCxnSpPr>
          <p:cNvPr id="26" name="Straight Connector 25">
            <a:extLst>
              <a:ext uri="{FF2B5EF4-FFF2-40B4-BE49-F238E27FC236}">
                <a16:creationId xmlns:a16="http://schemas.microsoft.com/office/drawing/2014/main" id="{E6D15CFA-8BA2-EB40-AADB-91FA6CD5D3C0}"/>
              </a:ext>
            </a:extLst>
          </p:cNvPr>
          <p:cNvCxnSpPr/>
          <p:nvPr/>
        </p:nvCxnSpPr>
        <p:spPr>
          <a:xfrm flipH="1">
            <a:off x="6371102" y="1796769"/>
            <a:ext cx="5308942" cy="4139226"/>
          </a:xfrm>
          <a:prstGeom prst="line">
            <a:avLst/>
          </a:prstGeom>
          <a:ln w="57150">
            <a:solidFill>
              <a:srgbClr val="A5D9E7"/>
            </a:solidFill>
          </a:ln>
        </p:spPr>
        <p:style>
          <a:lnRef idx="1">
            <a:schemeClr val="accent1"/>
          </a:lnRef>
          <a:fillRef idx="0">
            <a:schemeClr val="accent1"/>
          </a:fillRef>
          <a:effectRef idx="0">
            <a:schemeClr val="accent1"/>
          </a:effectRef>
          <a:fontRef idx="minor">
            <a:schemeClr val="tx1"/>
          </a:fontRef>
        </p:style>
      </p:cxnSp>
      <p:sp>
        <p:nvSpPr>
          <p:cNvPr id="27" name="Curved Left Arrow 26">
            <a:extLst>
              <a:ext uri="{FF2B5EF4-FFF2-40B4-BE49-F238E27FC236}">
                <a16:creationId xmlns:a16="http://schemas.microsoft.com/office/drawing/2014/main" id="{1F6A50C7-010B-184E-8D3B-D862BD1D4700}"/>
              </a:ext>
            </a:extLst>
          </p:cNvPr>
          <p:cNvSpPr/>
          <p:nvPr/>
        </p:nvSpPr>
        <p:spPr>
          <a:xfrm rot="17946447">
            <a:off x="11076666" y="965628"/>
            <a:ext cx="566402" cy="932937"/>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cxnSp>
        <p:nvCxnSpPr>
          <p:cNvPr id="28" name="Straight Connector 27">
            <a:extLst>
              <a:ext uri="{FF2B5EF4-FFF2-40B4-BE49-F238E27FC236}">
                <a16:creationId xmlns:a16="http://schemas.microsoft.com/office/drawing/2014/main" id="{9E800A1B-1F56-324A-BE51-97B948640A9C}"/>
              </a:ext>
            </a:extLst>
          </p:cNvPr>
          <p:cNvCxnSpPr/>
          <p:nvPr/>
        </p:nvCxnSpPr>
        <p:spPr>
          <a:xfrm>
            <a:off x="8777736" y="3362211"/>
            <a:ext cx="0" cy="685428"/>
          </a:xfrm>
          <a:prstGeom prst="line">
            <a:avLst/>
          </a:prstGeom>
          <a:ln w="38100">
            <a:prstDash val="sysDot"/>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1F2F20C6-256C-874E-B7CC-F2304C9FE805}"/>
              </a:ext>
            </a:extLst>
          </p:cNvPr>
          <p:cNvCxnSpPr/>
          <p:nvPr/>
        </p:nvCxnSpPr>
        <p:spPr>
          <a:xfrm>
            <a:off x="8217116" y="3911820"/>
            <a:ext cx="28158" cy="535369"/>
          </a:xfrm>
          <a:prstGeom prst="line">
            <a:avLst/>
          </a:prstGeom>
          <a:ln w="38100">
            <a:prstDash val="sysDot"/>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08E76DEA-A1D5-4648-81D0-D0AB2312D425}"/>
              </a:ext>
            </a:extLst>
          </p:cNvPr>
          <p:cNvSpPr txBox="1"/>
          <p:nvPr/>
        </p:nvSpPr>
        <p:spPr>
          <a:xfrm rot="18722621">
            <a:off x="8777784" y="2195146"/>
            <a:ext cx="2044342" cy="276999"/>
          </a:xfrm>
          <a:prstGeom prst="rect">
            <a:avLst/>
          </a:prstGeom>
          <a:noFill/>
        </p:spPr>
        <p:txBody>
          <a:bodyPr wrap="none" rtlCol="0">
            <a:spAutoFit/>
          </a:bodyPr>
          <a:lstStyle/>
          <a:p>
            <a:r>
              <a:rPr lang="en-CA" sz="1200" b="1" dirty="0">
                <a:solidFill>
                  <a:srgbClr val="002060"/>
                </a:solidFill>
              </a:rPr>
              <a:t>LEAST SQUARES REGRESSION</a:t>
            </a:r>
          </a:p>
        </p:txBody>
      </p:sp>
      <p:sp>
        <p:nvSpPr>
          <p:cNvPr id="31" name="TextBox 30">
            <a:extLst>
              <a:ext uri="{FF2B5EF4-FFF2-40B4-BE49-F238E27FC236}">
                <a16:creationId xmlns:a16="http://schemas.microsoft.com/office/drawing/2014/main" id="{13D71FF4-37B8-A64B-986B-F804C80FB767}"/>
              </a:ext>
            </a:extLst>
          </p:cNvPr>
          <p:cNvSpPr txBox="1"/>
          <p:nvPr/>
        </p:nvSpPr>
        <p:spPr>
          <a:xfrm rot="19291139">
            <a:off x="10210485" y="2008966"/>
            <a:ext cx="1463349" cy="276999"/>
          </a:xfrm>
          <a:prstGeom prst="rect">
            <a:avLst/>
          </a:prstGeom>
          <a:noFill/>
        </p:spPr>
        <p:txBody>
          <a:bodyPr wrap="none" rtlCol="0">
            <a:spAutoFit/>
          </a:bodyPr>
          <a:lstStyle/>
          <a:p>
            <a:r>
              <a:rPr lang="en-CA" sz="1200" b="1" dirty="0">
                <a:solidFill>
                  <a:srgbClr val="002060"/>
                </a:solidFill>
              </a:rPr>
              <a:t>RIDGE REGRESSION</a:t>
            </a:r>
          </a:p>
        </p:txBody>
      </p:sp>
      <p:sp>
        <p:nvSpPr>
          <p:cNvPr id="33" name="TextBox 32">
            <a:extLst>
              <a:ext uri="{FF2B5EF4-FFF2-40B4-BE49-F238E27FC236}">
                <a16:creationId xmlns:a16="http://schemas.microsoft.com/office/drawing/2014/main" id="{DE752376-378C-4A1A-883D-A6EB66D4AADA}"/>
              </a:ext>
            </a:extLst>
          </p:cNvPr>
          <p:cNvSpPr txBox="1"/>
          <p:nvPr/>
        </p:nvSpPr>
        <p:spPr>
          <a:xfrm>
            <a:off x="7452394" y="6159776"/>
            <a:ext cx="3134961" cy="646331"/>
          </a:xfrm>
          <a:prstGeom prst="rect">
            <a:avLst/>
          </a:prstGeom>
          <a:noFill/>
        </p:spPr>
        <p:txBody>
          <a:bodyPr wrap="none" rtlCol="0">
            <a:spAutoFit/>
          </a:bodyPr>
          <a:lstStyle/>
          <a:p>
            <a:r>
              <a:rPr lang="en-CA" sz="3600" b="1" dirty="0">
                <a:solidFill>
                  <a:srgbClr val="002060"/>
                </a:solidFill>
              </a:rPr>
              <a:t>TEMPERATURE</a:t>
            </a:r>
          </a:p>
        </p:txBody>
      </p:sp>
      <p:sp>
        <p:nvSpPr>
          <p:cNvPr id="34" name="TextBox 33">
            <a:extLst>
              <a:ext uri="{FF2B5EF4-FFF2-40B4-BE49-F238E27FC236}">
                <a16:creationId xmlns:a16="http://schemas.microsoft.com/office/drawing/2014/main" id="{A24599A1-F311-4EF7-8B70-3D3D1D0E2B37}"/>
              </a:ext>
            </a:extLst>
          </p:cNvPr>
          <p:cNvSpPr txBox="1"/>
          <p:nvPr/>
        </p:nvSpPr>
        <p:spPr>
          <a:xfrm rot="16200000">
            <a:off x="4749226" y="3705440"/>
            <a:ext cx="2718758" cy="584775"/>
          </a:xfrm>
          <a:prstGeom prst="rect">
            <a:avLst/>
          </a:prstGeom>
          <a:noFill/>
        </p:spPr>
        <p:txBody>
          <a:bodyPr wrap="none" rtlCol="0">
            <a:spAutoFit/>
          </a:bodyPr>
          <a:lstStyle/>
          <a:p>
            <a:r>
              <a:rPr lang="en-CA" sz="3200" b="1" dirty="0">
                <a:solidFill>
                  <a:srgbClr val="002060"/>
                </a:solidFill>
              </a:rPr>
              <a:t>WEEKLY SALES</a:t>
            </a:r>
          </a:p>
        </p:txBody>
      </p:sp>
    </p:spTree>
    <p:extLst>
      <p:ext uri="{BB962C8B-B14F-4D97-AF65-F5344CB8AC3E}">
        <p14:creationId xmlns:p14="http://schemas.microsoft.com/office/powerpoint/2010/main" val="163483830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31">
            <a:extLst>
              <a:ext uri="{FF2B5EF4-FFF2-40B4-BE49-F238E27FC236}">
                <a16:creationId xmlns:a16="http://schemas.microsoft.com/office/drawing/2014/main" id="{9DBD5045-52C1-443E-B69F-4AC9CA3A2D76}"/>
              </a:ext>
            </a:extLst>
          </p:cNvPr>
          <p:cNvPicPr>
            <a:picLocks noChangeAspect="1"/>
          </p:cNvPicPr>
          <p:nvPr/>
        </p:nvPicPr>
        <p:blipFill rotWithShape="1">
          <a:blip r:embed="rId2"/>
          <a:srcRect b="25983"/>
          <a:stretch/>
        </p:blipFill>
        <p:spPr>
          <a:xfrm>
            <a:off x="0" y="-26581"/>
            <a:ext cx="12192000" cy="5095731"/>
          </a:xfrm>
          <a:prstGeom prst="rect">
            <a:avLst/>
          </a:prstGeom>
        </p:spPr>
      </p:pic>
      <p:sp>
        <p:nvSpPr>
          <p:cNvPr id="4" name="Прямоугольник 9">
            <a:extLst>
              <a:ext uri="{FF2B5EF4-FFF2-40B4-BE49-F238E27FC236}">
                <a16:creationId xmlns:a16="http://schemas.microsoft.com/office/drawing/2014/main" id="{1948703E-0FA9-0F48-B3CF-F157FC8551E4}"/>
              </a:ext>
            </a:extLst>
          </p:cNvPr>
          <p:cNvSpPr/>
          <p:nvPr/>
        </p:nvSpPr>
        <p:spPr>
          <a:xfrm>
            <a:off x="446866" y="53736"/>
            <a:ext cx="9385063" cy="1015663"/>
          </a:xfrm>
          <a:prstGeom prst="rect">
            <a:avLst/>
          </a:prstGeom>
        </p:spPr>
        <p:txBody>
          <a:bodyPr wrap="square">
            <a:spAutoFit/>
          </a:bodyPr>
          <a:lstStyle/>
          <a:p>
            <a:r>
              <a:rPr lang="en-CA" sz="3000" b="1" dirty="0">
                <a:solidFill>
                  <a:srgbClr val="002060"/>
                </a:solidFill>
                <a:latin typeface="Montserrat" charset="0"/>
                <a:ea typeface="Montserrat" charset="0"/>
                <a:cs typeface="Montserrat" charset="0"/>
              </a:rPr>
              <a:t>RIDGE REGRESSION (L2 REGULARIZATION): MATH</a:t>
            </a:r>
          </a:p>
        </p:txBody>
      </p:sp>
      <mc:AlternateContent xmlns:mc="http://schemas.openxmlformats.org/markup-compatibility/2006" xmlns:a14="http://schemas.microsoft.com/office/drawing/2010/main">
        <mc:Choice Requires="a14">
          <p:sp>
            <p:nvSpPr>
              <p:cNvPr id="5" name="Content Placeholder 2">
                <a:extLst>
                  <a:ext uri="{FF2B5EF4-FFF2-40B4-BE49-F238E27FC236}">
                    <a16:creationId xmlns:a16="http://schemas.microsoft.com/office/drawing/2014/main" id="{6A5EEF43-7F97-DC44-93F9-201D518DEC62}"/>
                  </a:ext>
                </a:extLst>
              </p:cNvPr>
              <p:cNvSpPr txBox="1">
                <a:spLocks/>
              </p:cNvSpPr>
              <p:nvPr/>
            </p:nvSpPr>
            <p:spPr>
              <a:xfrm>
                <a:off x="-21316" y="3907562"/>
                <a:ext cx="6486397" cy="4729126"/>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CA" sz="2000" b="1" u="sng" dirty="0">
                    <a:solidFill>
                      <a:srgbClr val="002060"/>
                    </a:solidFill>
                  </a:rPr>
                  <a:t>Least Squares Regression: </a:t>
                </a:r>
              </a:p>
              <a:p>
                <a:pPr/>
                <a14:m>
                  <m:oMathPara xmlns:m="http://schemas.openxmlformats.org/officeDocument/2006/math">
                    <m:oMathParaPr>
                      <m:jc m:val="centerGroup"/>
                    </m:oMathParaPr>
                    <m:oMath xmlns:m="http://schemas.openxmlformats.org/officeDocument/2006/math">
                      <m:r>
                        <a:rPr lang="en-CA" sz="2000" i="1" dirty="0" smtClean="0">
                          <a:solidFill>
                            <a:srgbClr val="002060"/>
                          </a:solidFill>
                          <a:latin typeface="Cambria Math" panose="02040503050406030204" pitchFamily="18" charset="0"/>
                        </a:rPr>
                        <m:t>𝑀𝑖𝑛</m:t>
                      </m:r>
                      <m:r>
                        <a:rPr lang="en-CA" sz="2000" i="1" dirty="0" smtClean="0">
                          <a:solidFill>
                            <a:srgbClr val="002060"/>
                          </a:solidFill>
                          <a:latin typeface="Cambria Math" panose="02040503050406030204" pitchFamily="18" charset="0"/>
                        </a:rPr>
                        <m:t>(</m:t>
                      </m:r>
                      <m:r>
                        <a:rPr lang="en-CA" sz="2000" i="1" dirty="0" smtClean="0">
                          <a:solidFill>
                            <a:srgbClr val="002060"/>
                          </a:solidFill>
                          <a:latin typeface="Cambria Math" panose="02040503050406030204" pitchFamily="18" charset="0"/>
                        </a:rPr>
                        <m:t>𝑠𝑢𝑚</m:t>
                      </m:r>
                      <m:r>
                        <a:rPr lang="en-CA" sz="2000" i="1" dirty="0" smtClean="0">
                          <a:solidFill>
                            <a:srgbClr val="002060"/>
                          </a:solidFill>
                          <a:latin typeface="Cambria Math" panose="02040503050406030204" pitchFamily="18" charset="0"/>
                        </a:rPr>
                        <m:t> </m:t>
                      </m:r>
                      <m:r>
                        <a:rPr lang="en-CA" sz="2000" i="1" dirty="0" smtClean="0">
                          <a:solidFill>
                            <a:srgbClr val="002060"/>
                          </a:solidFill>
                          <a:latin typeface="Cambria Math" panose="02040503050406030204" pitchFamily="18" charset="0"/>
                        </a:rPr>
                        <m:t>𝑜𝑓</m:t>
                      </m:r>
                      <m:r>
                        <a:rPr lang="en-CA" sz="2000" i="1" dirty="0" smtClean="0">
                          <a:solidFill>
                            <a:srgbClr val="002060"/>
                          </a:solidFill>
                          <a:latin typeface="Cambria Math" panose="02040503050406030204" pitchFamily="18" charset="0"/>
                        </a:rPr>
                        <m:t> </m:t>
                      </m:r>
                      <m:r>
                        <a:rPr lang="en-CA" sz="2000" i="1" dirty="0" smtClean="0">
                          <a:solidFill>
                            <a:srgbClr val="002060"/>
                          </a:solidFill>
                          <a:latin typeface="Cambria Math" panose="02040503050406030204" pitchFamily="18" charset="0"/>
                        </a:rPr>
                        <m:t>𝑡h𝑒</m:t>
                      </m:r>
                      <m:r>
                        <a:rPr lang="en-CA" sz="2000" i="1" dirty="0" smtClean="0">
                          <a:solidFill>
                            <a:srgbClr val="002060"/>
                          </a:solidFill>
                          <a:latin typeface="Cambria Math" panose="02040503050406030204" pitchFamily="18" charset="0"/>
                        </a:rPr>
                        <m:t> </m:t>
                      </m:r>
                      <m:r>
                        <a:rPr lang="en-CA" sz="2000" i="1" dirty="0" smtClean="0">
                          <a:solidFill>
                            <a:srgbClr val="002060"/>
                          </a:solidFill>
                          <a:latin typeface="Cambria Math" panose="02040503050406030204" pitchFamily="18" charset="0"/>
                        </a:rPr>
                        <m:t>𝑠𝑞𝑢𝑎𝑟𝑒𝑑</m:t>
                      </m:r>
                      <m:r>
                        <a:rPr lang="en-CA" sz="2000" i="1" dirty="0" smtClean="0">
                          <a:solidFill>
                            <a:srgbClr val="002060"/>
                          </a:solidFill>
                          <a:latin typeface="Cambria Math" panose="02040503050406030204" pitchFamily="18" charset="0"/>
                        </a:rPr>
                        <m:t> </m:t>
                      </m:r>
                      <m:r>
                        <a:rPr lang="en-CA" sz="2000" i="1" dirty="0" smtClean="0">
                          <a:solidFill>
                            <a:srgbClr val="002060"/>
                          </a:solidFill>
                          <a:latin typeface="Cambria Math" panose="02040503050406030204" pitchFamily="18" charset="0"/>
                        </a:rPr>
                        <m:t>𝑟𝑒𝑠𝑖𝑑𝑢𝑎𝑙𝑠</m:t>
                      </m:r>
                      <m:r>
                        <a:rPr lang="en-CA" sz="2000" i="1" dirty="0" smtClean="0">
                          <a:solidFill>
                            <a:srgbClr val="002060"/>
                          </a:solidFill>
                          <a:latin typeface="Cambria Math" panose="02040503050406030204" pitchFamily="18" charset="0"/>
                        </a:rPr>
                        <m:t>)</m:t>
                      </m:r>
                    </m:oMath>
                  </m:oMathPara>
                </a14:m>
                <a:endParaRPr lang="en-CA" sz="2000" dirty="0">
                  <a:solidFill>
                    <a:srgbClr val="002060"/>
                  </a:solidFill>
                </a:endParaRPr>
              </a:p>
              <a:p>
                <a:endParaRPr lang="en-CA" sz="2000" dirty="0">
                  <a:solidFill>
                    <a:srgbClr val="002060"/>
                  </a:solidFill>
                </a:endParaRPr>
              </a:p>
              <a:p>
                <a:r>
                  <a:rPr lang="en-CA" sz="2000" b="1" u="sng" dirty="0">
                    <a:solidFill>
                      <a:srgbClr val="002060"/>
                    </a:solidFill>
                  </a:rPr>
                  <a:t>Ridge Regression:</a:t>
                </a:r>
              </a:p>
              <a:p>
                <a:pPr/>
                <a14:m>
                  <m:oMathPara xmlns:m="http://schemas.openxmlformats.org/officeDocument/2006/math">
                    <m:oMathParaPr>
                      <m:jc m:val="centerGroup"/>
                    </m:oMathParaPr>
                    <m:oMath xmlns:m="http://schemas.openxmlformats.org/officeDocument/2006/math">
                      <m:r>
                        <a:rPr lang="en-CA" sz="2000" i="1" dirty="0" smtClean="0">
                          <a:solidFill>
                            <a:srgbClr val="002060"/>
                          </a:solidFill>
                          <a:latin typeface="Cambria Math" panose="02040503050406030204" pitchFamily="18" charset="0"/>
                        </a:rPr>
                        <m:t>𝑀𝑖𝑛</m:t>
                      </m:r>
                      <m:r>
                        <a:rPr lang="en-CA" sz="2000" i="1" dirty="0" smtClean="0">
                          <a:solidFill>
                            <a:srgbClr val="002060"/>
                          </a:solidFill>
                          <a:latin typeface="Cambria Math" panose="02040503050406030204" pitchFamily="18" charset="0"/>
                        </a:rPr>
                        <m:t>(</m:t>
                      </m:r>
                      <m:r>
                        <a:rPr lang="en-CA" sz="2000" i="1" dirty="0" smtClean="0">
                          <a:solidFill>
                            <a:srgbClr val="002060"/>
                          </a:solidFill>
                          <a:latin typeface="Cambria Math" panose="02040503050406030204" pitchFamily="18" charset="0"/>
                        </a:rPr>
                        <m:t>𝑠𝑢𝑚</m:t>
                      </m:r>
                      <m:r>
                        <a:rPr lang="en-CA" sz="2000" i="1" dirty="0" smtClean="0">
                          <a:solidFill>
                            <a:srgbClr val="002060"/>
                          </a:solidFill>
                          <a:latin typeface="Cambria Math" panose="02040503050406030204" pitchFamily="18" charset="0"/>
                        </a:rPr>
                        <m:t> </m:t>
                      </m:r>
                      <m:r>
                        <a:rPr lang="en-CA" sz="2000" i="1" dirty="0" smtClean="0">
                          <a:solidFill>
                            <a:srgbClr val="002060"/>
                          </a:solidFill>
                          <a:latin typeface="Cambria Math" panose="02040503050406030204" pitchFamily="18" charset="0"/>
                        </a:rPr>
                        <m:t>𝑜𝑓</m:t>
                      </m:r>
                      <m:r>
                        <a:rPr lang="en-CA" sz="2000" i="1" dirty="0" smtClean="0">
                          <a:solidFill>
                            <a:srgbClr val="002060"/>
                          </a:solidFill>
                          <a:latin typeface="Cambria Math" panose="02040503050406030204" pitchFamily="18" charset="0"/>
                        </a:rPr>
                        <m:t> </m:t>
                      </m:r>
                      <m:r>
                        <a:rPr lang="en-CA" sz="2000" i="1" dirty="0" smtClean="0">
                          <a:solidFill>
                            <a:srgbClr val="002060"/>
                          </a:solidFill>
                          <a:latin typeface="Cambria Math" panose="02040503050406030204" pitchFamily="18" charset="0"/>
                        </a:rPr>
                        <m:t>𝑠𝑞𝑢𝑎𝑟𝑒𝑑</m:t>
                      </m:r>
                      <m:r>
                        <a:rPr lang="en-CA" sz="2000" i="1" dirty="0" smtClean="0">
                          <a:solidFill>
                            <a:srgbClr val="002060"/>
                          </a:solidFill>
                          <a:latin typeface="Cambria Math" panose="02040503050406030204" pitchFamily="18" charset="0"/>
                        </a:rPr>
                        <m:t> </m:t>
                      </m:r>
                      <m:r>
                        <a:rPr lang="en-CA" sz="2000" i="1" dirty="0" smtClean="0">
                          <a:solidFill>
                            <a:srgbClr val="002060"/>
                          </a:solidFill>
                          <a:latin typeface="Cambria Math" panose="02040503050406030204" pitchFamily="18" charset="0"/>
                        </a:rPr>
                        <m:t>𝑟𝑒𝑠𝑖𝑑𝑢𝑎𝑙𝑠</m:t>
                      </m:r>
                      <m:r>
                        <a:rPr lang="en-CA" sz="2000" dirty="0" smtClean="0">
                          <a:solidFill>
                            <a:srgbClr val="002060"/>
                          </a:solidFill>
                          <a:latin typeface="Cambria Math" panose="02040503050406030204" pitchFamily="18" charset="0"/>
                        </a:rPr>
                        <m:t>+ </m:t>
                      </m:r>
                      <m:r>
                        <a:rPr lang="el-GR" sz="2000" i="1" dirty="0">
                          <a:solidFill>
                            <a:srgbClr val="002060"/>
                          </a:solidFill>
                          <a:latin typeface="Cambria Math" panose="02040503050406030204" pitchFamily="18" charset="0"/>
                          <a:ea typeface="Cambria Math" panose="02040503050406030204" pitchFamily="18" charset="0"/>
                        </a:rPr>
                        <m:t>𝛼</m:t>
                      </m:r>
                      <m:r>
                        <a:rPr lang="en-CA" sz="2000" i="1" dirty="0" smtClean="0">
                          <a:solidFill>
                            <a:srgbClr val="002060"/>
                          </a:solidFill>
                          <a:latin typeface="Cambria Math" panose="02040503050406030204" pitchFamily="18" charset="0"/>
                          <a:ea typeface="Cambria Math" panose="02040503050406030204" pitchFamily="18" charset="0"/>
                        </a:rPr>
                        <m:t> ∗ </m:t>
                      </m:r>
                      <m:r>
                        <a:rPr lang="en-CA" sz="2000" i="1" dirty="0" smtClean="0">
                          <a:solidFill>
                            <a:srgbClr val="002060"/>
                          </a:solidFill>
                          <a:latin typeface="Cambria Math" panose="02040503050406030204" pitchFamily="18" charset="0"/>
                          <a:ea typeface="Cambria Math" panose="02040503050406030204" pitchFamily="18" charset="0"/>
                        </a:rPr>
                        <m:t>𝑠𝑙𝑜𝑝</m:t>
                      </m:r>
                      <m:sSup>
                        <m:sSupPr>
                          <m:ctrlPr>
                            <a:rPr lang="en-CA" sz="2000" i="1" dirty="0" smtClean="0">
                              <a:solidFill>
                                <a:srgbClr val="002060"/>
                              </a:solidFill>
                              <a:latin typeface="Cambria Math" panose="02040503050406030204" pitchFamily="18" charset="0"/>
                              <a:ea typeface="Cambria Math" panose="02040503050406030204" pitchFamily="18" charset="0"/>
                            </a:rPr>
                          </m:ctrlPr>
                        </m:sSupPr>
                        <m:e>
                          <m:r>
                            <a:rPr lang="en-CA" sz="2000" i="1" dirty="0" smtClean="0">
                              <a:solidFill>
                                <a:srgbClr val="002060"/>
                              </a:solidFill>
                              <a:latin typeface="Cambria Math" panose="02040503050406030204" pitchFamily="18" charset="0"/>
                              <a:ea typeface="Cambria Math" panose="02040503050406030204" pitchFamily="18" charset="0"/>
                            </a:rPr>
                            <m:t>𝑒</m:t>
                          </m:r>
                        </m:e>
                        <m:sup>
                          <m:r>
                            <a:rPr lang="en-CA" sz="2000" i="1" dirty="0" smtClean="0">
                              <a:solidFill>
                                <a:srgbClr val="002060"/>
                              </a:solidFill>
                              <a:latin typeface="Cambria Math" panose="02040503050406030204" pitchFamily="18" charset="0"/>
                              <a:ea typeface="Cambria Math" panose="02040503050406030204" pitchFamily="18" charset="0"/>
                            </a:rPr>
                            <m:t>2</m:t>
                          </m:r>
                        </m:sup>
                      </m:sSup>
                      <m:r>
                        <a:rPr lang="en-CA" sz="2000" i="1" dirty="0" smtClean="0">
                          <a:solidFill>
                            <a:srgbClr val="002060"/>
                          </a:solidFill>
                          <a:latin typeface="Cambria Math" panose="02040503050406030204" pitchFamily="18" charset="0"/>
                          <a:ea typeface="Cambria Math" panose="02040503050406030204" pitchFamily="18" charset="0"/>
                        </a:rPr>
                        <m:t>)</m:t>
                      </m:r>
                    </m:oMath>
                  </m:oMathPara>
                </a14:m>
                <a:endParaRPr lang="en-CA" sz="2000" dirty="0">
                  <a:solidFill>
                    <a:srgbClr val="002060"/>
                  </a:solidFill>
                </a:endParaRPr>
              </a:p>
              <a:p>
                <a:endParaRPr lang="en-CA" sz="2000" dirty="0">
                  <a:solidFill>
                    <a:srgbClr val="002060"/>
                  </a:solidFill>
                </a:endParaRPr>
              </a:p>
              <a:p>
                <a:endParaRPr lang="en-CA" sz="2000" dirty="0">
                  <a:solidFill>
                    <a:srgbClr val="002060"/>
                  </a:solidFill>
                </a:endParaRPr>
              </a:p>
              <a:p>
                <a:endParaRPr lang="en-CA" sz="2000" dirty="0">
                  <a:solidFill>
                    <a:srgbClr val="002060"/>
                  </a:solidFill>
                </a:endParaRPr>
              </a:p>
            </p:txBody>
          </p:sp>
        </mc:Choice>
        <mc:Fallback xmlns="">
          <p:sp>
            <p:nvSpPr>
              <p:cNvPr id="5" name="Content Placeholder 2">
                <a:extLst>
                  <a:ext uri="{FF2B5EF4-FFF2-40B4-BE49-F238E27FC236}">
                    <a16:creationId xmlns:a16="http://schemas.microsoft.com/office/drawing/2014/main" id="{6A5EEF43-7F97-DC44-93F9-201D518DEC62}"/>
                  </a:ext>
                </a:extLst>
              </p:cNvPr>
              <p:cNvSpPr txBox="1">
                <a:spLocks noRot="1" noChangeAspect="1" noMove="1" noResize="1" noEditPoints="1" noAdjustHandles="1" noChangeArrowheads="1" noChangeShapeType="1" noTextEdit="1"/>
              </p:cNvSpPr>
              <p:nvPr/>
            </p:nvSpPr>
            <p:spPr>
              <a:xfrm>
                <a:off x="-21316" y="3907562"/>
                <a:ext cx="6486397" cy="4729126"/>
              </a:xfrm>
              <a:prstGeom prst="rect">
                <a:avLst/>
              </a:prstGeom>
              <a:blipFill>
                <a:blip r:embed="rId3"/>
                <a:stretch>
                  <a:fillRect t="-1609"/>
                </a:stretch>
              </a:blipFill>
            </p:spPr>
            <p:txBody>
              <a:bodyPr/>
              <a:lstStyle/>
              <a:p>
                <a:r>
                  <a:rPr lang="en-US">
                    <a:noFill/>
                  </a:rPr>
                  <a:t> </a:t>
                </a:r>
              </a:p>
            </p:txBody>
          </p:sp>
        </mc:Fallback>
      </mc:AlternateContent>
      <p:cxnSp>
        <p:nvCxnSpPr>
          <p:cNvPr id="6" name="Straight Arrow Connector 5">
            <a:extLst>
              <a:ext uri="{FF2B5EF4-FFF2-40B4-BE49-F238E27FC236}">
                <a16:creationId xmlns:a16="http://schemas.microsoft.com/office/drawing/2014/main" id="{0DB36B51-A07E-1447-AE60-A270ABF6EF1B}"/>
              </a:ext>
            </a:extLst>
          </p:cNvPr>
          <p:cNvCxnSpPr/>
          <p:nvPr/>
        </p:nvCxnSpPr>
        <p:spPr>
          <a:xfrm flipV="1">
            <a:off x="6625997" y="6289321"/>
            <a:ext cx="4795616" cy="32711"/>
          </a:xfrm>
          <a:prstGeom prst="straightConnector1">
            <a:avLst/>
          </a:prstGeom>
          <a:ln w="57150">
            <a:solidFill>
              <a:srgbClr val="124359"/>
            </a:solidFill>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6">
            <a:extLst>
              <a:ext uri="{FF2B5EF4-FFF2-40B4-BE49-F238E27FC236}">
                <a16:creationId xmlns:a16="http://schemas.microsoft.com/office/drawing/2014/main" id="{83684CE2-4E6D-6C41-9E03-37BC05AF05C2}"/>
              </a:ext>
            </a:extLst>
          </p:cNvPr>
          <p:cNvCxnSpPr/>
          <p:nvPr/>
        </p:nvCxnSpPr>
        <p:spPr>
          <a:xfrm flipH="1" flipV="1">
            <a:off x="6627094" y="2637303"/>
            <a:ext cx="18137" cy="3706955"/>
          </a:xfrm>
          <a:prstGeom prst="straightConnector1">
            <a:avLst/>
          </a:prstGeom>
          <a:ln w="57150">
            <a:solidFill>
              <a:srgbClr val="124359"/>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36CBDBCF-F343-B442-9864-04CE67F22256}"/>
              </a:ext>
            </a:extLst>
          </p:cNvPr>
          <p:cNvCxnSpPr/>
          <p:nvPr/>
        </p:nvCxnSpPr>
        <p:spPr>
          <a:xfrm flipH="1">
            <a:off x="6911821" y="1194229"/>
            <a:ext cx="4435700" cy="5084220"/>
          </a:xfrm>
          <a:prstGeom prst="line">
            <a:avLst/>
          </a:prstGeom>
          <a:ln w="57150">
            <a:solidFill>
              <a:srgbClr val="A5D9E7"/>
            </a:solidFill>
          </a:ln>
        </p:spPr>
        <p:style>
          <a:lnRef idx="1">
            <a:schemeClr val="accent1"/>
          </a:lnRef>
          <a:fillRef idx="0">
            <a:schemeClr val="accent1"/>
          </a:fillRef>
          <a:effectRef idx="0">
            <a:schemeClr val="accent1"/>
          </a:effectRef>
          <a:fontRef idx="minor">
            <a:schemeClr val="tx1"/>
          </a:fontRef>
        </p:style>
      </p:cxnSp>
      <p:sp>
        <p:nvSpPr>
          <p:cNvPr id="11" name="Oval 10">
            <a:extLst>
              <a:ext uri="{FF2B5EF4-FFF2-40B4-BE49-F238E27FC236}">
                <a16:creationId xmlns:a16="http://schemas.microsoft.com/office/drawing/2014/main" id="{4CF5DF43-13FE-BB41-8F70-79153A65CAD2}"/>
              </a:ext>
            </a:extLst>
          </p:cNvPr>
          <p:cNvSpPr/>
          <p:nvPr/>
        </p:nvSpPr>
        <p:spPr>
          <a:xfrm>
            <a:off x="7678289" y="5109308"/>
            <a:ext cx="284199" cy="300118"/>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12" name="Oval 11">
            <a:extLst>
              <a:ext uri="{FF2B5EF4-FFF2-40B4-BE49-F238E27FC236}">
                <a16:creationId xmlns:a16="http://schemas.microsoft.com/office/drawing/2014/main" id="{C28FC0D3-7D84-5941-8D87-C6481DFC5DF4}"/>
              </a:ext>
            </a:extLst>
          </p:cNvPr>
          <p:cNvSpPr/>
          <p:nvPr/>
        </p:nvSpPr>
        <p:spPr>
          <a:xfrm>
            <a:off x="7276457" y="5588364"/>
            <a:ext cx="284199" cy="300118"/>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13" name="Oval 12">
            <a:extLst>
              <a:ext uri="{FF2B5EF4-FFF2-40B4-BE49-F238E27FC236}">
                <a16:creationId xmlns:a16="http://schemas.microsoft.com/office/drawing/2014/main" id="{5FCECB35-F60F-8A4D-B6FD-EA5FFCC3CB25}"/>
              </a:ext>
            </a:extLst>
          </p:cNvPr>
          <p:cNvSpPr/>
          <p:nvPr/>
        </p:nvSpPr>
        <p:spPr>
          <a:xfrm>
            <a:off x="8151094" y="4490780"/>
            <a:ext cx="284199" cy="300118"/>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14" name="Oval 13">
            <a:extLst>
              <a:ext uri="{FF2B5EF4-FFF2-40B4-BE49-F238E27FC236}">
                <a16:creationId xmlns:a16="http://schemas.microsoft.com/office/drawing/2014/main" id="{94679FAA-227C-0240-BCB7-62F7BA948441}"/>
              </a:ext>
            </a:extLst>
          </p:cNvPr>
          <p:cNvSpPr/>
          <p:nvPr/>
        </p:nvSpPr>
        <p:spPr>
          <a:xfrm>
            <a:off x="8263217" y="3691201"/>
            <a:ext cx="284199" cy="300118"/>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15" name="Oval 14">
            <a:extLst>
              <a:ext uri="{FF2B5EF4-FFF2-40B4-BE49-F238E27FC236}">
                <a16:creationId xmlns:a16="http://schemas.microsoft.com/office/drawing/2014/main" id="{137CE914-C4DD-9744-B657-331C8E7DFF82}"/>
              </a:ext>
            </a:extLst>
          </p:cNvPr>
          <p:cNvSpPr/>
          <p:nvPr/>
        </p:nvSpPr>
        <p:spPr>
          <a:xfrm>
            <a:off x="8852142" y="3105684"/>
            <a:ext cx="284199" cy="300118"/>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16" name="Oval 15">
            <a:extLst>
              <a:ext uri="{FF2B5EF4-FFF2-40B4-BE49-F238E27FC236}">
                <a16:creationId xmlns:a16="http://schemas.microsoft.com/office/drawing/2014/main" id="{97C6518E-8ECE-5341-B52B-AEA98855F37B}"/>
              </a:ext>
            </a:extLst>
          </p:cNvPr>
          <p:cNvSpPr/>
          <p:nvPr/>
        </p:nvSpPr>
        <p:spPr>
          <a:xfrm>
            <a:off x="10616860" y="3700534"/>
            <a:ext cx="284199" cy="300118"/>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17" name="Oval 16">
            <a:extLst>
              <a:ext uri="{FF2B5EF4-FFF2-40B4-BE49-F238E27FC236}">
                <a16:creationId xmlns:a16="http://schemas.microsoft.com/office/drawing/2014/main" id="{3E906797-FB87-0D48-AD55-2202BB3C00C6}"/>
              </a:ext>
            </a:extLst>
          </p:cNvPr>
          <p:cNvSpPr/>
          <p:nvPr/>
        </p:nvSpPr>
        <p:spPr>
          <a:xfrm>
            <a:off x="10081123" y="3258758"/>
            <a:ext cx="284199" cy="300118"/>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18" name="Oval 17">
            <a:extLst>
              <a:ext uri="{FF2B5EF4-FFF2-40B4-BE49-F238E27FC236}">
                <a16:creationId xmlns:a16="http://schemas.microsoft.com/office/drawing/2014/main" id="{68F75752-834B-8D45-B707-1C1F5AE27D6E}"/>
              </a:ext>
            </a:extLst>
          </p:cNvPr>
          <p:cNvSpPr/>
          <p:nvPr/>
        </p:nvSpPr>
        <p:spPr>
          <a:xfrm>
            <a:off x="11038324" y="3698291"/>
            <a:ext cx="284199" cy="300118"/>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cxnSp>
        <p:nvCxnSpPr>
          <p:cNvPr id="19" name="Straight Connector 18">
            <a:extLst>
              <a:ext uri="{FF2B5EF4-FFF2-40B4-BE49-F238E27FC236}">
                <a16:creationId xmlns:a16="http://schemas.microsoft.com/office/drawing/2014/main" id="{3EBF643A-A938-D44A-80C2-B2A50D4D9927}"/>
              </a:ext>
            </a:extLst>
          </p:cNvPr>
          <p:cNvCxnSpPr>
            <a:endCxn id="16" idx="0"/>
          </p:cNvCxnSpPr>
          <p:nvPr/>
        </p:nvCxnSpPr>
        <p:spPr>
          <a:xfrm flipH="1">
            <a:off x="10758960" y="2694350"/>
            <a:ext cx="21762" cy="1006184"/>
          </a:xfrm>
          <a:prstGeom prst="line">
            <a:avLst/>
          </a:prstGeom>
          <a:ln w="38100">
            <a:prstDash val="sysDot"/>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0FDC9D43-5A5B-A548-A5E6-6D56E6DC276D}"/>
              </a:ext>
            </a:extLst>
          </p:cNvPr>
          <p:cNvCxnSpPr/>
          <p:nvPr/>
        </p:nvCxnSpPr>
        <p:spPr>
          <a:xfrm flipH="1">
            <a:off x="11180425" y="2413429"/>
            <a:ext cx="928" cy="1287105"/>
          </a:xfrm>
          <a:prstGeom prst="line">
            <a:avLst/>
          </a:prstGeom>
          <a:ln w="38100">
            <a:prstDash val="sysDot"/>
          </a:ln>
        </p:spPr>
        <p:style>
          <a:lnRef idx="1">
            <a:schemeClr val="accent1"/>
          </a:lnRef>
          <a:fillRef idx="0">
            <a:schemeClr val="accent1"/>
          </a:fillRef>
          <a:effectRef idx="0">
            <a:schemeClr val="accent1"/>
          </a:effectRef>
          <a:fontRef idx="minor">
            <a:schemeClr val="tx1"/>
          </a:fontRef>
        </p:style>
      </p:cxnSp>
      <p:sp>
        <p:nvSpPr>
          <p:cNvPr id="21" name="Oval 20">
            <a:extLst>
              <a:ext uri="{FF2B5EF4-FFF2-40B4-BE49-F238E27FC236}">
                <a16:creationId xmlns:a16="http://schemas.microsoft.com/office/drawing/2014/main" id="{F5D9EFDB-34B7-B54B-82B8-8B6AB17DD5DD}"/>
              </a:ext>
            </a:extLst>
          </p:cNvPr>
          <p:cNvSpPr/>
          <p:nvPr/>
        </p:nvSpPr>
        <p:spPr>
          <a:xfrm>
            <a:off x="10367401" y="2694350"/>
            <a:ext cx="284199" cy="300118"/>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cxnSp>
        <p:nvCxnSpPr>
          <p:cNvPr id="22" name="Straight Connector 21">
            <a:extLst>
              <a:ext uri="{FF2B5EF4-FFF2-40B4-BE49-F238E27FC236}">
                <a16:creationId xmlns:a16="http://schemas.microsoft.com/office/drawing/2014/main" id="{DAA61CCD-578C-A24F-9612-94FE1EED843B}"/>
              </a:ext>
            </a:extLst>
          </p:cNvPr>
          <p:cNvCxnSpPr/>
          <p:nvPr/>
        </p:nvCxnSpPr>
        <p:spPr>
          <a:xfrm flipH="1">
            <a:off x="6597390" y="1840360"/>
            <a:ext cx="5308942" cy="4139226"/>
          </a:xfrm>
          <a:prstGeom prst="line">
            <a:avLst/>
          </a:prstGeom>
          <a:ln w="57150">
            <a:solidFill>
              <a:srgbClr val="A5D9E7"/>
            </a:solidFill>
          </a:ln>
        </p:spPr>
        <p:style>
          <a:lnRef idx="1">
            <a:schemeClr val="accent1"/>
          </a:lnRef>
          <a:fillRef idx="0">
            <a:schemeClr val="accent1"/>
          </a:fillRef>
          <a:effectRef idx="0">
            <a:schemeClr val="accent1"/>
          </a:effectRef>
          <a:fontRef idx="minor">
            <a:schemeClr val="tx1"/>
          </a:fontRef>
        </p:style>
      </p:cxnSp>
      <p:sp>
        <p:nvSpPr>
          <p:cNvPr id="23" name="Curved Left Arrow 22">
            <a:extLst>
              <a:ext uri="{FF2B5EF4-FFF2-40B4-BE49-F238E27FC236}">
                <a16:creationId xmlns:a16="http://schemas.microsoft.com/office/drawing/2014/main" id="{AF9A7E34-49E8-D84B-8098-FB9E5FFD9CA2}"/>
              </a:ext>
            </a:extLst>
          </p:cNvPr>
          <p:cNvSpPr/>
          <p:nvPr/>
        </p:nvSpPr>
        <p:spPr>
          <a:xfrm rot="17946447">
            <a:off x="11302954" y="1009219"/>
            <a:ext cx="566402" cy="932937"/>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cxnSp>
        <p:nvCxnSpPr>
          <p:cNvPr id="24" name="Straight Connector 23">
            <a:extLst>
              <a:ext uri="{FF2B5EF4-FFF2-40B4-BE49-F238E27FC236}">
                <a16:creationId xmlns:a16="http://schemas.microsoft.com/office/drawing/2014/main" id="{D187CB32-3CB2-CC4E-9BD9-DCCECA61283C}"/>
              </a:ext>
            </a:extLst>
          </p:cNvPr>
          <p:cNvCxnSpPr/>
          <p:nvPr/>
        </p:nvCxnSpPr>
        <p:spPr>
          <a:xfrm>
            <a:off x="9004024" y="3405802"/>
            <a:ext cx="0" cy="685428"/>
          </a:xfrm>
          <a:prstGeom prst="line">
            <a:avLst/>
          </a:prstGeom>
          <a:ln w="38100">
            <a:prstDash val="sysDot"/>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ED643899-513A-F647-BA4C-D2EF0F056D6A}"/>
              </a:ext>
            </a:extLst>
          </p:cNvPr>
          <p:cNvCxnSpPr/>
          <p:nvPr/>
        </p:nvCxnSpPr>
        <p:spPr>
          <a:xfrm>
            <a:off x="8443404" y="3955411"/>
            <a:ext cx="28158" cy="535369"/>
          </a:xfrm>
          <a:prstGeom prst="line">
            <a:avLst/>
          </a:prstGeom>
          <a:ln w="38100">
            <a:prstDash val="sysDot"/>
          </a:ln>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a16="http://schemas.microsoft.com/office/drawing/2014/main" id="{93718573-8387-6D4D-8E55-DE923A0E4136}"/>
              </a:ext>
            </a:extLst>
          </p:cNvPr>
          <p:cNvSpPr txBox="1"/>
          <p:nvPr/>
        </p:nvSpPr>
        <p:spPr>
          <a:xfrm rot="18722621">
            <a:off x="9004072" y="2238737"/>
            <a:ext cx="2044342" cy="276999"/>
          </a:xfrm>
          <a:prstGeom prst="rect">
            <a:avLst/>
          </a:prstGeom>
          <a:noFill/>
        </p:spPr>
        <p:txBody>
          <a:bodyPr wrap="none" rtlCol="0">
            <a:spAutoFit/>
          </a:bodyPr>
          <a:lstStyle/>
          <a:p>
            <a:r>
              <a:rPr lang="en-CA" sz="1200" b="1" dirty="0">
                <a:solidFill>
                  <a:srgbClr val="002060"/>
                </a:solidFill>
              </a:rPr>
              <a:t>LEAST SQUARES REGRESSION</a:t>
            </a:r>
          </a:p>
        </p:txBody>
      </p:sp>
      <p:sp>
        <p:nvSpPr>
          <p:cNvPr id="27" name="TextBox 26">
            <a:extLst>
              <a:ext uri="{FF2B5EF4-FFF2-40B4-BE49-F238E27FC236}">
                <a16:creationId xmlns:a16="http://schemas.microsoft.com/office/drawing/2014/main" id="{4D59CF54-8309-764E-89E3-3706F91BF7C3}"/>
              </a:ext>
            </a:extLst>
          </p:cNvPr>
          <p:cNvSpPr txBox="1"/>
          <p:nvPr/>
        </p:nvSpPr>
        <p:spPr>
          <a:xfrm rot="19291139">
            <a:off x="10436773" y="2052557"/>
            <a:ext cx="1463349" cy="276999"/>
          </a:xfrm>
          <a:prstGeom prst="rect">
            <a:avLst/>
          </a:prstGeom>
          <a:noFill/>
        </p:spPr>
        <p:txBody>
          <a:bodyPr wrap="none" rtlCol="0">
            <a:spAutoFit/>
          </a:bodyPr>
          <a:lstStyle/>
          <a:p>
            <a:r>
              <a:rPr lang="en-CA" sz="1200" b="1" dirty="0">
                <a:solidFill>
                  <a:srgbClr val="002060"/>
                </a:solidFill>
              </a:rPr>
              <a:t>RIDGE REGRESSION</a:t>
            </a:r>
          </a:p>
        </p:txBody>
      </p:sp>
      <p:sp>
        <p:nvSpPr>
          <p:cNvPr id="28" name="Rounded Rectangle 27">
            <a:extLst>
              <a:ext uri="{FF2B5EF4-FFF2-40B4-BE49-F238E27FC236}">
                <a16:creationId xmlns:a16="http://schemas.microsoft.com/office/drawing/2014/main" id="{9C4CE247-F429-FA46-ACD5-496CB624ADB0}"/>
              </a:ext>
            </a:extLst>
          </p:cNvPr>
          <p:cNvSpPr/>
          <p:nvPr/>
        </p:nvSpPr>
        <p:spPr>
          <a:xfrm>
            <a:off x="4425104" y="5115694"/>
            <a:ext cx="1428589" cy="671780"/>
          </a:xfrm>
          <a:prstGeom prst="roundRect">
            <a:avLst/>
          </a:prstGeom>
          <a:noFill/>
          <a:ln w="5715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cxnSp>
        <p:nvCxnSpPr>
          <p:cNvPr id="29" name="Curved Connector 28">
            <a:extLst>
              <a:ext uri="{FF2B5EF4-FFF2-40B4-BE49-F238E27FC236}">
                <a16:creationId xmlns:a16="http://schemas.microsoft.com/office/drawing/2014/main" id="{DE8EB1D0-38F4-E340-BBAD-9C410A3DB245}"/>
              </a:ext>
            </a:extLst>
          </p:cNvPr>
          <p:cNvCxnSpPr/>
          <p:nvPr/>
        </p:nvCxnSpPr>
        <p:spPr>
          <a:xfrm rot="16200000" flipV="1">
            <a:off x="4187662" y="3605772"/>
            <a:ext cx="1695866" cy="1323978"/>
          </a:xfrm>
          <a:prstGeom prst="curvedConnector3">
            <a:avLst>
              <a:gd name="adj1" fmla="val 50000"/>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17A52172-68B0-364C-B1CE-11AACC7F347B}"/>
              </a:ext>
            </a:extLst>
          </p:cNvPr>
          <p:cNvSpPr txBox="1"/>
          <p:nvPr/>
        </p:nvSpPr>
        <p:spPr>
          <a:xfrm>
            <a:off x="3501706" y="3073977"/>
            <a:ext cx="1637692" cy="369332"/>
          </a:xfrm>
          <a:prstGeom prst="rect">
            <a:avLst/>
          </a:prstGeom>
          <a:noFill/>
        </p:spPr>
        <p:txBody>
          <a:bodyPr wrap="none" rtlCol="0">
            <a:spAutoFit/>
          </a:bodyPr>
          <a:lstStyle/>
          <a:p>
            <a:r>
              <a:rPr lang="en-CA" b="1" dirty="0">
                <a:solidFill>
                  <a:srgbClr val="002060"/>
                </a:solidFill>
              </a:rPr>
              <a:t>PENALTY TERM</a:t>
            </a:r>
          </a:p>
        </p:txBody>
      </p:sp>
      <p:sp>
        <p:nvSpPr>
          <p:cNvPr id="31" name="Content Placeholder 2">
            <a:extLst>
              <a:ext uri="{FF2B5EF4-FFF2-40B4-BE49-F238E27FC236}">
                <a16:creationId xmlns:a16="http://schemas.microsoft.com/office/drawing/2014/main" id="{0D2D0630-5A06-7B48-AA22-0D0A8601A82B}"/>
              </a:ext>
            </a:extLst>
          </p:cNvPr>
          <p:cNvSpPr txBox="1">
            <a:spLocks/>
          </p:cNvSpPr>
          <p:nvPr/>
        </p:nvSpPr>
        <p:spPr>
          <a:xfrm>
            <a:off x="329869" y="1391770"/>
            <a:ext cx="4607921" cy="4729126"/>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CA" sz="1800" dirty="0">
                <a:latin typeface="Montserrat" charset="0"/>
                <a:ea typeface="Montserrat" charset="0"/>
                <a:cs typeface="Montserrat" charset="0"/>
              </a:rPr>
              <a:t>Slope has been reduced with ridge regression penalty and therefore the model becomes less sensitive to changes in the independent variable (temperature) </a:t>
            </a:r>
          </a:p>
        </p:txBody>
      </p:sp>
      <p:sp>
        <p:nvSpPr>
          <p:cNvPr id="33" name="TextBox 32">
            <a:extLst>
              <a:ext uri="{FF2B5EF4-FFF2-40B4-BE49-F238E27FC236}">
                <a16:creationId xmlns:a16="http://schemas.microsoft.com/office/drawing/2014/main" id="{B4BCEFAD-E42A-493A-87CA-84058F22F3F8}"/>
              </a:ext>
            </a:extLst>
          </p:cNvPr>
          <p:cNvSpPr txBox="1"/>
          <p:nvPr/>
        </p:nvSpPr>
        <p:spPr>
          <a:xfrm>
            <a:off x="7684380" y="6251829"/>
            <a:ext cx="3134961" cy="646331"/>
          </a:xfrm>
          <a:prstGeom prst="rect">
            <a:avLst/>
          </a:prstGeom>
          <a:noFill/>
        </p:spPr>
        <p:txBody>
          <a:bodyPr wrap="none" rtlCol="0">
            <a:spAutoFit/>
          </a:bodyPr>
          <a:lstStyle/>
          <a:p>
            <a:r>
              <a:rPr lang="en-CA" sz="3600" b="1" dirty="0">
                <a:solidFill>
                  <a:srgbClr val="002060"/>
                </a:solidFill>
              </a:rPr>
              <a:t>TEMPERATURE</a:t>
            </a:r>
          </a:p>
        </p:txBody>
      </p:sp>
      <p:sp>
        <p:nvSpPr>
          <p:cNvPr id="34" name="TextBox 33">
            <a:extLst>
              <a:ext uri="{FF2B5EF4-FFF2-40B4-BE49-F238E27FC236}">
                <a16:creationId xmlns:a16="http://schemas.microsoft.com/office/drawing/2014/main" id="{F729E0F7-C572-42FD-856D-AD39C78AACBF}"/>
              </a:ext>
            </a:extLst>
          </p:cNvPr>
          <p:cNvSpPr txBox="1"/>
          <p:nvPr/>
        </p:nvSpPr>
        <p:spPr>
          <a:xfrm rot="16200000">
            <a:off x="4997375" y="3799817"/>
            <a:ext cx="2718758" cy="584775"/>
          </a:xfrm>
          <a:prstGeom prst="rect">
            <a:avLst/>
          </a:prstGeom>
          <a:noFill/>
        </p:spPr>
        <p:txBody>
          <a:bodyPr wrap="none" rtlCol="0">
            <a:spAutoFit/>
          </a:bodyPr>
          <a:lstStyle/>
          <a:p>
            <a:r>
              <a:rPr lang="en-CA" sz="3200" b="1" dirty="0">
                <a:solidFill>
                  <a:srgbClr val="002060"/>
                </a:solidFill>
              </a:rPr>
              <a:t>WEEKLY SALES</a:t>
            </a:r>
          </a:p>
        </p:txBody>
      </p:sp>
    </p:spTree>
    <p:extLst>
      <p:ext uri="{BB962C8B-B14F-4D97-AF65-F5344CB8AC3E}">
        <p14:creationId xmlns:p14="http://schemas.microsoft.com/office/powerpoint/2010/main" val="86882903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28">
            <a:extLst>
              <a:ext uri="{FF2B5EF4-FFF2-40B4-BE49-F238E27FC236}">
                <a16:creationId xmlns:a16="http://schemas.microsoft.com/office/drawing/2014/main" id="{593D9051-E540-4291-BD3E-DF469EC7FE9B}"/>
              </a:ext>
            </a:extLst>
          </p:cNvPr>
          <p:cNvPicPr>
            <a:picLocks noChangeAspect="1"/>
          </p:cNvPicPr>
          <p:nvPr/>
        </p:nvPicPr>
        <p:blipFill rotWithShape="1">
          <a:blip r:embed="rId2"/>
          <a:srcRect b="25983"/>
          <a:stretch/>
        </p:blipFill>
        <p:spPr>
          <a:xfrm>
            <a:off x="0" y="-26581"/>
            <a:ext cx="12192000" cy="5095731"/>
          </a:xfrm>
          <a:prstGeom prst="rect">
            <a:avLst/>
          </a:prstGeom>
        </p:spPr>
      </p:pic>
      <p:sp>
        <p:nvSpPr>
          <p:cNvPr id="4" name="Прямоугольник 9">
            <a:extLst>
              <a:ext uri="{FF2B5EF4-FFF2-40B4-BE49-F238E27FC236}">
                <a16:creationId xmlns:a16="http://schemas.microsoft.com/office/drawing/2014/main" id="{4CFD38A5-5102-C44E-8947-EE86182DCE50}"/>
              </a:ext>
            </a:extLst>
          </p:cNvPr>
          <p:cNvSpPr/>
          <p:nvPr/>
        </p:nvSpPr>
        <p:spPr>
          <a:xfrm>
            <a:off x="436450" y="111720"/>
            <a:ext cx="8883915" cy="1015663"/>
          </a:xfrm>
          <a:prstGeom prst="rect">
            <a:avLst/>
          </a:prstGeom>
        </p:spPr>
        <p:txBody>
          <a:bodyPr wrap="square">
            <a:spAutoFit/>
          </a:bodyPr>
          <a:lstStyle/>
          <a:p>
            <a:r>
              <a:rPr lang="en-CA" sz="3000" b="1" dirty="0">
                <a:solidFill>
                  <a:srgbClr val="002060"/>
                </a:solidFill>
                <a:latin typeface="Montserrat" charset="0"/>
                <a:ea typeface="Montserrat" charset="0"/>
                <a:cs typeface="Montserrat" charset="0"/>
              </a:rPr>
              <a:t>RIDGE REGRESSION (L2 REGULARIZATION): ALPHA EFFECT</a:t>
            </a:r>
          </a:p>
        </p:txBody>
      </p:sp>
      <p:sp>
        <p:nvSpPr>
          <p:cNvPr id="5" name="Title 1">
            <a:extLst>
              <a:ext uri="{FF2B5EF4-FFF2-40B4-BE49-F238E27FC236}">
                <a16:creationId xmlns:a16="http://schemas.microsoft.com/office/drawing/2014/main" id="{984C073D-F757-D44E-8A61-18A8A16B358D}"/>
              </a:ext>
            </a:extLst>
          </p:cNvPr>
          <p:cNvSpPr txBox="1">
            <a:spLocks/>
          </p:cNvSpPr>
          <p:nvPr/>
        </p:nvSpPr>
        <p:spPr>
          <a:xfrm>
            <a:off x="1066800" y="601302"/>
            <a:ext cx="7623216" cy="994172"/>
          </a:xfrm>
          <a:prstGeom prst="rect">
            <a:avLst/>
          </a:prstGeom>
        </p:spPr>
        <p:txBody>
          <a:bodyPr vert="horz" lIns="68580" tIns="34290" rIns="68580" bIns="34290" rtlCol="0" anchor="ctr">
            <a:norm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defRPr/>
            </a:pPr>
            <a:endParaRPr lang="en-CA" sz="3200" dirty="0">
              <a:solidFill>
                <a:srgbClr val="002060"/>
              </a:solidFill>
              <a:latin typeface="Calibri Light" panose="020F0302020204030204"/>
            </a:endParaRPr>
          </a:p>
        </p:txBody>
      </p:sp>
      <p:cxnSp>
        <p:nvCxnSpPr>
          <p:cNvPr id="6" name="Straight Arrow Connector 5">
            <a:extLst>
              <a:ext uri="{FF2B5EF4-FFF2-40B4-BE49-F238E27FC236}">
                <a16:creationId xmlns:a16="http://schemas.microsoft.com/office/drawing/2014/main" id="{46CA9842-287D-1E4B-93F5-6B132A00119A}"/>
              </a:ext>
            </a:extLst>
          </p:cNvPr>
          <p:cNvCxnSpPr/>
          <p:nvPr/>
        </p:nvCxnSpPr>
        <p:spPr>
          <a:xfrm flipV="1">
            <a:off x="5944275" y="6354678"/>
            <a:ext cx="4795616" cy="32711"/>
          </a:xfrm>
          <a:prstGeom prst="straightConnector1">
            <a:avLst/>
          </a:prstGeom>
          <a:ln w="57150">
            <a:solidFill>
              <a:srgbClr val="124359"/>
            </a:solidFill>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6">
            <a:extLst>
              <a:ext uri="{FF2B5EF4-FFF2-40B4-BE49-F238E27FC236}">
                <a16:creationId xmlns:a16="http://schemas.microsoft.com/office/drawing/2014/main" id="{7E4901CD-218F-E94F-8D16-034EE3B084C7}"/>
              </a:ext>
            </a:extLst>
          </p:cNvPr>
          <p:cNvCxnSpPr/>
          <p:nvPr/>
        </p:nvCxnSpPr>
        <p:spPr>
          <a:xfrm flipH="1" flipV="1">
            <a:off x="5945372" y="2702660"/>
            <a:ext cx="18137" cy="3706955"/>
          </a:xfrm>
          <a:prstGeom prst="straightConnector1">
            <a:avLst/>
          </a:prstGeom>
          <a:ln w="57150">
            <a:solidFill>
              <a:srgbClr val="124359"/>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3F41A6BE-E07F-9C4C-9D57-41B41F118A0F}"/>
              </a:ext>
            </a:extLst>
          </p:cNvPr>
          <p:cNvCxnSpPr/>
          <p:nvPr/>
        </p:nvCxnSpPr>
        <p:spPr>
          <a:xfrm flipH="1">
            <a:off x="6230099" y="1259586"/>
            <a:ext cx="4435700" cy="5084220"/>
          </a:xfrm>
          <a:prstGeom prst="line">
            <a:avLst/>
          </a:prstGeom>
          <a:ln w="57150">
            <a:solidFill>
              <a:srgbClr val="A5D9E7"/>
            </a:solidFill>
          </a:ln>
        </p:spPr>
        <p:style>
          <a:lnRef idx="1">
            <a:schemeClr val="accent1"/>
          </a:lnRef>
          <a:fillRef idx="0">
            <a:schemeClr val="accent1"/>
          </a:fillRef>
          <a:effectRef idx="0">
            <a:schemeClr val="accent1"/>
          </a:effectRef>
          <a:fontRef idx="minor">
            <a:schemeClr val="tx1"/>
          </a:fontRef>
        </p:style>
      </p:cxnSp>
      <p:sp>
        <p:nvSpPr>
          <p:cNvPr id="11" name="Oval 10">
            <a:extLst>
              <a:ext uri="{FF2B5EF4-FFF2-40B4-BE49-F238E27FC236}">
                <a16:creationId xmlns:a16="http://schemas.microsoft.com/office/drawing/2014/main" id="{EB0E84B8-3D54-D649-9721-90287F38BDAC}"/>
              </a:ext>
            </a:extLst>
          </p:cNvPr>
          <p:cNvSpPr/>
          <p:nvPr/>
        </p:nvSpPr>
        <p:spPr>
          <a:xfrm>
            <a:off x="7014079" y="5067223"/>
            <a:ext cx="284199" cy="300118"/>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12" name="Oval 11">
            <a:extLst>
              <a:ext uri="{FF2B5EF4-FFF2-40B4-BE49-F238E27FC236}">
                <a16:creationId xmlns:a16="http://schemas.microsoft.com/office/drawing/2014/main" id="{D1203D54-1AA4-4848-B17B-BC330182835A}"/>
              </a:ext>
            </a:extLst>
          </p:cNvPr>
          <p:cNvSpPr/>
          <p:nvPr/>
        </p:nvSpPr>
        <p:spPr>
          <a:xfrm>
            <a:off x="6511352" y="5684200"/>
            <a:ext cx="284199" cy="300118"/>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13" name="Oval 12">
            <a:extLst>
              <a:ext uri="{FF2B5EF4-FFF2-40B4-BE49-F238E27FC236}">
                <a16:creationId xmlns:a16="http://schemas.microsoft.com/office/drawing/2014/main" id="{E5D93CC8-F919-224C-9798-445B913DDA79}"/>
              </a:ext>
            </a:extLst>
          </p:cNvPr>
          <p:cNvSpPr/>
          <p:nvPr/>
        </p:nvSpPr>
        <p:spPr>
          <a:xfrm>
            <a:off x="7469372" y="4556137"/>
            <a:ext cx="284199" cy="300118"/>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14" name="Oval 13">
            <a:extLst>
              <a:ext uri="{FF2B5EF4-FFF2-40B4-BE49-F238E27FC236}">
                <a16:creationId xmlns:a16="http://schemas.microsoft.com/office/drawing/2014/main" id="{CA339EC5-CDE4-C146-9BD5-CA631D13B38A}"/>
              </a:ext>
            </a:extLst>
          </p:cNvPr>
          <p:cNvSpPr/>
          <p:nvPr/>
        </p:nvSpPr>
        <p:spPr>
          <a:xfrm>
            <a:off x="7581495" y="3756558"/>
            <a:ext cx="284199" cy="300118"/>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15" name="Oval 14">
            <a:extLst>
              <a:ext uri="{FF2B5EF4-FFF2-40B4-BE49-F238E27FC236}">
                <a16:creationId xmlns:a16="http://schemas.microsoft.com/office/drawing/2014/main" id="{C06BD66D-A6FF-BC45-946D-5ADF60287D06}"/>
              </a:ext>
            </a:extLst>
          </p:cNvPr>
          <p:cNvSpPr/>
          <p:nvPr/>
        </p:nvSpPr>
        <p:spPr>
          <a:xfrm>
            <a:off x="8170420" y="3171041"/>
            <a:ext cx="284199" cy="300118"/>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16" name="Oval 15">
            <a:extLst>
              <a:ext uri="{FF2B5EF4-FFF2-40B4-BE49-F238E27FC236}">
                <a16:creationId xmlns:a16="http://schemas.microsoft.com/office/drawing/2014/main" id="{77DCDA25-8AC2-D642-81C3-4B0CBE138F37}"/>
              </a:ext>
            </a:extLst>
          </p:cNvPr>
          <p:cNvSpPr/>
          <p:nvPr/>
        </p:nvSpPr>
        <p:spPr>
          <a:xfrm>
            <a:off x="9935138" y="3765891"/>
            <a:ext cx="284199" cy="300118"/>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17" name="Oval 16">
            <a:extLst>
              <a:ext uri="{FF2B5EF4-FFF2-40B4-BE49-F238E27FC236}">
                <a16:creationId xmlns:a16="http://schemas.microsoft.com/office/drawing/2014/main" id="{BE17CCA7-7A2D-7B43-A9CF-E31F6BDE65D5}"/>
              </a:ext>
            </a:extLst>
          </p:cNvPr>
          <p:cNvSpPr/>
          <p:nvPr/>
        </p:nvSpPr>
        <p:spPr>
          <a:xfrm>
            <a:off x="9399401" y="3324115"/>
            <a:ext cx="284199" cy="300118"/>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18" name="Oval 17">
            <a:extLst>
              <a:ext uri="{FF2B5EF4-FFF2-40B4-BE49-F238E27FC236}">
                <a16:creationId xmlns:a16="http://schemas.microsoft.com/office/drawing/2014/main" id="{FFADB108-A87F-5C48-B6C6-803594948B99}"/>
              </a:ext>
            </a:extLst>
          </p:cNvPr>
          <p:cNvSpPr/>
          <p:nvPr/>
        </p:nvSpPr>
        <p:spPr>
          <a:xfrm>
            <a:off x="10356602" y="3763648"/>
            <a:ext cx="284199" cy="300118"/>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19" name="Oval 18">
            <a:extLst>
              <a:ext uri="{FF2B5EF4-FFF2-40B4-BE49-F238E27FC236}">
                <a16:creationId xmlns:a16="http://schemas.microsoft.com/office/drawing/2014/main" id="{9E36505D-5A17-DC48-853A-D7A2FD1C8D7F}"/>
              </a:ext>
            </a:extLst>
          </p:cNvPr>
          <p:cNvSpPr/>
          <p:nvPr/>
        </p:nvSpPr>
        <p:spPr>
          <a:xfrm>
            <a:off x="9685679" y="2759707"/>
            <a:ext cx="284199" cy="300118"/>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cxnSp>
        <p:nvCxnSpPr>
          <p:cNvPr id="20" name="Straight Connector 19">
            <a:extLst>
              <a:ext uri="{FF2B5EF4-FFF2-40B4-BE49-F238E27FC236}">
                <a16:creationId xmlns:a16="http://schemas.microsoft.com/office/drawing/2014/main" id="{9CF4560F-8D99-D042-A223-67BB16C7A7FB}"/>
              </a:ext>
            </a:extLst>
          </p:cNvPr>
          <p:cNvCxnSpPr/>
          <p:nvPr/>
        </p:nvCxnSpPr>
        <p:spPr>
          <a:xfrm flipH="1">
            <a:off x="5915668" y="1905717"/>
            <a:ext cx="5308942" cy="4139226"/>
          </a:xfrm>
          <a:prstGeom prst="line">
            <a:avLst/>
          </a:prstGeom>
          <a:ln w="57150">
            <a:solidFill>
              <a:srgbClr val="A5D9E7"/>
            </a:solidFill>
          </a:ln>
        </p:spPr>
        <p:style>
          <a:lnRef idx="1">
            <a:schemeClr val="accent1"/>
          </a:lnRef>
          <a:fillRef idx="0">
            <a:schemeClr val="accent1"/>
          </a:fillRef>
          <a:effectRef idx="0">
            <a:schemeClr val="accent1"/>
          </a:effectRef>
          <a:fontRef idx="minor">
            <a:schemeClr val="tx1"/>
          </a:fontRef>
        </p:style>
      </p:cxnSp>
      <p:sp>
        <p:nvSpPr>
          <p:cNvPr id="21" name="Curved Left Arrow 20">
            <a:extLst>
              <a:ext uri="{FF2B5EF4-FFF2-40B4-BE49-F238E27FC236}">
                <a16:creationId xmlns:a16="http://schemas.microsoft.com/office/drawing/2014/main" id="{7AB43B5E-EA80-2043-B066-DBE7772AA661}"/>
              </a:ext>
            </a:extLst>
          </p:cNvPr>
          <p:cNvSpPr/>
          <p:nvPr/>
        </p:nvSpPr>
        <p:spPr>
          <a:xfrm rot="18647945">
            <a:off x="11192552" y="877728"/>
            <a:ext cx="566402" cy="1363706"/>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mc:AlternateContent xmlns:mc="http://schemas.openxmlformats.org/markup-compatibility/2006" xmlns:a14="http://schemas.microsoft.com/office/drawing/2010/main">
        <mc:Choice Requires="a14">
          <p:sp>
            <p:nvSpPr>
              <p:cNvPr id="22" name="TextBox 21">
                <a:extLst>
                  <a:ext uri="{FF2B5EF4-FFF2-40B4-BE49-F238E27FC236}">
                    <a16:creationId xmlns:a16="http://schemas.microsoft.com/office/drawing/2014/main" id="{D406CE23-633D-B14D-99A3-FDBD3360E5A0}"/>
                  </a:ext>
                </a:extLst>
              </p:cNvPr>
              <p:cNvSpPr txBox="1"/>
              <p:nvPr/>
            </p:nvSpPr>
            <p:spPr>
              <a:xfrm rot="18722621">
                <a:off x="8072859" y="2304094"/>
                <a:ext cx="2543325" cy="276999"/>
              </a:xfrm>
              <a:prstGeom prst="rect">
                <a:avLst/>
              </a:prstGeom>
              <a:noFill/>
            </p:spPr>
            <p:txBody>
              <a:bodyPr wrap="none" rtlCol="0">
                <a:spAutoFit/>
              </a:bodyPr>
              <a:lstStyle/>
              <a:p>
                <a:r>
                  <a:rPr lang="en-CA" sz="1200" b="1" dirty="0">
                    <a:solidFill>
                      <a:srgbClr val="002060"/>
                    </a:solidFill>
                  </a:rPr>
                  <a:t>LEAST SQUARES REGRESSION, </a:t>
                </a:r>
                <a14:m>
                  <m:oMath xmlns:m="http://schemas.openxmlformats.org/officeDocument/2006/math">
                    <m:r>
                      <a:rPr lang="el-GR" sz="1200" i="1" dirty="0">
                        <a:solidFill>
                          <a:srgbClr val="002060"/>
                        </a:solidFill>
                        <a:latin typeface="Cambria Math" panose="02040503050406030204" pitchFamily="18" charset="0"/>
                        <a:ea typeface="Cambria Math" panose="02040503050406030204" pitchFamily="18" charset="0"/>
                      </a:rPr>
                      <m:t>𝛼</m:t>
                    </m:r>
                    <m:r>
                      <a:rPr lang="en-CA" sz="900" b="1" i="1" smtClean="0">
                        <a:solidFill>
                          <a:srgbClr val="002060"/>
                        </a:solidFill>
                        <a:latin typeface="Cambria Math" panose="02040503050406030204" pitchFamily="18" charset="0"/>
                        <a:ea typeface="Cambria Math" panose="02040503050406030204" pitchFamily="18" charset="0"/>
                      </a:rPr>
                      <m:t>=</m:t>
                    </m:r>
                    <m:r>
                      <a:rPr lang="en-CA" sz="900" b="1" i="1" smtClean="0">
                        <a:solidFill>
                          <a:srgbClr val="002060"/>
                        </a:solidFill>
                        <a:latin typeface="Cambria Math" panose="02040503050406030204" pitchFamily="18" charset="0"/>
                        <a:ea typeface="Cambria Math" panose="02040503050406030204" pitchFamily="18" charset="0"/>
                      </a:rPr>
                      <m:t>𝟎</m:t>
                    </m:r>
                  </m:oMath>
                </a14:m>
                <a:endParaRPr lang="en-CA" sz="1200" b="1" dirty="0">
                  <a:solidFill>
                    <a:srgbClr val="002060"/>
                  </a:solidFill>
                </a:endParaRPr>
              </a:p>
            </p:txBody>
          </p:sp>
        </mc:Choice>
        <mc:Fallback xmlns="">
          <p:sp>
            <p:nvSpPr>
              <p:cNvPr id="22" name="TextBox 21">
                <a:extLst>
                  <a:ext uri="{FF2B5EF4-FFF2-40B4-BE49-F238E27FC236}">
                    <a16:creationId xmlns:a16="http://schemas.microsoft.com/office/drawing/2014/main" id="{D406CE23-633D-B14D-99A3-FDBD3360E5A0}"/>
                  </a:ext>
                </a:extLst>
              </p:cNvPr>
              <p:cNvSpPr txBox="1">
                <a:spLocks noRot="1" noChangeAspect="1" noMove="1" noResize="1" noEditPoints="1" noAdjustHandles="1" noChangeArrowheads="1" noChangeShapeType="1" noTextEdit="1"/>
              </p:cNvSpPr>
              <p:nvPr/>
            </p:nvSpPr>
            <p:spPr>
              <a:xfrm rot="18722621">
                <a:off x="8072859" y="2304094"/>
                <a:ext cx="2543325" cy="276999"/>
              </a:xfrm>
              <a:prstGeom prst="rect">
                <a:avLst/>
              </a:prstGeom>
              <a:blipFill>
                <a:blip r:embed="rId3"/>
                <a:stretch>
                  <a:fillRect b="-122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3" name="TextBox 22">
                <a:extLst>
                  <a:ext uri="{FF2B5EF4-FFF2-40B4-BE49-F238E27FC236}">
                    <a16:creationId xmlns:a16="http://schemas.microsoft.com/office/drawing/2014/main" id="{C12A8E37-F4A3-A449-8362-0BC1A72B2630}"/>
                  </a:ext>
                </a:extLst>
              </p:cNvPr>
              <p:cNvSpPr txBox="1"/>
              <p:nvPr/>
            </p:nvSpPr>
            <p:spPr>
              <a:xfrm rot="19291139">
                <a:off x="9743762" y="2029333"/>
                <a:ext cx="1831399" cy="276999"/>
              </a:xfrm>
              <a:prstGeom prst="rect">
                <a:avLst/>
              </a:prstGeom>
              <a:noFill/>
            </p:spPr>
            <p:txBody>
              <a:bodyPr wrap="none" rtlCol="0">
                <a:spAutoFit/>
              </a:bodyPr>
              <a:lstStyle/>
              <a:p>
                <a:r>
                  <a:rPr lang="en-CA" sz="1200" b="1" dirty="0">
                    <a:solidFill>
                      <a:srgbClr val="002060"/>
                    </a:solidFill>
                  </a:rPr>
                  <a:t>RIDGE REGRESSION, </a:t>
                </a:r>
                <a14:m>
                  <m:oMath xmlns:m="http://schemas.openxmlformats.org/officeDocument/2006/math">
                    <m:r>
                      <a:rPr lang="el-GR" sz="1200" i="1" dirty="0">
                        <a:solidFill>
                          <a:srgbClr val="002060"/>
                        </a:solidFill>
                        <a:latin typeface="Cambria Math" panose="02040503050406030204" pitchFamily="18" charset="0"/>
                        <a:ea typeface="Cambria Math" panose="02040503050406030204" pitchFamily="18" charset="0"/>
                      </a:rPr>
                      <m:t>𝛼</m:t>
                    </m:r>
                    <m:r>
                      <a:rPr lang="en-CA" sz="900" b="1" i="1" smtClean="0">
                        <a:solidFill>
                          <a:srgbClr val="002060"/>
                        </a:solidFill>
                        <a:latin typeface="Cambria Math" panose="02040503050406030204" pitchFamily="18" charset="0"/>
                        <a:ea typeface="Cambria Math" panose="02040503050406030204" pitchFamily="18" charset="0"/>
                      </a:rPr>
                      <m:t>=</m:t>
                    </m:r>
                    <m:r>
                      <a:rPr lang="en-CA" sz="900" b="1" i="1" smtClean="0">
                        <a:solidFill>
                          <a:srgbClr val="002060"/>
                        </a:solidFill>
                        <a:latin typeface="Cambria Math" panose="02040503050406030204" pitchFamily="18" charset="0"/>
                        <a:ea typeface="Cambria Math" panose="02040503050406030204" pitchFamily="18" charset="0"/>
                      </a:rPr>
                      <m:t>𝟏</m:t>
                    </m:r>
                  </m:oMath>
                </a14:m>
                <a:endParaRPr lang="en-CA" sz="1200" b="1" dirty="0">
                  <a:solidFill>
                    <a:srgbClr val="002060"/>
                  </a:solidFill>
                </a:endParaRPr>
              </a:p>
            </p:txBody>
          </p:sp>
        </mc:Choice>
        <mc:Fallback xmlns="">
          <p:sp>
            <p:nvSpPr>
              <p:cNvPr id="23" name="TextBox 22">
                <a:extLst>
                  <a:ext uri="{FF2B5EF4-FFF2-40B4-BE49-F238E27FC236}">
                    <a16:creationId xmlns:a16="http://schemas.microsoft.com/office/drawing/2014/main" id="{C12A8E37-F4A3-A449-8362-0BC1A72B2630}"/>
                  </a:ext>
                </a:extLst>
              </p:cNvPr>
              <p:cNvSpPr txBox="1">
                <a:spLocks noRot="1" noChangeAspect="1" noMove="1" noResize="1" noEditPoints="1" noAdjustHandles="1" noChangeArrowheads="1" noChangeShapeType="1" noTextEdit="1"/>
              </p:cNvSpPr>
              <p:nvPr/>
            </p:nvSpPr>
            <p:spPr>
              <a:xfrm rot="19291139">
                <a:off x="9743762" y="2029333"/>
                <a:ext cx="1831399" cy="276999"/>
              </a:xfrm>
              <a:prstGeom prst="rect">
                <a:avLst/>
              </a:prstGeom>
              <a:blipFill>
                <a:blip r:embed="rId4"/>
                <a:stretch>
                  <a:fillRect b="-1869"/>
                </a:stretch>
              </a:blipFill>
            </p:spPr>
            <p:txBody>
              <a:bodyPr/>
              <a:lstStyle/>
              <a:p>
                <a:r>
                  <a:rPr lang="en-US">
                    <a:noFill/>
                  </a:rPr>
                  <a:t> </a:t>
                </a:r>
              </a:p>
            </p:txBody>
          </p:sp>
        </mc:Fallback>
      </mc:AlternateContent>
      <p:sp>
        <p:nvSpPr>
          <p:cNvPr id="24" name="Content Placeholder 2">
            <a:extLst>
              <a:ext uri="{FF2B5EF4-FFF2-40B4-BE49-F238E27FC236}">
                <a16:creationId xmlns:a16="http://schemas.microsoft.com/office/drawing/2014/main" id="{783AF8A3-9433-0845-A733-078AD8D78F06}"/>
              </a:ext>
            </a:extLst>
          </p:cNvPr>
          <p:cNvSpPr txBox="1">
            <a:spLocks/>
          </p:cNvSpPr>
          <p:nvPr/>
        </p:nvSpPr>
        <p:spPr>
          <a:xfrm>
            <a:off x="638450" y="1480385"/>
            <a:ext cx="4193938" cy="4729126"/>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CA" sz="1800" dirty="0">
                <a:latin typeface="Montserrat" charset="0"/>
                <a:ea typeface="Montserrat" charset="0"/>
                <a:cs typeface="Montserrat" charset="0"/>
              </a:rPr>
              <a:t>As Alpha increases, the slope of the regression line is reduced and becomes more horizontal.</a:t>
            </a:r>
          </a:p>
          <a:p>
            <a:r>
              <a:rPr lang="en-CA" sz="1800" dirty="0">
                <a:latin typeface="Montserrat" charset="0"/>
                <a:ea typeface="Montserrat" charset="0"/>
                <a:cs typeface="Montserrat" charset="0"/>
              </a:rPr>
              <a:t>As Alpha increases, the model becomes less sensitive to the variations of the independent variable (Temperature) </a:t>
            </a:r>
          </a:p>
          <a:p>
            <a:endParaRPr lang="en-CA" sz="1800" dirty="0"/>
          </a:p>
        </p:txBody>
      </p:sp>
      <p:cxnSp>
        <p:nvCxnSpPr>
          <p:cNvPr id="25" name="Straight Connector 24">
            <a:extLst>
              <a:ext uri="{FF2B5EF4-FFF2-40B4-BE49-F238E27FC236}">
                <a16:creationId xmlns:a16="http://schemas.microsoft.com/office/drawing/2014/main" id="{D16588E7-5829-514D-A79F-81F2DF343673}"/>
              </a:ext>
            </a:extLst>
          </p:cNvPr>
          <p:cNvCxnSpPr/>
          <p:nvPr/>
        </p:nvCxnSpPr>
        <p:spPr>
          <a:xfrm flipH="1">
            <a:off x="5305130" y="2415139"/>
            <a:ext cx="6274942" cy="3349824"/>
          </a:xfrm>
          <a:prstGeom prst="line">
            <a:avLst/>
          </a:prstGeom>
          <a:ln w="57150">
            <a:solidFill>
              <a:srgbClr val="A5D9E7"/>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6" name="TextBox 25">
                <a:extLst>
                  <a:ext uri="{FF2B5EF4-FFF2-40B4-BE49-F238E27FC236}">
                    <a16:creationId xmlns:a16="http://schemas.microsoft.com/office/drawing/2014/main" id="{4E15F265-DEC7-5441-9C13-3E4193BB4FEE}"/>
                  </a:ext>
                </a:extLst>
              </p:cNvPr>
              <p:cNvSpPr txBox="1"/>
              <p:nvPr/>
            </p:nvSpPr>
            <p:spPr>
              <a:xfrm rot="19927992">
                <a:off x="9917874" y="2482981"/>
                <a:ext cx="1831399" cy="276999"/>
              </a:xfrm>
              <a:prstGeom prst="rect">
                <a:avLst/>
              </a:prstGeom>
              <a:noFill/>
            </p:spPr>
            <p:txBody>
              <a:bodyPr wrap="none" rtlCol="0">
                <a:spAutoFit/>
              </a:bodyPr>
              <a:lstStyle/>
              <a:p>
                <a:r>
                  <a:rPr lang="en-CA" sz="1200" b="1" dirty="0">
                    <a:solidFill>
                      <a:srgbClr val="002060"/>
                    </a:solidFill>
                  </a:rPr>
                  <a:t>RIDGE REGRESSION, </a:t>
                </a:r>
                <a14:m>
                  <m:oMath xmlns:m="http://schemas.openxmlformats.org/officeDocument/2006/math">
                    <m:r>
                      <a:rPr lang="el-GR" sz="1200" i="1" dirty="0">
                        <a:solidFill>
                          <a:srgbClr val="002060"/>
                        </a:solidFill>
                        <a:latin typeface="Cambria Math" panose="02040503050406030204" pitchFamily="18" charset="0"/>
                        <a:ea typeface="Cambria Math" panose="02040503050406030204" pitchFamily="18" charset="0"/>
                      </a:rPr>
                      <m:t>𝛼</m:t>
                    </m:r>
                    <m:r>
                      <a:rPr lang="en-CA" sz="900" b="1" i="1" smtClean="0">
                        <a:solidFill>
                          <a:srgbClr val="002060"/>
                        </a:solidFill>
                        <a:latin typeface="Cambria Math" panose="02040503050406030204" pitchFamily="18" charset="0"/>
                        <a:ea typeface="Cambria Math" panose="02040503050406030204" pitchFamily="18" charset="0"/>
                      </a:rPr>
                      <m:t>=</m:t>
                    </m:r>
                    <m:r>
                      <a:rPr lang="en-CA" sz="900" b="1" i="1" smtClean="0">
                        <a:solidFill>
                          <a:srgbClr val="002060"/>
                        </a:solidFill>
                        <a:latin typeface="Cambria Math" panose="02040503050406030204" pitchFamily="18" charset="0"/>
                        <a:ea typeface="Cambria Math" panose="02040503050406030204" pitchFamily="18" charset="0"/>
                      </a:rPr>
                      <m:t>𝟑</m:t>
                    </m:r>
                  </m:oMath>
                </a14:m>
                <a:endParaRPr lang="en-CA" sz="1200" b="1" dirty="0">
                  <a:solidFill>
                    <a:srgbClr val="002060"/>
                  </a:solidFill>
                </a:endParaRPr>
              </a:p>
            </p:txBody>
          </p:sp>
        </mc:Choice>
        <mc:Fallback xmlns="">
          <p:sp>
            <p:nvSpPr>
              <p:cNvPr id="26" name="TextBox 25">
                <a:extLst>
                  <a:ext uri="{FF2B5EF4-FFF2-40B4-BE49-F238E27FC236}">
                    <a16:creationId xmlns:a16="http://schemas.microsoft.com/office/drawing/2014/main" id="{4E15F265-DEC7-5441-9C13-3E4193BB4FEE}"/>
                  </a:ext>
                </a:extLst>
              </p:cNvPr>
              <p:cNvSpPr txBox="1">
                <a:spLocks noRot="1" noChangeAspect="1" noMove="1" noResize="1" noEditPoints="1" noAdjustHandles="1" noChangeArrowheads="1" noChangeShapeType="1" noTextEdit="1"/>
              </p:cNvSpPr>
              <p:nvPr/>
            </p:nvSpPr>
            <p:spPr>
              <a:xfrm rot="19927992">
                <a:off x="9917874" y="2482981"/>
                <a:ext cx="1831399" cy="276999"/>
              </a:xfrm>
              <a:prstGeom prst="rect">
                <a:avLst/>
              </a:prstGeom>
              <a:blipFill>
                <a:blip r:embed="rId5"/>
                <a:stretch>
                  <a:fillRect b="-2273"/>
                </a:stretch>
              </a:blipFill>
            </p:spPr>
            <p:txBody>
              <a:bodyPr/>
              <a:lstStyle/>
              <a:p>
                <a:r>
                  <a:rPr lang="en-US">
                    <a:noFill/>
                  </a:rPr>
                  <a:t> </a:t>
                </a:r>
              </a:p>
            </p:txBody>
          </p:sp>
        </mc:Fallback>
      </mc:AlternateContent>
      <p:cxnSp>
        <p:nvCxnSpPr>
          <p:cNvPr id="27" name="Straight Connector 26">
            <a:extLst>
              <a:ext uri="{FF2B5EF4-FFF2-40B4-BE49-F238E27FC236}">
                <a16:creationId xmlns:a16="http://schemas.microsoft.com/office/drawing/2014/main" id="{9FC7826F-9F96-9C47-80C6-32016055FEDD}"/>
              </a:ext>
            </a:extLst>
          </p:cNvPr>
          <p:cNvCxnSpPr/>
          <p:nvPr/>
        </p:nvCxnSpPr>
        <p:spPr>
          <a:xfrm flipH="1">
            <a:off x="4787293" y="3257249"/>
            <a:ext cx="7020828" cy="1975242"/>
          </a:xfrm>
          <a:prstGeom prst="line">
            <a:avLst/>
          </a:prstGeom>
          <a:ln w="57150">
            <a:solidFill>
              <a:srgbClr val="A5D9E7"/>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8" name="TextBox 27">
                <a:extLst>
                  <a:ext uri="{FF2B5EF4-FFF2-40B4-BE49-F238E27FC236}">
                    <a16:creationId xmlns:a16="http://schemas.microsoft.com/office/drawing/2014/main" id="{E26887E6-EA9D-DB4D-86EE-D3ACBD39B651}"/>
                  </a:ext>
                </a:extLst>
              </p:cNvPr>
              <p:cNvSpPr txBox="1"/>
              <p:nvPr/>
            </p:nvSpPr>
            <p:spPr>
              <a:xfrm rot="20668477">
                <a:off x="9829616" y="3209315"/>
                <a:ext cx="1933991" cy="276999"/>
              </a:xfrm>
              <a:prstGeom prst="rect">
                <a:avLst/>
              </a:prstGeom>
              <a:noFill/>
            </p:spPr>
            <p:txBody>
              <a:bodyPr wrap="none" rtlCol="0">
                <a:spAutoFit/>
              </a:bodyPr>
              <a:lstStyle/>
              <a:p>
                <a:r>
                  <a:rPr lang="en-CA" sz="1200" b="1" dirty="0">
                    <a:solidFill>
                      <a:srgbClr val="002060"/>
                    </a:solidFill>
                  </a:rPr>
                  <a:t>RIDGE REGRESSION, </a:t>
                </a:r>
                <a14:m>
                  <m:oMath xmlns:m="http://schemas.openxmlformats.org/officeDocument/2006/math">
                    <m:r>
                      <a:rPr lang="el-GR" sz="1200" i="1" dirty="0">
                        <a:solidFill>
                          <a:srgbClr val="002060"/>
                        </a:solidFill>
                        <a:latin typeface="Cambria Math" panose="02040503050406030204" pitchFamily="18" charset="0"/>
                        <a:ea typeface="Cambria Math" panose="02040503050406030204" pitchFamily="18" charset="0"/>
                      </a:rPr>
                      <m:t>𝛼</m:t>
                    </m:r>
                    <m:r>
                      <a:rPr lang="en-CA" sz="900" b="1" i="1" smtClean="0">
                        <a:solidFill>
                          <a:srgbClr val="002060"/>
                        </a:solidFill>
                        <a:latin typeface="Cambria Math" panose="02040503050406030204" pitchFamily="18" charset="0"/>
                        <a:ea typeface="Cambria Math" panose="02040503050406030204" pitchFamily="18" charset="0"/>
                      </a:rPr>
                      <m:t>=</m:t>
                    </m:r>
                    <m:r>
                      <a:rPr lang="en-CA" sz="900" b="1" i="1" smtClean="0">
                        <a:solidFill>
                          <a:srgbClr val="002060"/>
                        </a:solidFill>
                        <a:latin typeface="Cambria Math" panose="02040503050406030204" pitchFamily="18" charset="0"/>
                        <a:ea typeface="Cambria Math" panose="02040503050406030204" pitchFamily="18" charset="0"/>
                      </a:rPr>
                      <m:t>𝟏𝟎</m:t>
                    </m:r>
                  </m:oMath>
                </a14:m>
                <a:endParaRPr lang="en-CA" sz="1200" b="1" dirty="0">
                  <a:solidFill>
                    <a:srgbClr val="002060"/>
                  </a:solidFill>
                </a:endParaRPr>
              </a:p>
            </p:txBody>
          </p:sp>
        </mc:Choice>
        <mc:Fallback xmlns="">
          <p:sp>
            <p:nvSpPr>
              <p:cNvPr id="28" name="TextBox 27">
                <a:extLst>
                  <a:ext uri="{FF2B5EF4-FFF2-40B4-BE49-F238E27FC236}">
                    <a16:creationId xmlns:a16="http://schemas.microsoft.com/office/drawing/2014/main" id="{E26887E6-EA9D-DB4D-86EE-D3ACBD39B651}"/>
                  </a:ext>
                </a:extLst>
              </p:cNvPr>
              <p:cNvSpPr txBox="1">
                <a:spLocks noRot="1" noChangeAspect="1" noMove="1" noResize="1" noEditPoints="1" noAdjustHandles="1" noChangeArrowheads="1" noChangeShapeType="1" noTextEdit="1"/>
              </p:cNvSpPr>
              <p:nvPr/>
            </p:nvSpPr>
            <p:spPr>
              <a:xfrm rot="20668477">
                <a:off x="9829616" y="3209315"/>
                <a:ext cx="1933991" cy="276999"/>
              </a:xfrm>
              <a:prstGeom prst="rect">
                <a:avLst/>
              </a:prstGeom>
              <a:blipFill>
                <a:blip r:embed="rId6"/>
                <a:stretch>
                  <a:fillRect b="-4839"/>
                </a:stretch>
              </a:blipFill>
            </p:spPr>
            <p:txBody>
              <a:bodyPr/>
              <a:lstStyle/>
              <a:p>
                <a:r>
                  <a:rPr lang="en-US">
                    <a:noFill/>
                  </a:rPr>
                  <a:t> </a:t>
                </a:r>
              </a:p>
            </p:txBody>
          </p:sp>
        </mc:Fallback>
      </mc:AlternateContent>
      <p:sp>
        <p:nvSpPr>
          <p:cNvPr id="30" name="TextBox 29">
            <a:extLst>
              <a:ext uri="{FF2B5EF4-FFF2-40B4-BE49-F238E27FC236}">
                <a16:creationId xmlns:a16="http://schemas.microsoft.com/office/drawing/2014/main" id="{433767D9-1D50-423E-8B43-8B4DB51C2869}"/>
              </a:ext>
            </a:extLst>
          </p:cNvPr>
          <p:cNvSpPr txBox="1"/>
          <p:nvPr/>
        </p:nvSpPr>
        <p:spPr>
          <a:xfrm>
            <a:off x="7164044" y="6287422"/>
            <a:ext cx="3134961" cy="646331"/>
          </a:xfrm>
          <a:prstGeom prst="rect">
            <a:avLst/>
          </a:prstGeom>
          <a:noFill/>
        </p:spPr>
        <p:txBody>
          <a:bodyPr wrap="none" rtlCol="0">
            <a:spAutoFit/>
          </a:bodyPr>
          <a:lstStyle/>
          <a:p>
            <a:r>
              <a:rPr lang="en-CA" sz="3600" b="1" dirty="0">
                <a:solidFill>
                  <a:srgbClr val="002060"/>
                </a:solidFill>
              </a:rPr>
              <a:t>TEMPERATURE</a:t>
            </a:r>
          </a:p>
        </p:txBody>
      </p:sp>
      <p:sp>
        <p:nvSpPr>
          <p:cNvPr id="31" name="TextBox 30">
            <a:extLst>
              <a:ext uri="{FF2B5EF4-FFF2-40B4-BE49-F238E27FC236}">
                <a16:creationId xmlns:a16="http://schemas.microsoft.com/office/drawing/2014/main" id="{996DBD0E-A2CE-4EC1-ADA6-CCAD3B7E0F7E}"/>
              </a:ext>
            </a:extLst>
          </p:cNvPr>
          <p:cNvSpPr txBox="1"/>
          <p:nvPr/>
        </p:nvSpPr>
        <p:spPr>
          <a:xfrm rot="16200000">
            <a:off x="4294507" y="3338096"/>
            <a:ext cx="2718758" cy="584775"/>
          </a:xfrm>
          <a:prstGeom prst="rect">
            <a:avLst/>
          </a:prstGeom>
          <a:noFill/>
        </p:spPr>
        <p:txBody>
          <a:bodyPr wrap="none" rtlCol="0">
            <a:spAutoFit/>
          </a:bodyPr>
          <a:lstStyle/>
          <a:p>
            <a:r>
              <a:rPr lang="en-CA" sz="3200" b="1" dirty="0">
                <a:solidFill>
                  <a:srgbClr val="002060"/>
                </a:solidFill>
              </a:rPr>
              <a:t>WEEKLY SALES</a:t>
            </a:r>
          </a:p>
        </p:txBody>
      </p:sp>
    </p:spTree>
    <p:extLst>
      <p:ext uri="{BB962C8B-B14F-4D97-AF65-F5344CB8AC3E}">
        <p14:creationId xmlns:p14="http://schemas.microsoft.com/office/powerpoint/2010/main" val="102885848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2B5132F-3707-44BA-9CEB-8673EF1B2A0F}"/>
              </a:ext>
            </a:extLst>
          </p:cNvPr>
          <p:cNvPicPr>
            <a:picLocks noChangeAspect="1"/>
          </p:cNvPicPr>
          <p:nvPr/>
        </p:nvPicPr>
        <p:blipFill>
          <a:blip r:embed="rId2"/>
          <a:stretch>
            <a:fillRect/>
          </a:stretch>
        </p:blipFill>
        <p:spPr>
          <a:xfrm>
            <a:off x="0" y="-1193"/>
            <a:ext cx="12192000" cy="6859194"/>
          </a:xfrm>
          <a:prstGeom prst="rect">
            <a:avLst/>
          </a:prstGeom>
        </p:spPr>
      </p:pic>
      <p:sp>
        <p:nvSpPr>
          <p:cNvPr id="5" name="TextBox 4">
            <a:extLst>
              <a:ext uri="{FF2B5EF4-FFF2-40B4-BE49-F238E27FC236}">
                <a16:creationId xmlns:a16="http://schemas.microsoft.com/office/drawing/2014/main" id="{0F9D04B7-03C9-4895-84F6-D6380FD573A6}"/>
              </a:ext>
            </a:extLst>
          </p:cNvPr>
          <p:cNvSpPr txBox="1"/>
          <p:nvPr/>
        </p:nvSpPr>
        <p:spPr>
          <a:xfrm>
            <a:off x="1895475" y="2543175"/>
            <a:ext cx="6767262" cy="2585323"/>
          </a:xfrm>
          <a:prstGeom prst="rect">
            <a:avLst/>
          </a:prstGeom>
          <a:noFill/>
        </p:spPr>
        <p:txBody>
          <a:bodyPr wrap="square" rtlCol="0">
            <a:spAutoFit/>
          </a:bodyPr>
          <a:lstStyle>
            <a:defPPr>
              <a:defRPr lang="en-US"/>
            </a:defPPr>
            <a:lvl1pPr>
              <a:defRPr sz="5400" b="1">
                <a:solidFill>
                  <a:srgbClr val="074F85"/>
                </a:solidFill>
              </a:defRPr>
            </a:lvl1pPr>
          </a:lstStyle>
          <a:p>
            <a:pPr algn="ctr"/>
            <a:r>
              <a:rPr lang="en-CA" dirty="0"/>
              <a:t>BASICS: L1 REGULARIZATION </a:t>
            </a:r>
          </a:p>
          <a:p>
            <a:pPr algn="ctr"/>
            <a:r>
              <a:rPr lang="en-CA" dirty="0"/>
              <a:t>(LASSO REGRESSION )</a:t>
            </a:r>
          </a:p>
        </p:txBody>
      </p:sp>
    </p:spTree>
    <p:extLst>
      <p:ext uri="{BB962C8B-B14F-4D97-AF65-F5344CB8AC3E}">
        <p14:creationId xmlns:p14="http://schemas.microsoft.com/office/powerpoint/2010/main" val="33816699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31">
            <a:extLst>
              <a:ext uri="{FF2B5EF4-FFF2-40B4-BE49-F238E27FC236}">
                <a16:creationId xmlns:a16="http://schemas.microsoft.com/office/drawing/2014/main" id="{AA9C9895-0B97-4C00-86A9-EE5D6F4DF20D}"/>
              </a:ext>
            </a:extLst>
          </p:cNvPr>
          <p:cNvPicPr>
            <a:picLocks noChangeAspect="1"/>
          </p:cNvPicPr>
          <p:nvPr/>
        </p:nvPicPr>
        <p:blipFill rotWithShape="1">
          <a:blip r:embed="rId2"/>
          <a:srcRect b="25983"/>
          <a:stretch/>
        </p:blipFill>
        <p:spPr>
          <a:xfrm>
            <a:off x="0" y="-26581"/>
            <a:ext cx="12192000" cy="5095731"/>
          </a:xfrm>
          <a:prstGeom prst="rect">
            <a:avLst/>
          </a:prstGeom>
        </p:spPr>
      </p:pic>
      <p:sp>
        <p:nvSpPr>
          <p:cNvPr id="4" name="Прямоугольник 9">
            <a:extLst>
              <a:ext uri="{FF2B5EF4-FFF2-40B4-BE49-F238E27FC236}">
                <a16:creationId xmlns:a16="http://schemas.microsoft.com/office/drawing/2014/main" id="{0472492E-1BC3-4847-989D-7DB725BB011E}"/>
              </a:ext>
            </a:extLst>
          </p:cNvPr>
          <p:cNvSpPr/>
          <p:nvPr/>
        </p:nvSpPr>
        <p:spPr>
          <a:xfrm>
            <a:off x="426203" y="14716"/>
            <a:ext cx="8946998" cy="1015663"/>
          </a:xfrm>
          <a:prstGeom prst="rect">
            <a:avLst/>
          </a:prstGeom>
        </p:spPr>
        <p:txBody>
          <a:bodyPr wrap="square">
            <a:spAutoFit/>
          </a:bodyPr>
          <a:lstStyle/>
          <a:p>
            <a:r>
              <a:rPr lang="en-CA" sz="3000" b="1" dirty="0">
                <a:solidFill>
                  <a:srgbClr val="002060"/>
                </a:solidFill>
                <a:latin typeface="Montserrat" charset="0"/>
                <a:ea typeface="Montserrat" charset="0"/>
                <a:cs typeface="Montserrat" charset="0"/>
              </a:rPr>
              <a:t>LASSO REGRESSION (L1 REGULARIZATION): MATH</a:t>
            </a:r>
          </a:p>
        </p:txBody>
      </p:sp>
      <p:cxnSp>
        <p:nvCxnSpPr>
          <p:cNvPr id="5" name="Straight Arrow Connector 4">
            <a:extLst>
              <a:ext uri="{FF2B5EF4-FFF2-40B4-BE49-F238E27FC236}">
                <a16:creationId xmlns:a16="http://schemas.microsoft.com/office/drawing/2014/main" id="{F169FA1E-1562-A14B-9690-1C8B1758B5E0}"/>
              </a:ext>
            </a:extLst>
          </p:cNvPr>
          <p:cNvCxnSpPr/>
          <p:nvPr/>
        </p:nvCxnSpPr>
        <p:spPr>
          <a:xfrm flipV="1">
            <a:off x="6669738" y="6256612"/>
            <a:ext cx="4795616" cy="32711"/>
          </a:xfrm>
          <a:prstGeom prst="straightConnector1">
            <a:avLst/>
          </a:prstGeom>
          <a:ln w="57150">
            <a:solidFill>
              <a:srgbClr val="124359"/>
            </a:solidFill>
            <a:tailEnd type="triangle"/>
          </a:ln>
        </p:spPr>
        <p:style>
          <a:lnRef idx="1">
            <a:schemeClr val="accent1"/>
          </a:lnRef>
          <a:fillRef idx="0">
            <a:schemeClr val="accent1"/>
          </a:fillRef>
          <a:effectRef idx="0">
            <a:schemeClr val="accent1"/>
          </a:effectRef>
          <a:fontRef idx="minor">
            <a:schemeClr val="tx1"/>
          </a:fontRef>
        </p:style>
      </p:cxnSp>
      <p:cxnSp>
        <p:nvCxnSpPr>
          <p:cNvPr id="6" name="Straight Arrow Connector 5">
            <a:extLst>
              <a:ext uri="{FF2B5EF4-FFF2-40B4-BE49-F238E27FC236}">
                <a16:creationId xmlns:a16="http://schemas.microsoft.com/office/drawing/2014/main" id="{AA953C37-C98C-E946-AD5E-1A6AECC59BB1}"/>
              </a:ext>
            </a:extLst>
          </p:cNvPr>
          <p:cNvCxnSpPr/>
          <p:nvPr/>
        </p:nvCxnSpPr>
        <p:spPr>
          <a:xfrm flipH="1" flipV="1">
            <a:off x="6670835" y="2604594"/>
            <a:ext cx="18137" cy="3706955"/>
          </a:xfrm>
          <a:prstGeom prst="straightConnector1">
            <a:avLst/>
          </a:prstGeom>
          <a:ln w="57150">
            <a:solidFill>
              <a:srgbClr val="124359"/>
            </a:solidFill>
            <a:tailEnd type="triangle"/>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3A110180-9B43-9946-B1FA-4176BC2EC8D6}"/>
              </a:ext>
            </a:extLst>
          </p:cNvPr>
          <p:cNvSpPr txBox="1"/>
          <p:nvPr/>
        </p:nvSpPr>
        <p:spPr>
          <a:xfrm>
            <a:off x="7431355" y="5689152"/>
            <a:ext cx="3134961" cy="646331"/>
          </a:xfrm>
          <a:prstGeom prst="rect">
            <a:avLst/>
          </a:prstGeom>
          <a:noFill/>
        </p:spPr>
        <p:txBody>
          <a:bodyPr wrap="none" rtlCol="0">
            <a:spAutoFit/>
          </a:bodyPr>
          <a:lstStyle/>
          <a:p>
            <a:r>
              <a:rPr lang="en-CA" sz="3600" b="1" dirty="0">
                <a:solidFill>
                  <a:srgbClr val="002060"/>
                </a:solidFill>
              </a:rPr>
              <a:t>TEMPERATURE</a:t>
            </a:r>
          </a:p>
        </p:txBody>
      </p:sp>
      <p:sp>
        <p:nvSpPr>
          <p:cNvPr id="8" name="TextBox 7">
            <a:extLst>
              <a:ext uri="{FF2B5EF4-FFF2-40B4-BE49-F238E27FC236}">
                <a16:creationId xmlns:a16="http://schemas.microsoft.com/office/drawing/2014/main" id="{82E4ABF1-BB7D-2849-A8E1-8D22841E26CA}"/>
              </a:ext>
            </a:extLst>
          </p:cNvPr>
          <p:cNvSpPr txBox="1"/>
          <p:nvPr/>
        </p:nvSpPr>
        <p:spPr>
          <a:xfrm rot="16200000">
            <a:off x="4917580" y="4409086"/>
            <a:ext cx="2718758" cy="584775"/>
          </a:xfrm>
          <a:prstGeom prst="rect">
            <a:avLst/>
          </a:prstGeom>
          <a:noFill/>
        </p:spPr>
        <p:txBody>
          <a:bodyPr wrap="none" rtlCol="0">
            <a:spAutoFit/>
          </a:bodyPr>
          <a:lstStyle/>
          <a:p>
            <a:r>
              <a:rPr lang="en-CA" sz="3200" b="1" dirty="0">
                <a:solidFill>
                  <a:srgbClr val="002060"/>
                </a:solidFill>
              </a:rPr>
              <a:t>WEEKLY SALES</a:t>
            </a:r>
          </a:p>
        </p:txBody>
      </p:sp>
      <p:cxnSp>
        <p:nvCxnSpPr>
          <p:cNvPr id="9" name="Straight Connector 8">
            <a:extLst>
              <a:ext uri="{FF2B5EF4-FFF2-40B4-BE49-F238E27FC236}">
                <a16:creationId xmlns:a16="http://schemas.microsoft.com/office/drawing/2014/main" id="{72D393D5-283E-3B42-A124-19873D7F4CC0}"/>
              </a:ext>
            </a:extLst>
          </p:cNvPr>
          <p:cNvCxnSpPr/>
          <p:nvPr/>
        </p:nvCxnSpPr>
        <p:spPr>
          <a:xfrm flipH="1">
            <a:off x="6955562" y="1161520"/>
            <a:ext cx="4435700" cy="5084220"/>
          </a:xfrm>
          <a:prstGeom prst="line">
            <a:avLst/>
          </a:prstGeom>
          <a:ln w="57150">
            <a:solidFill>
              <a:srgbClr val="A5D9E7"/>
            </a:solidFill>
          </a:ln>
        </p:spPr>
        <p:style>
          <a:lnRef idx="1">
            <a:schemeClr val="accent1"/>
          </a:lnRef>
          <a:fillRef idx="0">
            <a:schemeClr val="accent1"/>
          </a:fillRef>
          <a:effectRef idx="0">
            <a:schemeClr val="accent1"/>
          </a:effectRef>
          <a:fontRef idx="minor">
            <a:schemeClr val="tx1"/>
          </a:fontRef>
        </p:style>
      </p:cxnSp>
      <p:sp>
        <p:nvSpPr>
          <p:cNvPr id="10" name="Oval 9">
            <a:extLst>
              <a:ext uri="{FF2B5EF4-FFF2-40B4-BE49-F238E27FC236}">
                <a16:creationId xmlns:a16="http://schemas.microsoft.com/office/drawing/2014/main" id="{8EFC5A72-AB3A-FB42-97E2-909C3878B701}"/>
              </a:ext>
            </a:extLst>
          </p:cNvPr>
          <p:cNvSpPr/>
          <p:nvPr/>
        </p:nvSpPr>
        <p:spPr>
          <a:xfrm>
            <a:off x="7739542" y="4969157"/>
            <a:ext cx="284199" cy="300118"/>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11" name="Oval 10">
            <a:extLst>
              <a:ext uri="{FF2B5EF4-FFF2-40B4-BE49-F238E27FC236}">
                <a16:creationId xmlns:a16="http://schemas.microsoft.com/office/drawing/2014/main" id="{6E5B3EEF-3EE2-7742-822E-50789A9DA78C}"/>
              </a:ext>
            </a:extLst>
          </p:cNvPr>
          <p:cNvSpPr/>
          <p:nvPr/>
        </p:nvSpPr>
        <p:spPr>
          <a:xfrm>
            <a:off x="7236815" y="5586134"/>
            <a:ext cx="284199" cy="300118"/>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12" name="Oval 11">
            <a:extLst>
              <a:ext uri="{FF2B5EF4-FFF2-40B4-BE49-F238E27FC236}">
                <a16:creationId xmlns:a16="http://schemas.microsoft.com/office/drawing/2014/main" id="{FA529E10-DDFC-844F-B1C0-79718568DDF4}"/>
              </a:ext>
            </a:extLst>
          </p:cNvPr>
          <p:cNvSpPr/>
          <p:nvPr/>
        </p:nvSpPr>
        <p:spPr>
          <a:xfrm>
            <a:off x="8194835" y="4458071"/>
            <a:ext cx="284199" cy="300118"/>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13" name="Oval 12">
            <a:extLst>
              <a:ext uri="{FF2B5EF4-FFF2-40B4-BE49-F238E27FC236}">
                <a16:creationId xmlns:a16="http://schemas.microsoft.com/office/drawing/2014/main" id="{F295F2AC-0647-624A-9125-D5E7D8074A42}"/>
              </a:ext>
            </a:extLst>
          </p:cNvPr>
          <p:cNvSpPr/>
          <p:nvPr/>
        </p:nvSpPr>
        <p:spPr>
          <a:xfrm>
            <a:off x="8306958" y="3658492"/>
            <a:ext cx="284199" cy="300118"/>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14" name="Oval 13">
            <a:extLst>
              <a:ext uri="{FF2B5EF4-FFF2-40B4-BE49-F238E27FC236}">
                <a16:creationId xmlns:a16="http://schemas.microsoft.com/office/drawing/2014/main" id="{BAA08C18-57DB-3C42-A3C4-D7B0D4C0F5D3}"/>
              </a:ext>
            </a:extLst>
          </p:cNvPr>
          <p:cNvSpPr/>
          <p:nvPr/>
        </p:nvSpPr>
        <p:spPr>
          <a:xfrm>
            <a:off x="8895883" y="3072975"/>
            <a:ext cx="284199" cy="300118"/>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15" name="Oval 14">
            <a:extLst>
              <a:ext uri="{FF2B5EF4-FFF2-40B4-BE49-F238E27FC236}">
                <a16:creationId xmlns:a16="http://schemas.microsoft.com/office/drawing/2014/main" id="{6A121A0F-645E-E740-BC08-7052CC89CC36}"/>
              </a:ext>
            </a:extLst>
          </p:cNvPr>
          <p:cNvSpPr/>
          <p:nvPr/>
        </p:nvSpPr>
        <p:spPr>
          <a:xfrm>
            <a:off x="10660601" y="3667825"/>
            <a:ext cx="284199" cy="300118"/>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16" name="Oval 15">
            <a:extLst>
              <a:ext uri="{FF2B5EF4-FFF2-40B4-BE49-F238E27FC236}">
                <a16:creationId xmlns:a16="http://schemas.microsoft.com/office/drawing/2014/main" id="{14D93233-C563-D544-B076-27CA1D10B3F6}"/>
              </a:ext>
            </a:extLst>
          </p:cNvPr>
          <p:cNvSpPr/>
          <p:nvPr/>
        </p:nvSpPr>
        <p:spPr>
          <a:xfrm>
            <a:off x="10124864" y="3226049"/>
            <a:ext cx="284199" cy="300118"/>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17" name="Oval 16">
            <a:extLst>
              <a:ext uri="{FF2B5EF4-FFF2-40B4-BE49-F238E27FC236}">
                <a16:creationId xmlns:a16="http://schemas.microsoft.com/office/drawing/2014/main" id="{8CFDA6D0-ADC3-2446-8275-FA589D9B65C0}"/>
              </a:ext>
            </a:extLst>
          </p:cNvPr>
          <p:cNvSpPr/>
          <p:nvPr/>
        </p:nvSpPr>
        <p:spPr>
          <a:xfrm>
            <a:off x="11082065" y="3665582"/>
            <a:ext cx="284199" cy="300118"/>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cxnSp>
        <p:nvCxnSpPr>
          <p:cNvPr id="18" name="Straight Connector 17">
            <a:extLst>
              <a:ext uri="{FF2B5EF4-FFF2-40B4-BE49-F238E27FC236}">
                <a16:creationId xmlns:a16="http://schemas.microsoft.com/office/drawing/2014/main" id="{7F1F3BD9-387A-354A-81F3-711359B3D8DC}"/>
              </a:ext>
            </a:extLst>
          </p:cNvPr>
          <p:cNvCxnSpPr>
            <a:endCxn id="15" idx="0"/>
          </p:cNvCxnSpPr>
          <p:nvPr/>
        </p:nvCxnSpPr>
        <p:spPr>
          <a:xfrm flipH="1">
            <a:off x="10802701" y="2661641"/>
            <a:ext cx="21762" cy="1006184"/>
          </a:xfrm>
          <a:prstGeom prst="line">
            <a:avLst/>
          </a:prstGeom>
          <a:ln w="38100">
            <a:prstDash val="sysDot"/>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499B2FAA-79C8-924E-8481-6E069265DC1A}"/>
              </a:ext>
            </a:extLst>
          </p:cNvPr>
          <p:cNvCxnSpPr/>
          <p:nvPr/>
        </p:nvCxnSpPr>
        <p:spPr>
          <a:xfrm flipH="1">
            <a:off x="11224166" y="2380720"/>
            <a:ext cx="928" cy="1287105"/>
          </a:xfrm>
          <a:prstGeom prst="line">
            <a:avLst/>
          </a:prstGeom>
          <a:ln w="38100">
            <a:prstDash val="sysDot"/>
          </a:ln>
        </p:spPr>
        <p:style>
          <a:lnRef idx="1">
            <a:schemeClr val="accent1"/>
          </a:lnRef>
          <a:fillRef idx="0">
            <a:schemeClr val="accent1"/>
          </a:fillRef>
          <a:effectRef idx="0">
            <a:schemeClr val="accent1"/>
          </a:effectRef>
          <a:fontRef idx="minor">
            <a:schemeClr val="tx1"/>
          </a:fontRef>
        </p:style>
      </p:cxnSp>
      <p:sp>
        <p:nvSpPr>
          <p:cNvPr id="20" name="Oval 19">
            <a:extLst>
              <a:ext uri="{FF2B5EF4-FFF2-40B4-BE49-F238E27FC236}">
                <a16:creationId xmlns:a16="http://schemas.microsoft.com/office/drawing/2014/main" id="{27418688-2F50-A342-89A9-58512E58C49F}"/>
              </a:ext>
            </a:extLst>
          </p:cNvPr>
          <p:cNvSpPr/>
          <p:nvPr/>
        </p:nvSpPr>
        <p:spPr>
          <a:xfrm>
            <a:off x="10411142" y="2661641"/>
            <a:ext cx="284199" cy="300118"/>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cxnSp>
        <p:nvCxnSpPr>
          <p:cNvPr id="21" name="Straight Connector 20">
            <a:extLst>
              <a:ext uri="{FF2B5EF4-FFF2-40B4-BE49-F238E27FC236}">
                <a16:creationId xmlns:a16="http://schemas.microsoft.com/office/drawing/2014/main" id="{7229FC02-63BD-324F-83C9-DE5BB811768D}"/>
              </a:ext>
            </a:extLst>
          </p:cNvPr>
          <p:cNvCxnSpPr/>
          <p:nvPr/>
        </p:nvCxnSpPr>
        <p:spPr>
          <a:xfrm flipH="1">
            <a:off x="6641131" y="1807651"/>
            <a:ext cx="5308942" cy="4139226"/>
          </a:xfrm>
          <a:prstGeom prst="line">
            <a:avLst/>
          </a:prstGeom>
          <a:ln w="57150">
            <a:solidFill>
              <a:srgbClr val="A5D9E7"/>
            </a:solidFill>
          </a:ln>
        </p:spPr>
        <p:style>
          <a:lnRef idx="1">
            <a:schemeClr val="accent1"/>
          </a:lnRef>
          <a:fillRef idx="0">
            <a:schemeClr val="accent1"/>
          </a:fillRef>
          <a:effectRef idx="0">
            <a:schemeClr val="accent1"/>
          </a:effectRef>
          <a:fontRef idx="minor">
            <a:schemeClr val="tx1"/>
          </a:fontRef>
        </p:style>
      </p:cxnSp>
      <p:sp>
        <p:nvSpPr>
          <p:cNvPr id="22" name="Curved Left Arrow 21">
            <a:extLst>
              <a:ext uri="{FF2B5EF4-FFF2-40B4-BE49-F238E27FC236}">
                <a16:creationId xmlns:a16="http://schemas.microsoft.com/office/drawing/2014/main" id="{BE148C11-D48A-E442-8C62-B04A23B7A99C}"/>
              </a:ext>
            </a:extLst>
          </p:cNvPr>
          <p:cNvSpPr/>
          <p:nvPr/>
        </p:nvSpPr>
        <p:spPr>
          <a:xfrm rot="17946447">
            <a:off x="11346695" y="976510"/>
            <a:ext cx="566402" cy="932937"/>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cxnSp>
        <p:nvCxnSpPr>
          <p:cNvPr id="23" name="Straight Connector 22">
            <a:extLst>
              <a:ext uri="{FF2B5EF4-FFF2-40B4-BE49-F238E27FC236}">
                <a16:creationId xmlns:a16="http://schemas.microsoft.com/office/drawing/2014/main" id="{C4EC5F28-A5CE-704F-9E4E-0C815E9C16B2}"/>
              </a:ext>
            </a:extLst>
          </p:cNvPr>
          <p:cNvCxnSpPr/>
          <p:nvPr/>
        </p:nvCxnSpPr>
        <p:spPr>
          <a:xfrm>
            <a:off x="9047765" y="3373093"/>
            <a:ext cx="0" cy="685428"/>
          </a:xfrm>
          <a:prstGeom prst="line">
            <a:avLst/>
          </a:prstGeom>
          <a:ln w="38100">
            <a:prstDash val="sysDot"/>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E6BE3C67-3430-D14B-BE78-71BD555E35AB}"/>
              </a:ext>
            </a:extLst>
          </p:cNvPr>
          <p:cNvCxnSpPr/>
          <p:nvPr/>
        </p:nvCxnSpPr>
        <p:spPr>
          <a:xfrm>
            <a:off x="8487145" y="3922702"/>
            <a:ext cx="28158" cy="535369"/>
          </a:xfrm>
          <a:prstGeom prst="line">
            <a:avLst/>
          </a:prstGeom>
          <a:ln w="38100">
            <a:prstDash val="sysDot"/>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8644C236-290D-3D46-BFBC-66A9F8616966}"/>
              </a:ext>
            </a:extLst>
          </p:cNvPr>
          <p:cNvSpPr txBox="1"/>
          <p:nvPr/>
        </p:nvSpPr>
        <p:spPr>
          <a:xfrm rot="18722621">
            <a:off x="9047813" y="2206028"/>
            <a:ext cx="2044342" cy="276999"/>
          </a:xfrm>
          <a:prstGeom prst="rect">
            <a:avLst/>
          </a:prstGeom>
          <a:noFill/>
        </p:spPr>
        <p:txBody>
          <a:bodyPr wrap="none" rtlCol="0">
            <a:spAutoFit/>
          </a:bodyPr>
          <a:lstStyle/>
          <a:p>
            <a:r>
              <a:rPr lang="en-CA" sz="1200" b="1" dirty="0">
                <a:solidFill>
                  <a:srgbClr val="002060"/>
                </a:solidFill>
              </a:rPr>
              <a:t>LEAST SQUARES REGRESSION</a:t>
            </a:r>
          </a:p>
        </p:txBody>
      </p:sp>
      <p:sp>
        <p:nvSpPr>
          <p:cNvPr id="26" name="TextBox 25">
            <a:extLst>
              <a:ext uri="{FF2B5EF4-FFF2-40B4-BE49-F238E27FC236}">
                <a16:creationId xmlns:a16="http://schemas.microsoft.com/office/drawing/2014/main" id="{D8741BFB-DD9A-3B4E-9DA2-CBA09D248F78}"/>
              </a:ext>
            </a:extLst>
          </p:cNvPr>
          <p:cNvSpPr txBox="1"/>
          <p:nvPr/>
        </p:nvSpPr>
        <p:spPr>
          <a:xfrm rot="19291139">
            <a:off x="10494140" y="2019848"/>
            <a:ext cx="1436099" cy="276999"/>
          </a:xfrm>
          <a:prstGeom prst="rect">
            <a:avLst/>
          </a:prstGeom>
          <a:noFill/>
        </p:spPr>
        <p:txBody>
          <a:bodyPr wrap="none" rtlCol="0">
            <a:spAutoFit/>
          </a:bodyPr>
          <a:lstStyle/>
          <a:p>
            <a:r>
              <a:rPr lang="en-CA" sz="1200" b="1" dirty="0">
                <a:solidFill>
                  <a:srgbClr val="002060"/>
                </a:solidFill>
              </a:rPr>
              <a:t>LASSO REGRESSION</a:t>
            </a:r>
          </a:p>
        </p:txBody>
      </p:sp>
      <p:sp>
        <p:nvSpPr>
          <p:cNvPr id="27" name="Rounded Rectangle 26">
            <a:extLst>
              <a:ext uri="{FF2B5EF4-FFF2-40B4-BE49-F238E27FC236}">
                <a16:creationId xmlns:a16="http://schemas.microsoft.com/office/drawing/2014/main" id="{F13ED296-0F8F-2240-B568-650259B8521E}"/>
              </a:ext>
            </a:extLst>
          </p:cNvPr>
          <p:cNvSpPr/>
          <p:nvPr/>
        </p:nvSpPr>
        <p:spPr>
          <a:xfrm>
            <a:off x="4509698" y="5095774"/>
            <a:ext cx="1428589" cy="671780"/>
          </a:xfrm>
          <a:prstGeom prst="roundRect">
            <a:avLst/>
          </a:prstGeom>
          <a:noFill/>
          <a:ln w="5715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cxnSp>
        <p:nvCxnSpPr>
          <p:cNvPr id="28" name="Curved Connector 27">
            <a:extLst>
              <a:ext uri="{FF2B5EF4-FFF2-40B4-BE49-F238E27FC236}">
                <a16:creationId xmlns:a16="http://schemas.microsoft.com/office/drawing/2014/main" id="{9F7F6098-69A6-664F-8E68-3BA5D48ECFA7}"/>
              </a:ext>
            </a:extLst>
          </p:cNvPr>
          <p:cNvCxnSpPr/>
          <p:nvPr/>
        </p:nvCxnSpPr>
        <p:spPr>
          <a:xfrm rot="16200000" flipV="1">
            <a:off x="4338400" y="3661786"/>
            <a:ext cx="1595327" cy="1252729"/>
          </a:xfrm>
          <a:prstGeom prst="curvedConnector3">
            <a:avLst>
              <a:gd name="adj1" fmla="val 50000"/>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17B9F73B-F0A4-2146-AF9F-B47F5645E5CF}"/>
              </a:ext>
            </a:extLst>
          </p:cNvPr>
          <p:cNvSpPr txBox="1"/>
          <p:nvPr/>
        </p:nvSpPr>
        <p:spPr>
          <a:xfrm>
            <a:off x="3653897" y="3194156"/>
            <a:ext cx="1637692" cy="369332"/>
          </a:xfrm>
          <a:prstGeom prst="rect">
            <a:avLst/>
          </a:prstGeom>
          <a:noFill/>
        </p:spPr>
        <p:txBody>
          <a:bodyPr wrap="none" rtlCol="0">
            <a:spAutoFit/>
          </a:bodyPr>
          <a:lstStyle/>
          <a:p>
            <a:r>
              <a:rPr lang="en-CA" b="1" dirty="0">
                <a:solidFill>
                  <a:srgbClr val="002060"/>
                </a:solidFill>
              </a:rPr>
              <a:t>PENALTY TERM</a:t>
            </a:r>
          </a:p>
        </p:txBody>
      </p:sp>
      <p:sp>
        <p:nvSpPr>
          <p:cNvPr id="30" name="Content Placeholder 2">
            <a:extLst>
              <a:ext uri="{FF2B5EF4-FFF2-40B4-BE49-F238E27FC236}">
                <a16:creationId xmlns:a16="http://schemas.microsoft.com/office/drawing/2014/main" id="{AF970BF7-2B23-1E43-9217-5D49077FA595}"/>
              </a:ext>
            </a:extLst>
          </p:cNvPr>
          <p:cNvSpPr txBox="1">
            <a:spLocks/>
          </p:cNvSpPr>
          <p:nvPr/>
        </p:nvSpPr>
        <p:spPr>
          <a:xfrm>
            <a:off x="571996" y="1480385"/>
            <a:ext cx="5395794" cy="4729126"/>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CA" sz="1800" dirty="0">
                <a:latin typeface="Montserrat" charset="0"/>
                <a:ea typeface="Montserrat" charset="0"/>
                <a:cs typeface="Montserrat" charset="0"/>
              </a:rPr>
              <a:t>Lasso Regression is similar to Ridge regression</a:t>
            </a:r>
          </a:p>
          <a:p>
            <a:r>
              <a:rPr lang="en-CA" sz="1800" dirty="0">
                <a:latin typeface="Montserrat" charset="0"/>
                <a:ea typeface="Montserrat" charset="0"/>
                <a:cs typeface="Montserrat" charset="0"/>
              </a:rPr>
              <a:t>It works by introducing a bias term but instead of squaring the slope, the absolute value of the slope is added as a penalty term</a:t>
            </a:r>
          </a:p>
        </p:txBody>
      </p:sp>
      <mc:AlternateContent xmlns:mc="http://schemas.openxmlformats.org/markup-compatibility/2006" xmlns:a14="http://schemas.microsoft.com/office/drawing/2010/main">
        <mc:Choice Requires="a14">
          <p:sp>
            <p:nvSpPr>
              <p:cNvPr id="31" name="Content Placeholder 2">
                <a:extLst>
                  <a:ext uri="{FF2B5EF4-FFF2-40B4-BE49-F238E27FC236}">
                    <a16:creationId xmlns:a16="http://schemas.microsoft.com/office/drawing/2014/main" id="{B986D31A-A153-F343-9615-E96D4FA713E6}"/>
                  </a:ext>
                </a:extLst>
              </p:cNvPr>
              <p:cNvSpPr txBox="1">
                <a:spLocks/>
              </p:cNvSpPr>
              <p:nvPr/>
            </p:nvSpPr>
            <p:spPr>
              <a:xfrm>
                <a:off x="81667" y="3867149"/>
                <a:ext cx="6486397" cy="1886437"/>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CA" sz="2000" b="1" u="sng" dirty="0">
                    <a:solidFill>
                      <a:srgbClr val="002060"/>
                    </a:solidFill>
                  </a:rPr>
                  <a:t>Least Squares Regression: </a:t>
                </a:r>
              </a:p>
              <a:p>
                <a:pPr/>
                <a14:m>
                  <m:oMathPara xmlns:m="http://schemas.openxmlformats.org/officeDocument/2006/math">
                    <m:oMathParaPr>
                      <m:jc m:val="centerGroup"/>
                    </m:oMathParaPr>
                    <m:oMath xmlns:m="http://schemas.openxmlformats.org/officeDocument/2006/math">
                      <m:r>
                        <a:rPr lang="en-CA" sz="2000" i="1" dirty="0" smtClean="0">
                          <a:solidFill>
                            <a:srgbClr val="002060"/>
                          </a:solidFill>
                          <a:latin typeface="Cambria Math" panose="02040503050406030204" pitchFamily="18" charset="0"/>
                        </a:rPr>
                        <m:t>𝑀𝑖𝑛</m:t>
                      </m:r>
                      <m:r>
                        <a:rPr lang="en-CA" sz="2000" i="1" dirty="0" smtClean="0">
                          <a:solidFill>
                            <a:srgbClr val="002060"/>
                          </a:solidFill>
                          <a:latin typeface="Cambria Math" panose="02040503050406030204" pitchFamily="18" charset="0"/>
                        </a:rPr>
                        <m:t>(</m:t>
                      </m:r>
                      <m:r>
                        <a:rPr lang="en-CA" sz="2000" i="1" dirty="0" smtClean="0">
                          <a:solidFill>
                            <a:srgbClr val="002060"/>
                          </a:solidFill>
                          <a:latin typeface="Cambria Math" panose="02040503050406030204" pitchFamily="18" charset="0"/>
                        </a:rPr>
                        <m:t>𝑠𝑢𝑚</m:t>
                      </m:r>
                      <m:r>
                        <a:rPr lang="en-CA" sz="2000" i="1" dirty="0" smtClean="0">
                          <a:solidFill>
                            <a:srgbClr val="002060"/>
                          </a:solidFill>
                          <a:latin typeface="Cambria Math" panose="02040503050406030204" pitchFamily="18" charset="0"/>
                        </a:rPr>
                        <m:t> </m:t>
                      </m:r>
                      <m:r>
                        <a:rPr lang="en-CA" sz="2000" i="1" dirty="0" smtClean="0">
                          <a:solidFill>
                            <a:srgbClr val="002060"/>
                          </a:solidFill>
                          <a:latin typeface="Cambria Math" panose="02040503050406030204" pitchFamily="18" charset="0"/>
                        </a:rPr>
                        <m:t>𝑜𝑓</m:t>
                      </m:r>
                      <m:r>
                        <a:rPr lang="en-CA" sz="2000" i="1" dirty="0" smtClean="0">
                          <a:solidFill>
                            <a:srgbClr val="002060"/>
                          </a:solidFill>
                          <a:latin typeface="Cambria Math" panose="02040503050406030204" pitchFamily="18" charset="0"/>
                        </a:rPr>
                        <m:t> </m:t>
                      </m:r>
                      <m:r>
                        <a:rPr lang="en-CA" sz="2000" i="1" dirty="0" smtClean="0">
                          <a:solidFill>
                            <a:srgbClr val="002060"/>
                          </a:solidFill>
                          <a:latin typeface="Cambria Math" panose="02040503050406030204" pitchFamily="18" charset="0"/>
                        </a:rPr>
                        <m:t>𝑡h𝑒</m:t>
                      </m:r>
                      <m:r>
                        <a:rPr lang="en-CA" sz="2000" i="1" dirty="0" smtClean="0">
                          <a:solidFill>
                            <a:srgbClr val="002060"/>
                          </a:solidFill>
                          <a:latin typeface="Cambria Math" panose="02040503050406030204" pitchFamily="18" charset="0"/>
                        </a:rPr>
                        <m:t> </m:t>
                      </m:r>
                      <m:r>
                        <a:rPr lang="en-CA" sz="2000" i="1" dirty="0" smtClean="0">
                          <a:solidFill>
                            <a:srgbClr val="002060"/>
                          </a:solidFill>
                          <a:latin typeface="Cambria Math" panose="02040503050406030204" pitchFamily="18" charset="0"/>
                        </a:rPr>
                        <m:t>𝑠𝑞𝑢𝑎𝑟𝑒𝑑</m:t>
                      </m:r>
                      <m:r>
                        <a:rPr lang="en-CA" sz="2000" i="1" dirty="0" smtClean="0">
                          <a:solidFill>
                            <a:srgbClr val="002060"/>
                          </a:solidFill>
                          <a:latin typeface="Cambria Math" panose="02040503050406030204" pitchFamily="18" charset="0"/>
                        </a:rPr>
                        <m:t> </m:t>
                      </m:r>
                      <m:r>
                        <a:rPr lang="en-CA" sz="2000" i="1" dirty="0" smtClean="0">
                          <a:solidFill>
                            <a:srgbClr val="002060"/>
                          </a:solidFill>
                          <a:latin typeface="Cambria Math" panose="02040503050406030204" pitchFamily="18" charset="0"/>
                        </a:rPr>
                        <m:t>𝑟𝑒𝑠𝑖𝑑𝑢𝑎𝑙𝑠</m:t>
                      </m:r>
                      <m:r>
                        <a:rPr lang="en-CA" sz="2000" i="1" dirty="0" smtClean="0">
                          <a:solidFill>
                            <a:srgbClr val="002060"/>
                          </a:solidFill>
                          <a:latin typeface="Cambria Math" panose="02040503050406030204" pitchFamily="18" charset="0"/>
                        </a:rPr>
                        <m:t>)</m:t>
                      </m:r>
                    </m:oMath>
                  </m:oMathPara>
                </a14:m>
                <a:endParaRPr lang="en-CA" sz="2000" dirty="0">
                  <a:solidFill>
                    <a:srgbClr val="002060"/>
                  </a:solidFill>
                </a:endParaRPr>
              </a:p>
              <a:p>
                <a:endParaRPr lang="en-CA" sz="2000" dirty="0">
                  <a:solidFill>
                    <a:srgbClr val="002060"/>
                  </a:solidFill>
                </a:endParaRPr>
              </a:p>
              <a:p>
                <a:r>
                  <a:rPr lang="en-CA" sz="2000" b="1" u="sng" dirty="0">
                    <a:solidFill>
                      <a:srgbClr val="002060"/>
                    </a:solidFill>
                  </a:rPr>
                  <a:t>Lasso Regression:</a:t>
                </a:r>
              </a:p>
              <a:p>
                <a:pPr/>
                <a14:m>
                  <m:oMathPara xmlns:m="http://schemas.openxmlformats.org/officeDocument/2006/math">
                    <m:oMathParaPr>
                      <m:jc m:val="centerGroup"/>
                    </m:oMathParaPr>
                    <m:oMath xmlns:m="http://schemas.openxmlformats.org/officeDocument/2006/math">
                      <m:r>
                        <a:rPr lang="en-CA" sz="2000" i="1" dirty="0" smtClean="0">
                          <a:solidFill>
                            <a:srgbClr val="002060"/>
                          </a:solidFill>
                          <a:latin typeface="Cambria Math" panose="02040503050406030204" pitchFamily="18" charset="0"/>
                        </a:rPr>
                        <m:t>𝑀𝑖𝑛</m:t>
                      </m:r>
                      <m:r>
                        <a:rPr lang="en-CA" sz="2000" i="1" dirty="0" smtClean="0">
                          <a:solidFill>
                            <a:srgbClr val="002060"/>
                          </a:solidFill>
                          <a:latin typeface="Cambria Math" panose="02040503050406030204" pitchFamily="18" charset="0"/>
                        </a:rPr>
                        <m:t>(</m:t>
                      </m:r>
                      <m:r>
                        <a:rPr lang="en-CA" sz="2000" i="1" dirty="0" smtClean="0">
                          <a:solidFill>
                            <a:srgbClr val="002060"/>
                          </a:solidFill>
                          <a:latin typeface="Cambria Math" panose="02040503050406030204" pitchFamily="18" charset="0"/>
                        </a:rPr>
                        <m:t>𝑠𝑢𝑚</m:t>
                      </m:r>
                      <m:r>
                        <a:rPr lang="en-CA" sz="2000" i="1" dirty="0" smtClean="0">
                          <a:solidFill>
                            <a:srgbClr val="002060"/>
                          </a:solidFill>
                          <a:latin typeface="Cambria Math" panose="02040503050406030204" pitchFamily="18" charset="0"/>
                        </a:rPr>
                        <m:t> </m:t>
                      </m:r>
                      <m:r>
                        <a:rPr lang="en-CA" sz="2000" i="1" dirty="0" smtClean="0">
                          <a:solidFill>
                            <a:srgbClr val="002060"/>
                          </a:solidFill>
                          <a:latin typeface="Cambria Math" panose="02040503050406030204" pitchFamily="18" charset="0"/>
                        </a:rPr>
                        <m:t>𝑜𝑓</m:t>
                      </m:r>
                      <m:r>
                        <a:rPr lang="en-CA" sz="2000" i="1" dirty="0" smtClean="0">
                          <a:solidFill>
                            <a:srgbClr val="002060"/>
                          </a:solidFill>
                          <a:latin typeface="Cambria Math" panose="02040503050406030204" pitchFamily="18" charset="0"/>
                        </a:rPr>
                        <m:t> </m:t>
                      </m:r>
                      <m:r>
                        <a:rPr lang="en-CA" sz="2000" i="1" dirty="0" smtClean="0">
                          <a:solidFill>
                            <a:srgbClr val="002060"/>
                          </a:solidFill>
                          <a:latin typeface="Cambria Math" panose="02040503050406030204" pitchFamily="18" charset="0"/>
                        </a:rPr>
                        <m:t>𝑠𝑞𝑢𝑎𝑟𝑒𝑑</m:t>
                      </m:r>
                      <m:r>
                        <a:rPr lang="en-CA" sz="2000" i="1" dirty="0" smtClean="0">
                          <a:solidFill>
                            <a:srgbClr val="002060"/>
                          </a:solidFill>
                          <a:latin typeface="Cambria Math" panose="02040503050406030204" pitchFamily="18" charset="0"/>
                        </a:rPr>
                        <m:t> </m:t>
                      </m:r>
                      <m:r>
                        <a:rPr lang="en-CA" sz="2000" i="1" dirty="0" smtClean="0">
                          <a:solidFill>
                            <a:srgbClr val="002060"/>
                          </a:solidFill>
                          <a:latin typeface="Cambria Math" panose="02040503050406030204" pitchFamily="18" charset="0"/>
                        </a:rPr>
                        <m:t>𝑟𝑒𝑠𝑖𝑑𝑢𝑎𝑙𝑠</m:t>
                      </m:r>
                      <m:r>
                        <a:rPr lang="en-CA" sz="2000" dirty="0" smtClean="0">
                          <a:solidFill>
                            <a:srgbClr val="002060"/>
                          </a:solidFill>
                          <a:latin typeface="Cambria Math" panose="02040503050406030204" pitchFamily="18" charset="0"/>
                        </a:rPr>
                        <m:t>+</m:t>
                      </m:r>
                      <m:r>
                        <a:rPr lang="el-GR" sz="2000" i="1" dirty="0">
                          <a:solidFill>
                            <a:srgbClr val="002060"/>
                          </a:solidFill>
                          <a:latin typeface="Cambria Math" panose="02040503050406030204" pitchFamily="18" charset="0"/>
                          <a:ea typeface="Cambria Math" panose="02040503050406030204" pitchFamily="18" charset="0"/>
                        </a:rPr>
                        <m:t>𝛼</m:t>
                      </m:r>
                      <m:r>
                        <a:rPr lang="en-CA" sz="2000" i="1" dirty="0" smtClean="0">
                          <a:solidFill>
                            <a:srgbClr val="002060"/>
                          </a:solidFill>
                          <a:latin typeface="Cambria Math" panose="02040503050406030204" pitchFamily="18" charset="0"/>
                          <a:ea typeface="Cambria Math" panose="02040503050406030204" pitchFamily="18" charset="0"/>
                        </a:rPr>
                        <m:t>∗|</m:t>
                      </m:r>
                      <m:r>
                        <a:rPr lang="en-CA" sz="2000" i="1" dirty="0" smtClean="0">
                          <a:solidFill>
                            <a:srgbClr val="002060"/>
                          </a:solidFill>
                          <a:latin typeface="Cambria Math" panose="02040503050406030204" pitchFamily="18" charset="0"/>
                          <a:ea typeface="Cambria Math" panose="02040503050406030204" pitchFamily="18" charset="0"/>
                        </a:rPr>
                        <m:t>𝑠𝑙𝑜𝑝𝑒</m:t>
                      </m:r>
                      <m:r>
                        <a:rPr lang="en-CA" sz="2000" i="1" dirty="0" smtClean="0">
                          <a:solidFill>
                            <a:srgbClr val="002060"/>
                          </a:solidFill>
                          <a:latin typeface="Cambria Math" panose="02040503050406030204" pitchFamily="18" charset="0"/>
                          <a:ea typeface="Cambria Math" panose="02040503050406030204" pitchFamily="18" charset="0"/>
                        </a:rPr>
                        <m:t>|)</m:t>
                      </m:r>
                    </m:oMath>
                  </m:oMathPara>
                </a14:m>
                <a:endParaRPr lang="en-CA" sz="2000" dirty="0">
                  <a:solidFill>
                    <a:srgbClr val="002060"/>
                  </a:solidFill>
                </a:endParaRPr>
              </a:p>
              <a:p>
                <a:endParaRPr lang="en-CA" sz="2000" dirty="0">
                  <a:solidFill>
                    <a:srgbClr val="002060"/>
                  </a:solidFill>
                </a:endParaRPr>
              </a:p>
              <a:p>
                <a:endParaRPr lang="en-CA" sz="2000" dirty="0">
                  <a:solidFill>
                    <a:srgbClr val="002060"/>
                  </a:solidFill>
                </a:endParaRPr>
              </a:p>
              <a:p>
                <a:endParaRPr lang="en-CA" sz="2000" dirty="0">
                  <a:solidFill>
                    <a:srgbClr val="002060"/>
                  </a:solidFill>
                </a:endParaRPr>
              </a:p>
            </p:txBody>
          </p:sp>
        </mc:Choice>
        <mc:Fallback xmlns="">
          <p:sp>
            <p:nvSpPr>
              <p:cNvPr id="31" name="Content Placeholder 2">
                <a:extLst>
                  <a:ext uri="{FF2B5EF4-FFF2-40B4-BE49-F238E27FC236}">
                    <a16:creationId xmlns:a16="http://schemas.microsoft.com/office/drawing/2014/main" id="{B986D31A-A153-F343-9615-E96D4FA713E6}"/>
                  </a:ext>
                </a:extLst>
              </p:cNvPr>
              <p:cNvSpPr txBox="1">
                <a:spLocks noRot="1" noChangeAspect="1" noMove="1" noResize="1" noEditPoints="1" noAdjustHandles="1" noChangeArrowheads="1" noChangeShapeType="1" noTextEdit="1"/>
              </p:cNvSpPr>
              <p:nvPr/>
            </p:nvSpPr>
            <p:spPr>
              <a:xfrm>
                <a:off x="81667" y="3867149"/>
                <a:ext cx="6486397" cy="1886437"/>
              </a:xfrm>
              <a:prstGeom prst="rect">
                <a:avLst/>
              </a:prstGeom>
              <a:blipFill>
                <a:blip r:embed="rId3"/>
                <a:stretch>
                  <a:fillRect t="-2667"/>
                </a:stretch>
              </a:blipFill>
            </p:spPr>
            <p:txBody>
              <a:bodyPr/>
              <a:lstStyle/>
              <a:p>
                <a:r>
                  <a:rPr lang="en-US">
                    <a:noFill/>
                  </a:rPr>
                  <a:t> </a:t>
                </a:r>
              </a:p>
            </p:txBody>
          </p:sp>
        </mc:Fallback>
      </mc:AlternateContent>
    </p:spTree>
    <p:extLst>
      <p:ext uri="{BB962C8B-B14F-4D97-AF65-F5344CB8AC3E}">
        <p14:creationId xmlns:p14="http://schemas.microsoft.com/office/powerpoint/2010/main" val="247716986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28">
            <a:extLst>
              <a:ext uri="{FF2B5EF4-FFF2-40B4-BE49-F238E27FC236}">
                <a16:creationId xmlns:a16="http://schemas.microsoft.com/office/drawing/2014/main" id="{14DA047E-5F4E-4B47-BCE1-DF3E69B63828}"/>
              </a:ext>
            </a:extLst>
          </p:cNvPr>
          <p:cNvPicPr>
            <a:picLocks noChangeAspect="1"/>
          </p:cNvPicPr>
          <p:nvPr/>
        </p:nvPicPr>
        <p:blipFill rotWithShape="1">
          <a:blip r:embed="rId2"/>
          <a:srcRect b="25983"/>
          <a:stretch/>
        </p:blipFill>
        <p:spPr>
          <a:xfrm>
            <a:off x="0" y="-26581"/>
            <a:ext cx="12192000" cy="5095731"/>
          </a:xfrm>
          <a:prstGeom prst="rect">
            <a:avLst/>
          </a:prstGeom>
        </p:spPr>
      </p:pic>
      <p:sp>
        <p:nvSpPr>
          <p:cNvPr id="4" name="Прямоугольник 9">
            <a:extLst>
              <a:ext uri="{FF2B5EF4-FFF2-40B4-BE49-F238E27FC236}">
                <a16:creationId xmlns:a16="http://schemas.microsoft.com/office/drawing/2014/main" id="{24DCE841-3B9F-3D40-8C62-74ED40A019BE}"/>
              </a:ext>
            </a:extLst>
          </p:cNvPr>
          <p:cNvSpPr/>
          <p:nvPr/>
        </p:nvSpPr>
        <p:spPr>
          <a:xfrm>
            <a:off x="335586" y="278327"/>
            <a:ext cx="11856414" cy="553998"/>
          </a:xfrm>
          <a:prstGeom prst="rect">
            <a:avLst/>
          </a:prstGeom>
        </p:spPr>
        <p:txBody>
          <a:bodyPr wrap="square">
            <a:spAutoFit/>
          </a:bodyPr>
          <a:lstStyle/>
          <a:p>
            <a:r>
              <a:rPr lang="en-CA" sz="3000" b="1" dirty="0">
                <a:solidFill>
                  <a:srgbClr val="002060"/>
                </a:solidFill>
                <a:latin typeface="Montserrat" charset="0"/>
                <a:ea typeface="Montserrat" charset="0"/>
                <a:cs typeface="Montserrat" charset="0"/>
              </a:rPr>
              <a:t>LASSO REGRESSION (L1 REGULARIZATION)</a:t>
            </a:r>
          </a:p>
        </p:txBody>
      </p:sp>
      <p:sp>
        <p:nvSpPr>
          <p:cNvPr id="5" name="Title 1">
            <a:extLst>
              <a:ext uri="{FF2B5EF4-FFF2-40B4-BE49-F238E27FC236}">
                <a16:creationId xmlns:a16="http://schemas.microsoft.com/office/drawing/2014/main" id="{1D633D31-D691-8342-99B3-D45E10AFF1C0}"/>
              </a:ext>
            </a:extLst>
          </p:cNvPr>
          <p:cNvSpPr txBox="1">
            <a:spLocks/>
          </p:cNvSpPr>
          <p:nvPr/>
        </p:nvSpPr>
        <p:spPr>
          <a:xfrm>
            <a:off x="1066800" y="601302"/>
            <a:ext cx="7623216" cy="994172"/>
          </a:xfrm>
          <a:prstGeom prst="rect">
            <a:avLst/>
          </a:prstGeom>
        </p:spPr>
        <p:txBody>
          <a:bodyPr vert="horz" lIns="68580" tIns="34290" rIns="68580" bIns="34290" rtlCol="0" anchor="ctr">
            <a:norm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defRPr/>
            </a:pPr>
            <a:endParaRPr lang="en-CA" sz="3200" dirty="0">
              <a:solidFill>
                <a:srgbClr val="002060"/>
              </a:solidFill>
              <a:latin typeface="Calibri Light" panose="020F0302020204030204"/>
            </a:endParaRPr>
          </a:p>
        </p:txBody>
      </p:sp>
      <p:sp>
        <p:nvSpPr>
          <p:cNvPr id="6" name="Content Placeholder 2">
            <a:extLst>
              <a:ext uri="{FF2B5EF4-FFF2-40B4-BE49-F238E27FC236}">
                <a16:creationId xmlns:a16="http://schemas.microsoft.com/office/drawing/2014/main" id="{007094A8-D8F3-324C-ADD7-24673ACF2D25}"/>
              </a:ext>
            </a:extLst>
          </p:cNvPr>
          <p:cNvSpPr txBox="1">
            <a:spLocks/>
          </p:cNvSpPr>
          <p:nvPr/>
        </p:nvSpPr>
        <p:spPr>
          <a:xfrm>
            <a:off x="638450" y="1480385"/>
            <a:ext cx="4193938" cy="4729126"/>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CA" sz="1800" dirty="0">
                <a:latin typeface="Montserrat" charset="0"/>
                <a:ea typeface="Montserrat" charset="0"/>
                <a:cs typeface="Montserrat" charset="0"/>
              </a:rPr>
              <a:t>The effect of Alpha on Lasso regression is similar to its effect on ridge regression</a:t>
            </a:r>
          </a:p>
          <a:p>
            <a:r>
              <a:rPr lang="en-CA" sz="1800" dirty="0">
                <a:latin typeface="Montserrat" charset="0"/>
                <a:ea typeface="Montserrat" charset="0"/>
                <a:cs typeface="Montserrat" charset="0"/>
              </a:rPr>
              <a:t>As Alpha increases, the slope of the regression line is reduced and becomes more horizontal.</a:t>
            </a:r>
          </a:p>
          <a:p>
            <a:r>
              <a:rPr lang="en-CA" sz="1800" dirty="0">
                <a:latin typeface="Montserrat" charset="0"/>
                <a:ea typeface="Montserrat" charset="0"/>
                <a:cs typeface="Montserrat" charset="0"/>
              </a:rPr>
              <a:t>As Alpha increases, the model becomes less sensitive to the variations of the independent variable (Temperature) </a:t>
            </a:r>
          </a:p>
          <a:p>
            <a:endParaRPr lang="en-CA" sz="1800" dirty="0"/>
          </a:p>
        </p:txBody>
      </p:sp>
      <p:cxnSp>
        <p:nvCxnSpPr>
          <p:cNvPr id="7" name="Straight Arrow Connector 6">
            <a:extLst>
              <a:ext uri="{FF2B5EF4-FFF2-40B4-BE49-F238E27FC236}">
                <a16:creationId xmlns:a16="http://schemas.microsoft.com/office/drawing/2014/main" id="{09CFD2FA-EBA6-E242-91C5-522989923E07}"/>
              </a:ext>
            </a:extLst>
          </p:cNvPr>
          <p:cNvCxnSpPr/>
          <p:nvPr/>
        </p:nvCxnSpPr>
        <p:spPr>
          <a:xfrm flipV="1">
            <a:off x="5959310" y="6282710"/>
            <a:ext cx="4795616" cy="32711"/>
          </a:xfrm>
          <a:prstGeom prst="straightConnector1">
            <a:avLst/>
          </a:prstGeom>
          <a:ln w="57150">
            <a:solidFill>
              <a:srgbClr val="124359"/>
            </a:solidFill>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a:extLst>
              <a:ext uri="{FF2B5EF4-FFF2-40B4-BE49-F238E27FC236}">
                <a16:creationId xmlns:a16="http://schemas.microsoft.com/office/drawing/2014/main" id="{20BE5BAE-25F3-FF49-A989-9F7825FAB5AF}"/>
              </a:ext>
            </a:extLst>
          </p:cNvPr>
          <p:cNvCxnSpPr/>
          <p:nvPr/>
        </p:nvCxnSpPr>
        <p:spPr>
          <a:xfrm flipH="1" flipV="1">
            <a:off x="5960407" y="2630692"/>
            <a:ext cx="18137" cy="3706955"/>
          </a:xfrm>
          <a:prstGeom prst="straightConnector1">
            <a:avLst/>
          </a:prstGeom>
          <a:ln w="57150">
            <a:solidFill>
              <a:srgbClr val="124359"/>
            </a:solidFill>
            <a:tailEnd type="triangle"/>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486C72A8-4A16-4C4E-B8CF-3F1F8381B049}"/>
              </a:ext>
            </a:extLst>
          </p:cNvPr>
          <p:cNvSpPr txBox="1"/>
          <p:nvPr/>
        </p:nvSpPr>
        <p:spPr>
          <a:xfrm>
            <a:off x="6971041" y="5669090"/>
            <a:ext cx="3134961" cy="646331"/>
          </a:xfrm>
          <a:prstGeom prst="rect">
            <a:avLst/>
          </a:prstGeom>
          <a:noFill/>
        </p:spPr>
        <p:txBody>
          <a:bodyPr wrap="none" rtlCol="0">
            <a:spAutoFit/>
          </a:bodyPr>
          <a:lstStyle/>
          <a:p>
            <a:r>
              <a:rPr lang="en-CA" sz="3600" b="1" dirty="0">
                <a:solidFill>
                  <a:srgbClr val="002060"/>
                </a:solidFill>
              </a:rPr>
              <a:t>TEMPERATURE</a:t>
            </a:r>
          </a:p>
        </p:txBody>
      </p:sp>
      <p:sp>
        <p:nvSpPr>
          <p:cNvPr id="10" name="TextBox 9">
            <a:extLst>
              <a:ext uri="{FF2B5EF4-FFF2-40B4-BE49-F238E27FC236}">
                <a16:creationId xmlns:a16="http://schemas.microsoft.com/office/drawing/2014/main" id="{9C1B619E-6051-AA48-8CAA-FB31314B4F36}"/>
              </a:ext>
            </a:extLst>
          </p:cNvPr>
          <p:cNvSpPr txBox="1"/>
          <p:nvPr/>
        </p:nvSpPr>
        <p:spPr>
          <a:xfrm rot="16200000">
            <a:off x="4207152" y="3997034"/>
            <a:ext cx="2718758" cy="584775"/>
          </a:xfrm>
          <a:prstGeom prst="rect">
            <a:avLst/>
          </a:prstGeom>
          <a:noFill/>
        </p:spPr>
        <p:txBody>
          <a:bodyPr wrap="none" rtlCol="0">
            <a:spAutoFit/>
          </a:bodyPr>
          <a:lstStyle/>
          <a:p>
            <a:r>
              <a:rPr lang="en-CA" sz="3200" b="1" dirty="0">
                <a:solidFill>
                  <a:srgbClr val="002060"/>
                </a:solidFill>
              </a:rPr>
              <a:t>WEEKLY SALES</a:t>
            </a:r>
          </a:p>
        </p:txBody>
      </p:sp>
      <p:cxnSp>
        <p:nvCxnSpPr>
          <p:cNvPr id="11" name="Straight Connector 10">
            <a:extLst>
              <a:ext uri="{FF2B5EF4-FFF2-40B4-BE49-F238E27FC236}">
                <a16:creationId xmlns:a16="http://schemas.microsoft.com/office/drawing/2014/main" id="{586A1662-2787-6F4A-801D-A55191A56A40}"/>
              </a:ext>
            </a:extLst>
          </p:cNvPr>
          <p:cNvCxnSpPr/>
          <p:nvPr/>
        </p:nvCxnSpPr>
        <p:spPr>
          <a:xfrm flipH="1">
            <a:off x="6245134" y="1187618"/>
            <a:ext cx="4435700" cy="5084220"/>
          </a:xfrm>
          <a:prstGeom prst="line">
            <a:avLst/>
          </a:prstGeom>
          <a:ln w="57150">
            <a:solidFill>
              <a:srgbClr val="A5D9E7"/>
            </a:solidFill>
          </a:ln>
        </p:spPr>
        <p:style>
          <a:lnRef idx="1">
            <a:schemeClr val="accent1"/>
          </a:lnRef>
          <a:fillRef idx="0">
            <a:schemeClr val="accent1"/>
          </a:fillRef>
          <a:effectRef idx="0">
            <a:schemeClr val="accent1"/>
          </a:effectRef>
          <a:fontRef idx="minor">
            <a:schemeClr val="tx1"/>
          </a:fontRef>
        </p:style>
      </p:cxnSp>
      <p:sp>
        <p:nvSpPr>
          <p:cNvPr id="12" name="Oval 11">
            <a:extLst>
              <a:ext uri="{FF2B5EF4-FFF2-40B4-BE49-F238E27FC236}">
                <a16:creationId xmlns:a16="http://schemas.microsoft.com/office/drawing/2014/main" id="{D68EA7D1-A4D0-6044-A333-237ABD9F5F43}"/>
              </a:ext>
            </a:extLst>
          </p:cNvPr>
          <p:cNvSpPr/>
          <p:nvPr/>
        </p:nvSpPr>
        <p:spPr>
          <a:xfrm>
            <a:off x="7029114" y="4995255"/>
            <a:ext cx="284199" cy="300118"/>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13" name="Oval 12">
            <a:extLst>
              <a:ext uri="{FF2B5EF4-FFF2-40B4-BE49-F238E27FC236}">
                <a16:creationId xmlns:a16="http://schemas.microsoft.com/office/drawing/2014/main" id="{B9496592-51E9-054D-AA0E-17B20A9140B2}"/>
              </a:ext>
            </a:extLst>
          </p:cNvPr>
          <p:cNvSpPr/>
          <p:nvPr/>
        </p:nvSpPr>
        <p:spPr>
          <a:xfrm>
            <a:off x="6526387" y="5612232"/>
            <a:ext cx="284199" cy="300118"/>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14" name="Oval 13">
            <a:extLst>
              <a:ext uri="{FF2B5EF4-FFF2-40B4-BE49-F238E27FC236}">
                <a16:creationId xmlns:a16="http://schemas.microsoft.com/office/drawing/2014/main" id="{5D73FEF2-7C60-9442-881C-59B0ECD03C12}"/>
              </a:ext>
            </a:extLst>
          </p:cNvPr>
          <p:cNvSpPr/>
          <p:nvPr/>
        </p:nvSpPr>
        <p:spPr>
          <a:xfrm>
            <a:off x="7484407" y="4484169"/>
            <a:ext cx="284199" cy="300118"/>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15" name="Oval 14">
            <a:extLst>
              <a:ext uri="{FF2B5EF4-FFF2-40B4-BE49-F238E27FC236}">
                <a16:creationId xmlns:a16="http://schemas.microsoft.com/office/drawing/2014/main" id="{1CAE16CA-F888-BB4C-9AB6-40626A0A1D3F}"/>
              </a:ext>
            </a:extLst>
          </p:cNvPr>
          <p:cNvSpPr/>
          <p:nvPr/>
        </p:nvSpPr>
        <p:spPr>
          <a:xfrm>
            <a:off x="7596530" y="3684590"/>
            <a:ext cx="284199" cy="300118"/>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16" name="Oval 15">
            <a:extLst>
              <a:ext uri="{FF2B5EF4-FFF2-40B4-BE49-F238E27FC236}">
                <a16:creationId xmlns:a16="http://schemas.microsoft.com/office/drawing/2014/main" id="{C31BBEC7-673F-444A-8849-4824ABBEAFBF}"/>
              </a:ext>
            </a:extLst>
          </p:cNvPr>
          <p:cNvSpPr/>
          <p:nvPr/>
        </p:nvSpPr>
        <p:spPr>
          <a:xfrm>
            <a:off x="8185455" y="3099073"/>
            <a:ext cx="284199" cy="300118"/>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17" name="Oval 16">
            <a:extLst>
              <a:ext uri="{FF2B5EF4-FFF2-40B4-BE49-F238E27FC236}">
                <a16:creationId xmlns:a16="http://schemas.microsoft.com/office/drawing/2014/main" id="{6DD12526-2FDC-CE45-9F31-101FED93786F}"/>
              </a:ext>
            </a:extLst>
          </p:cNvPr>
          <p:cNvSpPr/>
          <p:nvPr/>
        </p:nvSpPr>
        <p:spPr>
          <a:xfrm>
            <a:off x="9950173" y="3693923"/>
            <a:ext cx="284199" cy="300118"/>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18" name="Oval 17">
            <a:extLst>
              <a:ext uri="{FF2B5EF4-FFF2-40B4-BE49-F238E27FC236}">
                <a16:creationId xmlns:a16="http://schemas.microsoft.com/office/drawing/2014/main" id="{D786140A-2A1B-F74A-BDAE-43DD47C66586}"/>
              </a:ext>
            </a:extLst>
          </p:cNvPr>
          <p:cNvSpPr/>
          <p:nvPr/>
        </p:nvSpPr>
        <p:spPr>
          <a:xfrm>
            <a:off x="9414436" y="3252147"/>
            <a:ext cx="284199" cy="300118"/>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19" name="Oval 18">
            <a:extLst>
              <a:ext uri="{FF2B5EF4-FFF2-40B4-BE49-F238E27FC236}">
                <a16:creationId xmlns:a16="http://schemas.microsoft.com/office/drawing/2014/main" id="{1BAED0BC-9638-B74F-ADDB-C47527E21634}"/>
              </a:ext>
            </a:extLst>
          </p:cNvPr>
          <p:cNvSpPr/>
          <p:nvPr/>
        </p:nvSpPr>
        <p:spPr>
          <a:xfrm>
            <a:off x="10371637" y="3691680"/>
            <a:ext cx="284199" cy="300118"/>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20" name="Oval 19">
            <a:extLst>
              <a:ext uri="{FF2B5EF4-FFF2-40B4-BE49-F238E27FC236}">
                <a16:creationId xmlns:a16="http://schemas.microsoft.com/office/drawing/2014/main" id="{9E73969D-970D-DD4D-9F2B-8CA755D7EE6E}"/>
              </a:ext>
            </a:extLst>
          </p:cNvPr>
          <p:cNvSpPr/>
          <p:nvPr/>
        </p:nvSpPr>
        <p:spPr>
          <a:xfrm>
            <a:off x="9700714" y="2687739"/>
            <a:ext cx="284199" cy="300118"/>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cxnSp>
        <p:nvCxnSpPr>
          <p:cNvPr id="21" name="Straight Connector 20">
            <a:extLst>
              <a:ext uri="{FF2B5EF4-FFF2-40B4-BE49-F238E27FC236}">
                <a16:creationId xmlns:a16="http://schemas.microsoft.com/office/drawing/2014/main" id="{95BB0E9C-65CB-BD45-BC1A-799D3217B87F}"/>
              </a:ext>
            </a:extLst>
          </p:cNvPr>
          <p:cNvCxnSpPr/>
          <p:nvPr/>
        </p:nvCxnSpPr>
        <p:spPr>
          <a:xfrm flipH="1">
            <a:off x="5930703" y="1833749"/>
            <a:ext cx="5308942" cy="4139226"/>
          </a:xfrm>
          <a:prstGeom prst="line">
            <a:avLst/>
          </a:prstGeom>
          <a:ln w="57150">
            <a:solidFill>
              <a:srgbClr val="A5D9E7"/>
            </a:solidFill>
          </a:ln>
        </p:spPr>
        <p:style>
          <a:lnRef idx="1">
            <a:schemeClr val="accent1"/>
          </a:lnRef>
          <a:fillRef idx="0">
            <a:schemeClr val="accent1"/>
          </a:fillRef>
          <a:effectRef idx="0">
            <a:schemeClr val="accent1"/>
          </a:effectRef>
          <a:fontRef idx="minor">
            <a:schemeClr val="tx1"/>
          </a:fontRef>
        </p:style>
      </p:cxnSp>
      <p:sp>
        <p:nvSpPr>
          <p:cNvPr id="22" name="Curved Left Arrow 21">
            <a:extLst>
              <a:ext uri="{FF2B5EF4-FFF2-40B4-BE49-F238E27FC236}">
                <a16:creationId xmlns:a16="http://schemas.microsoft.com/office/drawing/2014/main" id="{8F9979DB-92AD-2C43-9F3F-6B211B8384B2}"/>
              </a:ext>
            </a:extLst>
          </p:cNvPr>
          <p:cNvSpPr/>
          <p:nvPr/>
        </p:nvSpPr>
        <p:spPr>
          <a:xfrm rot="18647945">
            <a:off x="11207587" y="805760"/>
            <a:ext cx="566402" cy="1363706"/>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mc:AlternateContent xmlns:mc="http://schemas.openxmlformats.org/markup-compatibility/2006" xmlns:a14="http://schemas.microsoft.com/office/drawing/2010/main">
        <mc:Choice Requires="a14">
          <p:sp>
            <p:nvSpPr>
              <p:cNvPr id="23" name="TextBox 22">
                <a:extLst>
                  <a:ext uri="{FF2B5EF4-FFF2-40B4-BE49-F238E27FC236}">
                    <a16:creationId xmlns:a16="http://schemas.microsoft.com/office/drawing/2014/main" id="{45786DCF-D38C-3D47-A81F-FC58F6BDDCAC}"/>
                  </a:ext>
                </a:extLst>
              </p:cNvPr>
              <p:cNvSpPr txBox="1"/>
              <p:nvPr/>
            </p:nvSpPr>
            <p:spPr>
              <a:xfrm rot="18722621">
                <a:off x="8087894" y="2232126"/>
                <a:ext cx="2543325" cy="276999"/>
              </a:xfrm>
              <a:prstGeom prst="rect">
                <a:avLst/>
              </a:prstGeom>
              <a:noFill/>
            </p:spPr>
            <p:txBody>
              <a:bodyPr wrap="none" rtlCol="0">
                <a:spAutoFit/>
              </a:bodyPr>
              <a:lstStyle/>
              <a:p>
                <a:r>
                  <a:rPr lang="en-CA" sz="1200" b="1" dirty="0">
                    <a:solidFill>
                      <a:srgbClr val="002060"/>
                    </a:solidFill>
                  </a:rPr>
                  <a:t>LEAST SQUARES REGRESSION, </a:t>
                </a:r>
                <a14:m>
                  <m:oMath xmlns:m="http://schemas.openxmlformats.org/officeDocument/2006/math">
                    <m:r>
                      <a:rPr lang="el-GR" sz="1200" i="1" dirty="0">
                        <a:solidFill>
                          <a:srgbClr val="002060"/>
                        </a:solidFill>
                        <a:latin typeface="Cambria Math" panose="02040503050406030204" pitchFamily="18" charset="0"/>
                        <a:ea typeface="Cambria Math" panose="02040503050406030204" pitchFamily="18" charset="0"/>
                      </a:rPr>
                      <m:t>𝛼</m:t>
                    </m:r>
                    <m:r>
                      <a:rPr lang="el-GR" sz="1200" i="1" dirty="0">
                        <a:solidFill>
                          <a:srgbClr val="002060"/>
                        </a:solidFill>
                        <a:latin typeface="Cambria Math" panose="02040503050406030204" pitchFamily="18" charset="0"/>
                        <a:ea typeface="Cambria Math" panose="02040503050406030204" pitchFamily="18" charset="0"/>
                      </a:rPr>
                      <m:t> </m:t>
                    </m:r>
                    <m:r>
                      <a:rPr lang="en-CA" sz="900" b="1" i="1" smtClean="0">
                        <a:solidFill>
                          <a:srgbClr val="002060"/>
                        </a:solidFill>
                        <a:latin typeface="Cambria Math" panose="02040503050406030204" pitchFamily="18" charset="0"/>
                        <a:ea typeface="Cambria Math" panose="02040503050406030204" pitchFamily="18" charset="0"/>
                      </a:rPr>
                      <m:t>=</m:t>
                    </m:r>
                    <m:r>
                      <a:rPr lang="en-CA" sz="900" b="1" i="1" smtClean="0">
                        <a:solidFill>
                          <a:srgbClr val="002060"/>
                        </a:solidFill>
                        <a:latin typeface="Cambria Math" panose="02040503050406030204" pitchFamily="18" charset="0"/>
                        <a:ea typeface="Cambria Math" panose="02040503050406030204" pitchFamily="18" charset="0"/>
                      </a:rPr>
                      <m:t>𝟎</m:t>
                    </m:r>
                  </m:oMath>
                </a14:m>
                <a:endParaRPr lang="en-CA" sz="1200" b="1" dirty="0">
                  <a:solidFill>
                    <a:srgbClr val="002060"/>
                  </a:solidFill>
                </a:endParaRPr>
              </a:p>
            </p:txBody>
          </p:sp>
        </mc:Choice>
        <mc:Fallback xmlns="">
          <p:sp>
            <p:nvSpPr>
              <p:cNvPr id="23" name="TextBox 22">
                <a:extLst>
                  <a:ext uri="{FF2B5EF4-FFF2-40B4-BE49-F238E27FC236}">
                    <a16:creationId xmlns:a16="http://schemas.microsoft.com/office/drawing/2014/main" id="{45786DCF-D38C-3D47-A81F-FC58F6BDDCAC}"/>
                  </a:ext>
                </a:extLst>
              </p:cNvPr>
              <p:cNvSpPr txBox="1">
                <a:spLocks noRot="1" noChangeAspect="1" noMove="1" noResize="1" noEditPoints="1" noAdjustHandles="1" noChangeArrowheads="1" noChangeShapeType="1" noTextEdit="1"/>
              </p:cNvSpPr>
              <p:nvPr/>
            </p:nvSpPr>
            <p:spPr>
              <a:xfrm rot="18722621">
                <a:off x="8087894" y="2232126"/>
                <a:ext cx="2543325" cy="276999"/>
              </a:xfrm>
              <a:prstGeom prst="rect">
                <a:avLst/>
              </a:prstGeom>
              <a:blipFill>
                <a:blip r:embed="rId3"/>
                <a:stretch>
                  <a:fillRect b="-122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4" name="TextBox 23">
                <a:extLst>
                  <a:ext uri="{FF2B5EF4-FFF2-40B4-BE49-F238E27FC236}">
                    <a16:creationId xmlns:a16="http://schemas.microsoft.com/office/drawing/2014/main" id="{65CFAAD4-844F-F14F-A0B0-B123E76122EF}"/>
                  </a:ext>
                </a:extLst>
              </p:cNvPr>
              <p:cNvSpPr txBox="1"/>
              <p:nvPr/>
            </p:nvSpPr>
            <p:spPr>
              <a:xfrm rot="19291139">
                <a:off x="9754790" y="1957365"/>
                <a:ext cx="1839414" cy="276999"/>
              </a:xfrm>
              <a:prstGeom prst="rect">
                <a:avLst/>
              </a:prstGeom>
              <a:noFill/>
            </p:spPr>
            <p:txBody>
              <a:bodyPr wrap="none" rtlCol="0">
                <a:spAutoFit/>
              </a:bodyPr>
              <a:lstStyle/>
              <a:p>
                <a:r>
                  <a:rPr lang="en-CA" sz="1200" b="1" dirty="0">
                    <a:solidFill>
                      <a:srgbClr val="002060"/>
                    </a:solidFill>
                  </a:rPr>
                  <a:t>LASSO REGRESSION, </a:t>
                </a:r>
                <a14:m>
                  <m:oMath xmlns:m="http://schemas.openxmlformats.org/officeDocument/2006/math">
                    <m:r>
                      <a:rPr lang="el-GR" sz="1200" i="1" dirty="0">
                        <a:solidFill>
                          <a:srgbClr val="002060"/>
                        </a:solidFill>
                        <a:latin typeface="Cambria Math" panose="02040503050406030204" pitchFamily="18" charset="0"/>
                        <a:ea typeface="Cambria Math" panose="02040503050406030204" pitchFamily="18" charset="0"/>
                      </a:rPr>
                      <m:t>𝛼</m:t>
                    </m:r>
                    <m:r>
                      <a:rPr lang="en-CA" sz="900" b="1" i="1" smtClean="0">
                        <a:solidFill>
                          <a:srgbClr val="002060"/>
                        </a:solidFill>
                        <a:latin typeface="Cambria Math" panose="02040503050406030204" pitchFamily="18" charset="0"/>
                        <a:ea typeface="Cambria Math" panose="02040503050406030204" pitchFamily="18" charset="0"/>
                      </a:rPr>
                      <m:t>=</m:t>
                    </m:r>
                    <m:r>
                      <a:rPr lang="en-CA" sz="900" b="1" i="1" smtClean="0">
                        <a:solidFill>
                          <a:srgbClr val="002060"/>
                        </a:solidFill>
                        <a:latin typeface="Cambria Math" panose="02040503050406030204" pitchFamily="18" charset="0"/>
                        <a:ea typeface="Cambria Math" panose="02040503050406030204" pitchFamily="18" charset="0"/>
                      </a:rPr>
                      <m:t>𝟏</m:t>
                    </m:r>
                  </m:oMath>
                </a14:m>
                <a:endParaRPr lang="en-CA" sz="1200" b="1" dirty="0">
                  <a:solidFill>
                    <a:srgbClr val="002060"/>
                  </a:solidFill>
                </a:endParaRPr>
              </a:p>
            </p:txBody>
          </p:sp>
        </mc:Choice>
        <mc:Fallback xmlns="">
          <p:sp>
            <p:nvSpPr>
              <p:cNvPr id="24" name="TextBox 23">
                <a:extLst>
                  <a:ext uri="{FF2B5EF4-FFF2-40B4-BE49-F238E27FC236}">
                    <a16:creationId xmlns:a16="http://schemas.microsoft.com/office/drawing/2014/main" id="{65CFAAD4-844F-F14F-A0B0-B123E76122EF}"/>
                  </a:ext>
                </a:extLst>
              </p:cNvPr>
              <p:cNvSpPr txBox="1">
                <a:spLocks noRot="1" noChangeAspect="1" noMove="1" noResize="1" noEditPoints="1" noAdjustHandles="1" noChangeArrowheads="1" noChangeShapeType="1" noTextEdit="1"/>
              </p:cNvSpPr>
              <p:nvPr/>
            </p:nvSpPr>
            <p:spPr>
              <a:xfrm rot="19291139">
                <a:off x="9754790" y="1957365"/>
                <a:ext cx="1839414" cy="276999"/>
              </a:xfrm>
              <a:prstGeom prst="rect">
                <a:avLst/>
              </a:prstGeom>
              <a:blipFill>
                <a:blip r:embed="rId4"/>
                <a:stretch>
                  <a:fillRect b="-1869"/>
                </a:stretch>
              </a:blipFill>
            </p:spPr>
            <p:txBody>
              <a:bodyPr/>
              <a:lstStyle/>
              <a:p>
                <a:r>
                  <a:rPr lang="en-US">
                    <a:noFill/>
                  </a:rPr>
                  <a:t> </a:t>
                </a:r>
              </a:p>
            </p:txBody>
          </p:sp>
        </mc:Fallback>
      </mc:AlternateContent>
      <p:cxnSp>
        <p:nvCxnSpPr>
          <p:cNvPr id="25" name="Straight Connector 24">
            <a:extLst>
              <a:ext uri="{FF2B5EF4-FFF2-40B4-BE49-F238E27FC236}">
                <a16:creationId xmlns:a16="http://schemas.microsoft.com/office/drawing/2014/main" id="{89AFF154-6B08-AB46-AB91-1CFAF3382504}"/>
              </a:ext>
            </a:extLst>
          </p:cNvPr>
          <p:cNvCxnSpPr/>
          <p:nvPr/>
        </p:nvCxnSpPr>
        <p:spPr>
          <a:xfrm flipH="1">
            <a:off x="5320165" y="2343171"/>
            <a:ext cx="6274942" cy="3349824"/>
          </a:xfrm>
          <a:prstGeom prst="line">
            <a:avLst/>
          </a:prstGeom>
          <a:ln w="57150">
            <a:solidFill>
              <a:srgbClr val="A5D9E7"/>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6" name="TextBox 25">
                <a:extLst>
                  <a:ext uri="{FF2B5EF4-FFF2-40B4-BE49-F238E27FC236}">
                    <a16:creationId xmlns:a16="http://schemas.microsoft.com/office/drawing/2014/main" id="{08B89598-69FD-D94D-A254-37BEE311C6F6}"/>
                  </a:ext>
                </a:extLst>
              </p:cNvPr>
              <p:cNvSpPr txBox="1"/>
              <p:nvPr/>
            </p:nvSpPr>
            <p:spPr>
              <a:xfrm rot="19927992">
                <a:off x="9928902" y="2411013"/>
                <a:ext cx="1839414" cy="276999"/>
              </a:xfrm>
              <a:prstGeom prst="rect">
                <a:avLst/>
              </a:prstGeom>
              <a:noFill/>
            </p:spPr>
            <p:txBody>
              <a:bodyPr wrap="none" rtlCol="0">
                <a:spAutoFit/>
              </a:bodyPr>
              <a:lstStyle/>
              <a:p>
                <a:r>
                  <a:rPr lang="en-CA" sz="1200" b="1" dirty="0">
                    <a:solidFill>
                      <a:srgbClr val="002060"/>
                    </a:solidFill>
                  </a:rPr>
                  <a:t>LASSO REGRESSION, </a:t>
                </a:r>
                <a14:m>
                  <m:oMath xmlns:m="http://schemas.openxmlformats.org/officeDocument/2006/math">
                    <m:r>
                      <a:rPr lang="el-GR" sz="1200" i="1" dirty="0">
                        <a:solidFill>
                          <a:srgbClr val="002060"/>
                        </a:solidFill>
                        <a:latin typeface="Cambria Math" panose="02040503050406030204" pitchFamily="18" charset="0"/>
                        <a:ea typeface="Cambria Math" panose="02040503050406030204" pitchFamily="18" charset="0"/>
                      </a:rPr>
                      <m:t>𝛼</m:t>
                    </m:r>
                    <m:r>
                      <a:rPr lang="en-CA" sz="900" b="1" i="1" smtClean="0">
                        <a:solidFill>
                          <a:srgbClr val="002060"/>
                        </a:solidFill>
                        <a:latin typeface="Cambria Math" panose="02040503050406030204" pitchFamily="18" charset="0"/>
                        <a:ea typeface="Cambria Math" panose="02040503050406030204" pitchFamily="18" charset="0"/>
                      </a:rPr>
                      <m:t>=</m:t>
                    </m:r>
                    <m:r>
                      <a:rPr lang="en-CA" sz="900" b="1" i="1" smtClean="0">
                        <a:solidFill>
                          <a:srgbClr val="002060"/>
                        </a:solidFill>
                        <a:latin typeface="Cambria Math" panose="02040503050406030204" pitchFamily="18" charset="0"/>
                        <a:ea typeface="Cambria Math" panose="02040503050406030204" pitchFamily="18" charset="0"/>
                      </a:rPr>
                      <m:t>𝟑</m:t>
                    </m:r>
                  </m:oMath>
                </a14:m>
                <a:endParaRPr lang="en-CA" sz="1200" b="1" dirty="0">
                  <a:solidFill>
                    <a:srgbClr val="002060"/>
                  </a:solidFill>
                </a:endParaRPr>
              </a:p>
            </p:txBody>
          </p:sp>
        </mc:Choice>
        <mc:Fallback xmlns="">
          <p:sp>
            <p:nvSpPr>
              <p:cNvPr id="26" name="TextBox 25">
                <a:extLst>
                  <a:ext uri="{FF2B5EF4-FFF2-40B4-BE49-F238E27FC236}">
                    <a16:creationId xmlns:a16="http://schemas.microsoft.com/office/drawing/2014/main" id="{08B89598-69FD-D94D-A254-37BEE311C6F6}"/>
                  </a:ext>
                </a:extLst>
              </p:cNvPr>
              <p:cNvSpPr txBox="1">
                <a:spLocks noRot="1" noChangeAspect="1" noMove="1" noResize="1" noEditPoints="1" noAdjustHandles="1" noChangeArrowheads="1" noChangeShapeType="1" noTextEdit="1"/>
              </p:cNvSpPr>
              <p:nvPr/>
            </p:nvSpPr>
            <p:spPr>
              <a:xfrm rot="19927992">
                <a:off x="9928902" y="2411013"/>
                <a:ext cx="1839414" cy="276999"/>
              </a:xfrm>
              <a:prstGeom prst="rect">
                <a:avLst/>
              </a:prstGeom>
              <a:blipFill>
                <a:blip r:embed="rId5"/>
                <a:stretch>
                  <a:fillRect b="-2273"/>
                </a:stretch>
              </a:blipFill>
            </p:spPr>
            <p:txBody>
              <a:bodyPr/>
              <a:lstStyle/>
              <a:p>
                <a:r>
                  <a:rPr lang="en-US">
                    <a:noFill/>
                  </a:rPr>
                  <a:t> </a:t>
                </a:r>
              </a:p>
            </p:txBody>
          </p:sp>
        </mc:Fallback>
      </mc:AlternateContent>
      <p:cxnSp>
        <p:nvCxnSpPr>
          <p:cNvPr id="27" name="Straight Connector 26">
            <a:extLst>
              <a:ext uri="{FF2B5EF4-FFF2-40B4-BE49-F238E27FC236}">
                <a16:creationId xmlns:a16="http://schemas.microsoft.com/office/drawing/2014/main" id="{0C648960-F4B9-FC44-A615-68B222F602F9}"/>
              </a:ext>
            </a:extLst>
          </p:cNvPr>
          <p:cNvCxnSpPr/>
          <p:nvPr/>
        </p:nvCxnSpPr>
        <p:spPr>
          <a:xfrm flipH="1">
            <a:off x="4802328" y="3185281"/>
            <a:ext cx="7020828" cy="1975242"/>
          </a:xfrm>
          <a:prstGeom prst="line">
            <a:avLst/>
          </a:prstGeom>
          <a:ln w="57150">
            <a:solidFill>
              <a:srgbClr val="A5D9E7"/>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8" name="TextBox 27">
                <a:extLst>
                  <a:ext uri="{FF2B5EF4-FFF2-40B4-BE49-F238E27FC236}">
                    <a16:creationId xmlns:a16="http://schemas.microsoft.com/office/drawing/2014/main" id="{BA7BE0FE-34C0-BA4D-9E3D-24B5A8476C1D}"/>
                  </a:ext>
                </a:extLst>
              </p:cNvPr>
              <p:cNvSpPr txBox="1"/>
              <p:nvPr/>
            </p:nvSpPr>
            <p:spPr>
              <a:xfrm rot="20668477">
                <a:off x="9840644" y="3137347"/>
                <a:ext cx="1942006" cy="276999"/>
              </a:xfrm>
              <a:prstGeom prst="rect">
                <a:avLst/>
              </a:prstGeom>
              <a:noFill/>
            </p:spPr>
            <p:txBody>
              <a:bodyPr wrap="none" rtlCol="0">
                <a:spAutoFit/>
              </a:bodyPr>
              <a:lstStyle/>
              <a:p>
                <a:r>
                  <a:rPr lang="en-CA" sz="1200" b="1" dirty="0">
                    <a:solidFill>
                      <a:srgbClr val="002060"/>
                    </a:solidFill>
                  </a:rPr>
                  <a:t>LASSO REGRESSION, </a:t>
                </a:r>
                <a14:m>
                  <m:oMath xmlns:m="http://schemas.openxmlformats.org/officeDocument/2006/math">
                    <m:r>
                      <a:rPr lang="el-GR" sz="1200" i="1" dirty="0">
                        <a:solidFill>
                          <a:srgbClr val="002060"/>
                        </a:solidFill>
                        <a:latin typeface="Cambria Math" panose="02040503050406030204" pitchFamily="18" charset="0"/>
                        <a:ea typeface="Cambria Math" panose="02040503050406030204" pitchFamily="18" charset="0"/>
                      </a:rPr>
                      <m:t>𝛼</m:t>
                    </m:r>
                    <m:r>
                      <a:rPr lang="en-CA" sz="900" b="1" i="1" smtClean="0">
                        <a:solidFill>
                          <a:srgbClr val="002060"/>
                        </a:solidFill>
                        <a:latin typeface="Cambria Math" panose="02040503050406030204" pitchFamily="18" charset="0"/>
                        <a:ea typeface="Cambria Math" panose="02040503050406030204" pitchFamily="18" charset="0"/>
                      </a:rPr>
                      <m:t>=</m:t>
                    </m:r>
                    <m:r>
                      <a:rPr lang="en-CA" sz="900" b="1" i="1" smtClean="0">
                        <a:solidFill>
                          <a:srgbClr val="002060"/>
                        </a:solidFill>
                        <a:latin typeface="Cambria Math" panose="02040503050406030204" pitchFamily="18" charset="0"/>
                        <a:ea typeface="Cambria Math" panose="02040503050406030204" pitchFamily="18" charset="0"/>
                      </a:rPr>
                      <m:t>𝟏𝟎</m:t>
                    </m:r>
                  </m:oMath>
                </a14:m>
                <a:endParaRPr lang="en-CA" sz="1200" b="1" dirty="0">
                  <a:solidFill>
                    <a:srgbClr val="002060"/>
                  </a:solidFill>
                </a:endParaRPr>
              </a:p>
            </p:txBody>
          </p:sp>
        </mc:Choice>
        <mc:Fallback xmlns="">
          <p:sp>
            <p:nvSpPr>
              <p:cNvPr id="28" name="TextBox 27">
                <a:extLst>
                  <a:ext uri="{FF2B5EF4-FFF2-40B4-BE49-F238E27FC236}">
                    <a16:creationId xmlns:a16="http://schemas.microsoft.com/office/drawing/2014/main" id="{BA7BE0FE-34C0-BA4D-9E3D-24B5A8476C1D}"/>
                  </a:ext>
                </a:extLst>
              </p:cNvPr>
              <p:cNvSpPr txBox="1">
                <a:spLocks noRot="1" noChangeAspect="1" noMove="1" noResize="1" noEditPoints="1" noAdjustHandles="1" noChangeArrowheads="1" noChangeShapeType="1" noTextEdit="1"/>
              </p:cNvSpPr>
              <p:nvPr/>
            </p:nvSpPr>
            <p:spPr>
              <a:xfrm rot="20668477">
                <a:off x="9840644" y="3137347"/>
                <a:ext cx="1942006" cy="276999"/>
              </a:xfrm>
              <a:prstGeom prst="rect">
                <a:avLst/>
              </a:prstGeom>
              <a:blipFill>
                <a:blip r:embed="rId6"/>
                <a:stretch>
                  <a:fillRect b="-4839"/>
                </a:stretch>
              </a:blipFill>
            </p:spPr>
            <p:txBody>
              <a:bodyPr/>
              <a:lstStyle/>
              <a:p>
                <a:r>
                  <a:rPr lang="en-US">
                    <a:noFill/>
                  </a:rPr>
                  <a:t> </a:t>
                </a:r>
              </a:p>
            </p:txBody>
          </p:sp>
        </mc:Fallback>
      </mc:AlternateContent>
    </p:spTree>
    <p:extLst>
      <p:ext uri="{BB962C8B-B14F-4D97-AF65-F5344CB8AC3E}">
        <p14:creationId xmlns:p14="http://schemas.microsoft.com/office/powerpoint/2010/main" val="388557461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BBA363A-7F62-4E2B-BD69-5FDE9A6CD3E4}"/>
              </a:ext>
            </a:extLst>
          </p:cNvPr>
          <p:cNvPicPr>
            <a:picLocks noChangeAspect="1"/>
          </p:cNvPicPr>
          <p:nvPr/>
        </p:nvPicPr>
        <p:blipFill rotWithShape="1">
          <a:blip r:embed="rId2"/>
          <a:srcRect b="25983"/>
          <a:stretch/>
        </p:blipFill>
        <p:spPr>
          <a:xfrm>
            <a:off x="0" y="-26581"/>
            <a:ext cx="12192000" cy="5095731"/>
          </a:xfrm>
          <a:prstGeom prst="rect">
            <a:avLst/>
          </a:prstGeom>
        </p:spPr>
      </p:pic>
      <p:sp>
        <p:nvSpPr>
          <p:cNvPr id="4" name="Прямоугольник 9">
            <a:extLst>
              <a:ext uri="{FF2B5EF4-FFF2-40B4-BE49-F238E27FC236}">
                <a16:creationId xmlns:a16="http://schemas.microsoft.com/office/drawing/2014/main" id="{F0C73E35-6228-9141-975C-7C0BC360B10F}"/>
              </a:ext>
            </a:extLst>
          </p:cNvPr>
          <p:cNvSpPr/>
          <p:nvPr/>
        </p:nvSpPr>
        <p:spPr>
          <a:xfrm>
            <a:off x="335586" y="278327"/>
            <a:ext cx="11856414" cy="553998"/>
          </a:xfrm>
          <a:prstGeom prst="rect">
            <a:avLst/>
          </a:prstGeom>
        </p:spPr>
        <p:txBody>
          <a:bodyPr wrap="square">
            <a:spAutoFit/>
          </a:bodyPr>
          <a:lstStyle/>
          <a:p>
            <a:r>
              <a:rPr lang="en-CA" sz="3000" b="1" dirty="0">
                <a:solidFill>
                  <a:srgbClr val="002060"/>
                </a:solidFill>
                <a:latin typeface="Montserrat" charset="0"/>
                <a:ea typeface="Montserrat" charset="0"/>
                <a:cs typeface="Montserrat" charset="0"/>
              </a:rPr>
              <a:t>LASSO REGRESSION: MATH</a:t>
            </a:r>
          </a:p>
        </p:txBody>
      </p:sp>
      <p:sp>
        <p:nvSpPr>
          <p:cNvPr id="5" name="Title 1">
            <a:extLst>
              <a:ext uri="{FF2B5EF4-FFF2-40B4-BE49-F238E27FC236}">
                <a16:creationId xmlns:a16="http://schemas.microsoft.com/office/drawing/2014/main" id="{7A7B93C1-F98B-894B-89BC-D49C7FB59F0B}"/>
              </a:ext>
            </a:extLst>
          </p:cNvPr>
          <p:cNvSpPr txBox="1">
            <a:spLocks/>
          </p:cNvSpPr>
          <p:nvPr/>
        </p:nvSpPr>
        <p:spPr>
          <a:xfrm>
            <a:off x="1066800" y="601302"/>
            <a:ext cx="7623216" cy="994172"/>
          </a:xfrm>
          <a:prstGeom prst="rect">
            <a:avLst/>
          </a:prstGeom>
        </p:spPr>
        <p:txBody>
          <a:bodyPr vert="horz" lIns="68580" tIns="34290" rIns="68580" bIns="34290" rtlCol="0" anchor="ctr">
            <a:norm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defRPr/>
            </a:pPr>
            <a:endParaRPr lang="en-CA" sz="3200" dirty="0">
              <a:solidFill>
                <a:srgbClr val="002060"/>
              </a:solidFill>
              <a:latin typeface="Calibri Light" panose="020F0302020204030204"/>
            </a:endParaRPr>
          </a:p>
        </p:txBody>
      </p:sp>
      <mc:AlternateContent xmlns:mc="http://schemas.openxmlformats.org/markup-compatibility/2006">
        <mc:Choice xmlns:a14="http://schemas.microsoft.com/office/drawing/2010/main" Requires="a14">
          <p:sp>
            <p:nvSpPr>
              <p:cNvPr id="6" name="Content Placeholder 2">
                <a:extLst>
                  <a:ext uri="{FF2B5EF4-FFF2-40B4-BE49-F238E27FC236}">
                    <a16:creationId xmlns:a16="http://schemas.microsoft.com/office/drawing/2014/main" id="{0BB59A68-1540-6F47-A8AD-4136645D486F}"/>
                  </a:ext>
                </a:extLst>
              </p:cNvPr>
              <p:cNvSpPr txBox="1">
                <a:spLocks/>
              </p:cNvSpPr>
              <p:nvPr/>
            </p:nvSpPr>
            <p:spPr>
              <a:xfrm>
                <a:off x="3020594" y="3699970"/>
                <a:ext cx="6486397" cy="4729126"/>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CA" sz="2000" b="1" u="sng" dirty="0">
                    <a:solidFill>
                      <a:schemeClr val="tx1"/>
                    </a:solidFill>
                  </a:rPr>
                  <a:t>Least Squares Regression: </a:t>
                </a:r>
              </a:p>
              <a:p>
                <a:pPr/>
                <a14:m>
                  <m:oMathPara xmlns:m="http://schemas.openxmlformats.org/officeDocument/2006/math">
                    <m:oMathParaPr>
                      <m:jc m:val="centerGroup"/>
                    </m:oMathParaPr>
                    <m:oMath xmlns:m="http://schemas.openxmlformats.org/officeDocument/2006/math">
                      <m:r>
                        <a:rPr lang="en-CA" sz="2000" i="1" dirty="0" smtClean="0">
                          <a:solidFill>
                            <a:schemeClr val="tx1"/>
                          </a:solidFill>
                          <a:latin typeface="Cambria Math" panose="02040503050406030204" pitchFamily="18" charset="0"/>
                        </a:rPr>
                        <m:t>𝑀𝑖𝑛</m:t>
                      </m:r>
                      <m:r>
                        <a:rPr lang="en-CA" sz="2000" i="1" dirty="0" smtClean="0">
                          <a:solidFill>
                            <a:schemeClr val="tx1"/>
                          </a:solidFill>
                          <a:latin typeface="Cambria Math" panose="02040503050406030204" pitchFamily="18" charset="0"/>
                        </a:rPr>
                        <m:t>(</m:t>
                      </m:r>
                      <m:r>
                        <a:rPr lang="en-CA" sz="2000" i="1" dirty="0" smtClean="0">
                          <a:solidFill>
                            <a:schemeClr val="tx1"/>
                          </a:solidFill>
                          <a:latin typeface="Cambria Math" panose="02040503050406030204" pitchFamily="18" charset="0"/>
                        </a:rPr>
                        <m:t>𝑠𝑢𝑚</m:t>
                      </m:r>
                      <m:r>
                        <a:rPr lang="en-CA" sz="2000" i="1" dirty="0" smtClean="0">
                          <a:solidFill>
                            <a:schemeClr val="tx1"/>
                          </a:solidFill>
                          <a:latin typeface="Cambria Math" panose="02040503050406030204" pitchFamily="18" charset="0"/>
                        </a:rPr>
                        <m:t> </m:t>
                      </m:r>
                      <m:r>
                        <a:rPr lang="en-CA" sz="2000" i="1" dirty="0" smtClean="0">
                          <a:solidFill>
                            <a:schemeClr val="tx1"/>
                          </a:solidFill>
                          <a:latin typeface="Cambria Math" panose="02040503050406030204" pitchFamily="18" charset="0"/>
                        </a:rPr>
                        <m:t>𝑜𝑓</m:t>
                      </m:r>
                      <m:r>
                        <a:rPr lang="en-CA" sz="2000" i="1" dirty="0" smtClean="0">
                          <a:solidFill>
                            <a:schemeClr val="tx1"/>
                          </a:solidFill>
                          <a:latin typeface="Cambria Math" panose="02040503050406030204" pitchFamily="18" charset="0"/>
                        </a:rPr>
                        <m:t> </m:t>
                      </m:r>
                      <m:r>
                        <a:rPr lang="en-CA" sz="2000" i="1" dirty="0" smtClean="0">
                          <a:solidFill>
                            <a:schemeClr val="tx1"/>
                          </a:solidFill>
                          <a:latin typeface="Cambria Math" panose="02040503050406030204" pitchFamily="18" charset="0"/>
                        </a:rPr>
                        <m:t>𝑡h𝑒</m:t>
                      </m:r>
                      <m:r>
                        <a:rPr lang="en-CA" sz="2000" i="1" dirty="0" smtClean="0">
                          <a:solidFill>
                            <a:schemeClr val="tx1"/>
                          </a:solidFill>
                          <a:latin typeface="Cambria Math" panose="02040503050406030204" pitchFamily="18" charset="0"/>
                        </a:rPr>
                        <m:t> </m:t>
                      </m:r>
                      <m:r>
                        <a:rPr lang="en-CA" sz="2000" i="1" dirty="0" smtClean="0">
                          <a:solidFill>
                            <a:schemeClr val="tx1"/>
                          </a:solidFill>
                          <a:latin typeface="Cambria Math" panose="02040503050406030204" pitchFamily="18" charset="0"/>
                        </a:rPr>
                        <m:t>𝑠𝑞𝑢𝑎𝑟𝑒𝑑</m:t>
                      </m:r>
                      <m:r>
                        <a:rPr lang="en-CA" sz="2000" i="1" dirty="0" smtClean="0">
                          <a:solidFill>
                            <a:schemeClr val="tx1"/>
                          </a:solidFill>
                          <a:latin typeface="Cambria Math" panose="02040503050406030204" pitchFamily="18" charset="0"/>
                        </a:rPr>
                        <m:t> </m:t>
                      </m:r>
                      <m:r>
                        <a:rPr lang="en-CA" sz="2000" i="1" dirty="0" smtClean="0">
                          <a:solidFill>
                            <a:schemeClr val="tx1"/>
                          </a:solidFill>
                          <a:latin typeface="Cambria Math" panose="02040503050406030204" pitchFamily="18" charset="0"/>
                        </a:rPr>
                        <m:t>𝑟𝑒𝑠𝑖𝑑𝑢𝑎𝑙𝑠</m:t>
                      </m:r>
                      <m:r>
                        <a:rPr lang="en-CA" sz="2000" i="1" dirty="0" smtClean="0">
                          <a:solidFill>
                            <a:schemeClr val="tx1"/>
                          </a:solidFill>
                          <a:latin typeface="Cambria Math" panose="02040503050406030204" pitchFamily="18" charset="0"/>
                        </a:rPr>
                        <m:t>)</m:t>
                      </m:r>
                    </m:oMath>
                  </m:oMathPara>
                </a14:m>
                <a:endParaRPr lang="en-CA" sz="2000" dirty="0">
                  <a:solidFill>
                    <a:schemeClr val="tx1"/>
                  </a:solidFill>
                </a:endParaRPr>
              </a:p>
              <a:p>
                <a:r>
                  <a:rPr lang="en-CA" sz="2000" b="1" u="sng" dirty="0">
                    <a:solidFill>
                      <a:schemeClr val="tx1"/>
                    </a:solidFill>
                  </a:rPr>
                  <a:t>Ridge Regression (L2 regularization):</a:t>
                </a:r>
              </a:p>
              <a:p>
                <a:pPr/>
                <a14:m>
                  <m:oMathPara xmlns:m="http://schemas.openxmlformats.org/officeDocument/2006/math">
                    <m:oMathParaPr>
                      <m:jc m:val="centerGroup"/>
                    </m:oMathParaPr>
                    <m:oMath xmlns:m="http://schemas.openxmlformats.org/officeDocument/2006/math">
                      <m:r>
                        <a:rPr lang="en-CA" sz="2000" i="1" dirty="0">
                          <a:solidFill>
                            <a:schemeClr val="tx1"/>
                          </a:solidFill>
                          <a:latin typeface="Cambria Math" panose="02040503050406030204" pitchFamily="18" charset="0"/>
                        </a:rPr>
                        <m:t>𝑀𝑖𝑛</m:t>
                      </m:r>
                      <m:r>
                        <a:rPr lang="en-CA" sz="2000" i="1" dirty="0">
                          <a:solidFill>
                            <a:schemeClr val="tx1"/>
                          </a:solidFill>
                          <a:latin typeface="Cambria Math" panose="02040503050406030204" pitchFamily="18" charset="0"/>
                        </a:rPr>
                        <m:t>(</m:t>
                      </m:r>
                      <m:r>
                        <a:rPr lang="en-CA" sz="2000" i="1" dirty="0">
                          <a:solidFill>
                            <a:schemeClr val="tx1"/>
                          </a:solidFill>
                          <a:latin typeface="Cambria Math" panose="02040503050406030204" pitchFamily="18" charset="0"/>
                        </a:rPr>
                        <m:t>𝑠𝑢𝑚</m:t>
                      </m:r>
                      <m:r>
                        <a:rPr lang="en-CA" sz="2000" i="1" dirty="0">
                          <a:solidFill>
                            <a:schemeClr val="tx1"/>
                          </a:solidFill>
                          <a:latin typeface="Cambria Math" panose="02040503050406030204" pitchFamily="18" charset="0"/>
                        </a:rPr>
                        <m:t> </m:t>
                      </m:r>
                      <m:r>
                        <a:rPr lang="en-CA" sz="2000" i="1" dirty="0">
                          <a:solidFill>
                            <a:schemeClr val="tx1"/>
                          </a:solidFill>
                          <a:latin typeface="Cambria Math" panose="02040503050406030204" pitchFamily="18" charset="0"/>
                        </a:rPr>
                        <m:t>𝑜𝑓</m:t>
                      </m:r>
                      <m:r>
                        <a:rPr lang="en-CA" sz="2000" i="1" dirty="0">
                          <a:solidFill>
                            <a:schemeClr val="tx1"/>
                          </a:solidFill>
                          <a:latin typeface="Cambria Math" panose="02040503050406030204" pitchFamily="18" charset="0"/>
                        </a:rPr>
                        <m:t> </m:t>
                      </m:r>
                      <m:r>
                        <a:rPr lang="en-CA" sz="2000" i="1" dirty="0">
                          <a:solidFill>
                            <a:schemeClr val="tx1"/>
                          </a:solidFill>
                          <a:latin typeface="Cambria Math" panose="02040503050406030204" pitchFamily="18" charset="0"/>
                        </a:rPr>
                        <m:t>𝑠𝑞𝑢𝑎𝑟𝑒𝑑</m:t>
                      </m:r>
                      <m:r>
                        <a:rPr lang="en-CA" sz="2000" i="1" dirty="0">
                          <a:solidFill>
                            <a:schemeClr val="tx1"/>
                          </a:solidFill>
                          <a:latin typeface="Cambria Math" panose="02040503050406030204" pitchFamily="18" charset="0"/>
                        </a:rPr>
                        <m:t> </m:t>
                      </m:r>
                      <m:r>
                        <a:rPr lang="en-CA" sz="2000" i="1" dirty="0">
                          <a:solidFill>
                            <a:schemeClr val="tx1"/>
                          </a:solidFill>
                          <a:latin typeface="Cambria Math" panose="02040503050406030204" pitchFamily="18" charset="0"/>
                        </a:rPr>
                        <m:t>𝑟𝑒𝑠𝑖𝑑𝑢𝑎𝑙𝑠</m:t>
                      </m:r>
                      <m:r>
                        <a:rPr lang="en-CA" sz="2000" dirty="0">
                          <a:solidFill>
                            <a:schemeClr val="tx1"/>
                          </a:solidFill>
                          <a:latin typeface="Cambria Math" panose="02040503050406030204" pitchFamily="18" charset="0"/>
                        </a:rPr>
                        <m:t>+</m:t>
                      </m:r>
                      <m:r>
                        <a:rPr lang="el-GR" sz="2000" i="1" dirty="0">
                          <a:solidFill>
                            <a:schemeClr val="tx1"/>
                          </a:solidFill>
                          <a:latin typeface="Cambria Math" panose="02040503050406030204" pitchFamily="18" charset="0"/>
                          <a:ea typeface="Cambria Math" panose="02040503050406030204" pitchFamily="18" charset="0"/>
                        </a:rPr>
                        <m:t>𝛼</m:t>
                      </m:r>
                      <m:r>
                        <a:rPr lang="en-CA" sz="2000" i="1" dirty="0">
                          <a:solidFill>
                            <a:schemeClr val="tx1"/>
                          </a:solidFill>
                          <a:latin typeface="Cambria Math" panose="02040503050406030204" pitchFamily="18" charset="0"/>
                          <a:ea typeface="Cambria Math" panose="02040503050406030204" pitchFamily="18" charset="0"/>
                        </a:rPr>
                        <m:t>∗ </m:t>
                      </m:r>
                      <m:r>
                        <a:rPr lang="en-CA" sz="2000" i="1" dirty="0">
                          <a:solidFill>
                            <a:schemeClr val="tx1"/>
                          </a:solidFill>
                          <a:latin typeface="Cambria Math" panose="02040503050406030204" pitchFamily="18" charset="0"/>
                          <a:ea typeface="Cambria Math" panose="02040503050406030204" pitchFamily="18" charset="0"/>
                        </a:rPr>
                        <m:t>𝑠𝑙𝑜𝑝</m:t>
                      </m:r>
                      <m:sSup>
                        <m:sSupPr>
                          <m:ctrlPr>
                            <a:rPr lang="en-CA" sz="2000" i="1" dirty="0">
                              <a:solidFill>
                                <a:schemeClr val="tx1"/>
                              </a:solidFill>
                              <a:latin typeface="Cambria Math" panose="02040503050406030204" pitchFamily="18" charset="0"/>
                              <a:ea typeface="Cambria Math" panose="02040503050406030204" pitchFamily="18" charset="0"/>
                            </a:rPr>
                          </m:ctrlPr>
                        </m:sSupPr>
                        <m:e>
                          <m:r>
                            <a:rPr lang="en-CA" sz="2000" i="1" dirty="0">
                              <a:solidFill>
                                <a:schemeClr val="tx1"/>
                              </a:solidFill>
                              <a:latin typeface="Cambria Math" panose="02040503050406030204" pitchFamily="18" charset="0"/>
                              <a:ea typeface="Cambria Math" panose="02040503050406030204" pitchFamily="18" charset="0"/>
                            </a:rPr>
                            <m:t>𝑒</m:t>
                          </m:r>
                        </m:e>
                        <m:sup>
                          <m:r>
                            <a:rPr lang="en-CA" sz="2000" i="1" dirty="0">
                              <a:solidFill>
                                <a:schemeClr val="tx1"/>
                              </a:solidFill>
                              <a:latin typeface="Cambria Math" panose="02040503050406030204" pitchFamily="18" charset="0"/>
                              <a:ea typeface="Cambria Math" panose="02040503050406030204" pitchFamily="18" charset="0"/>
                            </a:rPr>
                            <m:t>2</m:t>
                          </m:r>
                        </m:sup>
                      </m:sSup>
                      <m:r>
                        <a:rPr lang="en-CA" sz="2000" i="1" dirty="0">
                          <a:solidFill>
                            <a:schemeClr val="tx1"/>
                          </a:solidFill>
                          <a:latin typeface="Cambria Math" panose="02040503050406030204" pitchFamily="18" charset="0"/>
                          <a:ea typeface="Cambria Math" panose="02040503050406030204" pitchFamily="18" charset="0"/>
                        </a:rPr>
                        <m:t>)</m:t>
                      </m:r>
                    </m:oMath>
                  </m:oMathPara>
                </a14:m>
                <a:endParaRPr lang="en-CA" sz="2000" dirty="0">
                  <a:solidFill>
                    <a:schemeClr val="tx1"/>
                  </a:solidFill>
                </a:endParaRPr>
              </a:p>
              <a:p>
                <a:r>
                  <a:rPr lang="en-CA" sz="2000" b="1" u="sng" dirty="0">
                    <a:solidFill>
                      <a:schemeClr val="tx1"/>
                    </a:solidFill>
                  </a:rPr>
                  <a:t>Lasso Regression (L1 regularization):</a:t>
                </a:r>
              </a:p>
              <a:p>
                <a:pPr/>
                <a14:m>
                  <m:oMathPara xmlns:m="http://schemas.openxmlformats.org/officeDocument/2006/math">
                    <m:oMathParaPr>
                      <m:jc m:val="centerGroup"/>
                    </m:oMathParaPr>
                    <m:oMath xmlns:m="http://schemas.openxmlformats.org/officeDocument/2006/math">
                      <m:r>
                        <a:rPr lang="en-CA" sz="2000" i="1" dirty="0" smtClean="0">
                          <a:solidFill>
                            <a:schemeClr val="tx1"/>
                          </a:solidFill>
                          <a:latin typeface="Cambria Math" panose="02040503050406030204" pitchFamily="18" charset="0"/>
                        </a:rPr>
                        <m:t>𝑀𝑖𝑛</m:t>
                      </m:r>
                      <m:r>
                        <a:rPr lang="en-CA" sz="2000" i="1" dirty="0" smtClean="0">
                          <a:solidFill>
                            <a:schemeClr val="tx1"/>
                          </a:solidFill>
                          <a:latin typeface="Cambria Math" panose="02040503050406030204" pitchFamily="18" charset="0"/>
                        </a:rPr>
                        <m:t>(</m:t>
                      </m:r>
                      <m:r>
                        <a:rPr lang="en-CA" sz="2000" i="1" dirty="0" smtClean="0">
                          <a:solidFill>
                            <a:schemeClr val="tx1"/>
                          </a:solidFill>
                          <a:latin typeface="Cambria Math" panose="02040503050406030204" pitchFamily="18" charset="0"/>
                        </a:rPr>
                        <m:t>𝑠𝑢𝑚</m:t>
                      </m:r>
                      <m:r>
                        <a:rPr lang="en-CA" sz="2000" i="1" dirty="0" smtClean="0">
                          <a:solidFill>
                            <a:schemeClr val="tx1"/>
                          </a:solidFill>
                          <a:latin typeface="Cambria Math" panose="02040503050406030204" pitchFamily="18" charset="0"/>
                        </a:rPr>
                        <m:t> </m:t>
                      </m:r>
                      <m:r>
                        <a:rPr lang="en-CA" sz="2000" i="1" dirty="0" smtClean="0">
                          <a:solidFill>
                            <a:schemeClr val="tx1"/>
                          </a:solidFill>
                          <a:latin typeface="Cambria Math" panose="02040503050406030204" pitchFamily="18" charset="0"/>
                        </a:rPr>
                        <m:t>𝑜𝑓</m:t>
                      </m:r>
                      <m:r>
                        <a:rPr lang="en-CA" sz="2000" i="1" dirty="0" smtClean="0">
                          <a:solidFill>
                            <a:schemeClr val="tx1"/>
                          </a:solidFill>
                          <a:latin typeface="Cambria Math" panose="02040503050406030204" pitchFamily="18" charset="0"/>
                        </a:rPr>
                        <m:t> </m:t>
                      </m:r>
                      <m:r>
                        <a:rPr lang="en-CA" sz="2000" i="1" dirty="0" smtClean="0">
                          <a:solidFill>
                            <a:schemeClr val="tx1"/>
                          </a:solidFill>
                          <a:latin typeface="Cambria Math" panose="02040503050406030204" pitchFamily="18" charset="0"/>
                        </a:rPr>
                        <m:t>𝑠𝑞𝑢𝑎𝑟𝑒𝑑</m:t>
                      </m:r>
                      <m:r>
                        <a:rPr lang="en-CA" sz="2000" i="1" dirty="0" smtClean="0">
                          <a:solidFill>
                            <a:schemeClr val="tx1"/>
                          </a:solidFill>
                          <a:latin typeface="Cambria Math" panose="02040503050406030204" pitchFamily="18" charset="0"/>
                        </a:rPr>
                        <m:t> </m:t>
                      </m:r>
                      <m:r>
                        <a:rPr lang="en-CA" sz="2000" i="1" dirty="0" smtClean="0">
                          <a:solidFill>
                            <a:schemeClr val="tx1"/>
                          </a:solidFill>
                          <a:latin typeface="Cambria Math" panose="02040503050406030204" pitchFamily="18" charset="0"/>
                        </a:rPr>
                        <m:t>𝑟𝑒𝑠𝑖𝑑𝑢𝑎𝑙𝑠</m:t>
                      </m:r>
                      <m:r>
                        <a:rPr lang="en-CA" sz="2000" dirty="0" smtClean="0">
                          <a:solidFill>
                            <a:schemeClr val="tx1"/>
                          </a:solidFill>
                          <a:latin typeface="Cambria Math" panose="02040503050406030204" pitchFamily="18" charset="0"/>
                        </a:rPr>
                        <m:t>+</m:t>
                      </m:r>
                      <m:r>
                        <a:rPr lang="el-GR" sz="2000" i="1" dirty="0" smtClean="0">
                          <a:solidFill>
                            <a:schemeClr val="tx1"/>
                          </a:solidFill>
                          <a:latin typeface="Cambria Math" panose="02040503050406030204" pitchFamily="18" charset="0"/>
                          <a:ea typeface="Cambria Math" panose="02040503050406030204" pitchFamily="18" charset="0"/>
                        </a:rPr>
                        <m:t>𝛼</m:t>
                      </m:r>
                      <m:r>
                        <a:rPr lang="en-CA" sz="2000" i="1" dirty="0" smtClean="0">
                          <a:solidFill>
                            <a:schemeClr val="tx1"/>
                          </a:solidFill>
                          <a:latin typeface="Cambria Math" panose="02040503050406030204" pitchFamily="18" charset="0"/>
                          <a:ea typeface="Cambria Math" panose="02040503050406030204" pitchFamily="18" charset="0"/>
                        </a:rPr>
                        <m:t>∗|</m:t>
                      </m:r>
                      <m:r>
                        <a:rPr lang="en-CA" sz="2000" i="1" dirty="0" smtClean="0">
                          <a:solidFill>
                            <a:schemeClr val="tx1"/>
                          </a:solidFill>
                          <a:latin typeface="Cambria Math" panose="02040503050406030204" pitchFamily="18" charset="0"/>
                          <a:ea typeface="Cambria Math" panose="02040503050406030204" pitchFamily="18" charset="0"/>
                        </a:rPr>
                        <m:t>𝑠𝑙𝑜𝑝𝑒</m:t>
                      </m:r>
                      <m:r>
                        <a:rPr lang="en-CA" sz="2000" i="1" dirty="0" smtClean="0">
                          <a:solidFill>
                            <a:schemeClr val="tx1"/>
                          </a:solidFill>
                          <a:latin typeface="Cambria Math" panose="02040503050406030204" pitchFamily="18" charset="0"/>
                          <a:ea typeface="Cambria Math" panose="02040503050406030204" pitchFamily="18" charset="0"/>
                        </a:rPr>
                        <m:t>|)</m:t>
                      </m:r>
                    </m:oMath>
                  </m:oMathPara>
                </a14:m>
                <a:endParaRPr lang="en-CA" sz="2000" dirty="0">
                  <a:solidFill>
                    <a:schemeClr val="tx1"/>
                  </a:solidFill>
                </a:endParaRPr>
              </a:p>
              <a:p>
                <a:endParaRPr lang="en-CA" sz="2000" dirty="0">
                  <a:solidFill>
                    <a:schemeClr val="tx1"/>
                  </a:solidFill>
                </a:endParaRPr>
              </a:p>
              <a:p>
                <a:endParaRPr lang="en-CA" sz="2000" dirty="0">
                  <a:solidFill>
                    <a:schemeClr val="tx1"/>
                  </a:solidFill>
                </a:endParaRPr>
              </a:p>
              <a:p>
                <a:endParaRPr lang="en-CA" sz="2000" dirty="0">
                  <a:solidFill>
                    <a:schemeClr val="tx1"/>
                  </a:solidFill>
                </a:endParaRPr>
              </a:p>
            </p:txBody>
          </p:sp>
        </mc:Choice>
        <mc:Fallback>
          <p:sp>
            <p:nvSpPr>
              <p:cNvPr id="6" name="Content Placeholder 2">
                <a:extLst>
                  <a:ext uri="{FF2B5EF4-FFF2-40B4-BE49-F238E27FC236}">
                    <a16:creationId xmlns:a16="http://schemas.microsoft.com/office/drawing/2014/main" id="{0BB59A68-1540-6F47-A8AD-4136645D486F}"/>
                  </a:ext>
                </a:extLst>
              </p:cNvPr>
              <p:cNvSpPr txBox="1">
                <a:spLocks noRot="1" noChangeAspect="1" noMove="1" noResize="1" noEditPoints="1" noAdjustHandles="1" noChangeArrowheads="1" noChangeShapeType="1" noTextEdit="1"/>
              </p:cNvSpPr>
              <p:nvPr/>
            </p:nvSpPr>
            <p:spPr>
              <a:xfrm>
                <a:off x="3020594" y="3699970"/>
                <a:ext cx="6486397" cy="4729126"/>
              </a:xfrm>
              <a:prstGeom prst="rect">
                <a:avLst/>
              </a:prstGeom>
              <a:blipFill>
                <a:blip r:embed="rId3"/>
                <a:stretch>
                  <a:fillRect t="-1418"/>
                </a:stretch>
              </a:blipFill>
            </p:spPr>
            <p:txBody>
              <a:bodyPr/>
              <a:lstStyle/>
              <a:p>
                <a:r>
                  <a:rPr lang="en-US">
                    <a:noFill/>
                  </a:rPr>
                  <a:t> </a:t>
                </a:r>
              </a:p>
            </p:txBody>
          </p:sp>
        </mc:Fallback>
      </mc:AlternateContent>
      <p:sp>
        <p:nvSpPr>
          <p:cNvPr id="7" name="Content Placeholder 2">
            <a:extLst>
              <a:ext uri="{FF2B5EF4-FFF2-40B4-BE49-F238E27FC236}">
                <a16:creationId xmlns:a16="http://schemas.microsoft.com/office/drawing/2014/main" id="{FCC07754-C589-9940-9775-9EBF3C694087}"/>
              </a:ext>
            </a:extLst>
          </p:cNvPr>
          <p:cNvSpPr txBox="1">
            <a:spLocks/>
          </p:cNvSpPr>
          <p:nvPr/>
        </p:nvSpPr>
        <p:spPr>
          <a:xfrm>
            <a:off x="1051737" y="1335407"/>
            <a:ext cx="9781363" cy="4729126"/>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CA" sz="1800" b="1" dirty="0">
                <a:latin typeface="Montserrat" charset="0"/>
                <a:ea typeface="Montserrat" charset="0"/>
                <a:cs typeface="Montserrat" charset="0"/>
              </a:rPr>
              <a:t>Lasso regression (L1 regularization) helps reduce overfitting and it is particularly useful for feature selection </a:t>
            </a:r>
          </a:p>
          <a:p>
            <a:r>
              <a:rPr lang="en-CA" sz="1800" b="1" dirty="0">
                <a:latin typeface="Montserrat" charset="0"/>
                <a:ea typeface="Montserrat" charset="0"/>
                <a:cs typeface="Montserrat" charset="0"/>
              </a:rPr>
              <a:t>Lasso regression (L1 regularization) can be useful if we have several independent variables that are useless</a:t>
            </a:r>
          </a:p>
          <a:p>
            <a:r>
              <a:rPr lang="en-CA" sz="1800" dirty="0">
                <a:latin typeface="Montserrat" charset="0"/>
                <a:ea typeface="Montserrat" charset="0"/>
                <a:cs typeface="Montserrat" charset="0"/>
              </a:rPr>
              <a:t>Ridge regression can reduce the slope close to zero (but not exactly zero) but Lasso regression can reduce the slope to be exactly equal to zero. </a:t>
            </a:r>
          </a:p>
          <a:p>
            <a:endParaRPr lang="en-CA" sz="1800" dirty="0"/>
          </a:p>
        </p:txBody>
      </p:sp>
    </p:spTree>
    <p:extLst>
      <p:ext uri="{BB962C8B-B14F-4D97-AF65-F5344CB8AC3E}">
        <p14:creationId xmlns:p14="http://schemas.microsoft.com/office/powerpoint/2010/main" val="10639547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D1152632-DFF7-4540-8711-CD2277573DC5}"/>
              </a:ext>
            </a:extLst>
          </p:cNvPr>
          <p:cNvPicPr>
            <a:picLocks noChangeAspect="1"/>
          </p:cNvPicPr>
          <p:nvPr/>
        </p:nvPicPr>
        <p:blipFill rotWithShape="1">
          <a:blip r:embed="rId2"/>
          <a:srcRect b="25983"/>
          <a:stretch/>
        </p:blipFill>
        <p:spPr>
          <a:xfrm>
            <a:off x="0" y="-26581"/>
            <a:ext cx="12192000" cy="5095731"/>
          </a:xfrm>
          <a:prstGeom prst="rect">
            <a:avLst/>
          </a:prstGeom>
        </p:spPr>
      </p:pic>
      <p:sp>
        <p:nvSpPr>
          <p:cNvPr id="4" name="Прямоугольник 9">
            <a:extLst>
              <a:ext uri="{FF2B5EF4-FFF2-40B4-BE49-F238E27FC236}">
                <a16:creationId xmlns:a16="http://schemas.microsoft.com/office/drawing/2014/main" id="{FC1B36F9-F9CB-CA4E-A00E-4A2AADFED32B}"/>
              </a:ext>
            </a:extLst>
          </p:cNvPr>
          <p:cNvSpPr/>
          <p:nvPr/>
        </p:nvSpPr>
        <p:spPr>
          <a:xfrm>
            <a:off x="335586" y="278327"/>
            <a:ext cx="11856414" cy="553998"/>
          </a:xfrm>
          <a:prstGeom prst="rect">
            <a:avLst/>
          </a:prstGeom>
        </p:spPr>
        <p:txBody>
          <a:bodyPr wrap="square">
            <a:spAutoFit/>
          </a:bodyPr>
          <a:lstStyle/>
          <a:p>
            <a:r>
              <a:rPr lang="en-CA" sz="3000" b="1" dirty="0">
                <a:solidFill>
                  <a:srgbClr val="002060"/>
                </a:solidFill>
                <a:latin typeface="Montserrat" charset="0"/>
                <a:ea typeface="Montserrat" charset="0"/>
                <a:cs typeface="Montserrat" charset="0"/>
              </a:rPr>
              <a:t>IN SUMMARY</a:t>
            </a:r>
          </a:p>
        </p:txBody>
      </p:sp>
      <p:sp>
        <p:nvSpPr>
          <p:cNvPr id="5" name="Title 1">
            <a:extLst>
              <a:ext uri="{FF2B5EF4-FFF2-40B4-BE49-F238E27FC236}">
                <a16:creationId xmlns:a16="http://schemas.microsoft.com/office/drawing/2014/main" id="{4DB11A85-0F87-8046-A5FB-71BA4A310EAF}"/>
              </a:ext>
            </a:extLst>
          </p:cNvPr>
          <p:cNvSpPr txBox="1">
            <a:spLocks/>
          </p:cNvSpPr>
          <p:nvPr/>
        </p:nvSpPr>
        <p:spPr>
          <a:xfrm>
            <a:off x="1066800" y="601302"/>
            <a:ext cx="7623216" cy="994172"/>
          </a:xfrm>
          <a:prstGeom prst="rect">
            <a:avLst/>
          </a:prstGeom>
        </p:spPr>
        <p:txBody>
          <a:bodyPr vert="horz" lIns="68580" tIns="34290" rIns="68580" bIns="34290" rtlCol="0" anchor="ctr">
            <a:norm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defRPr/>
            </a:pPr>
            <a:endParaRPr lang="en-CA" sz="3200" dirty="0">
              <a:solidFill>
                <a:srgbClr val="002060"/>
              </a:solidFill>
              <a:latin typeface="Calibri Light" panose="020F0302020204030204"/>
            </a:endParaRPr>
          </a:p>
        </p:txBody>
      </p:sp>
      <p:graphicFrame>
        <p:nvGraphicFramePr>
          <p:cNvPr id="6" name="Table 5">
            <a:extLst>
              <a:ext uri="{FF2B5EF4-FFF2-40B4-BE49-F238E27FC236}">
                <a16:creationId xmlns:a16="http://schemas.microsoft.com/office/drawing/2014/main" id="{0FC5C411-DD6D-FF4E-B7D2-69C646F228E4}"/>
              </a:ext>
            </a:extLst>
          </p:cNvPr>
          <p:cNvGraphicFramePr>
            <a:graphicFrameLocks noGrp="1"/>
          </p:cNvGraphicFramePr>
          <p:nvPr>
            <p:extLst>
              <p:ext uri="{D42A27DB-BD31-4B8C-83A1-F6EECF244321}">
                <p14:modId xmlns:p14="http://schemas.microsoft.com/office/powerpoint/2010/main" val="852442587"/>
              </p:ext>
            </p:extLst>
          </p:nvPr>
        </p:nvGraphicFramePr>
        <p:xfrm>
          <a:off x="1601808" y="1367292"/>
          <a:ext cx="8839200" cy="1286970"/>
        </p:xfrm>
        <a:graphic>
          <a:graphicData uri="http://schemas.openxmlformats.org/drawingml/2006/table">
            <a:tbl>
              <a:tblPr firstRow="1" bandRow="1">
                <a:tableStyleId>{BDBED569-4797-4DF1-A0F4-6AAB3CD982D8}</a:tableStyleId>
              </a:tblPr>
              <a:tblGrid>
                <a:gridCol w="4419600">
                  <a:extLst>
                    <a:ext uri="{9D8B030D-6E8A-4147-A177-3AD203B41FA5}">
                      <a16:colId xmlns:a16="http://schemas.microsoft.com/office/drawing/2014/main" val="3693303563"/>
                    </a:ext>
                  </a:extLst>
                </a:gridCol>
                <a:gridCol w="4419600">
                  <a:extLst>
                    <a:ext uri="{9D8B030D-6E8A-4147-A177-3AD203B41FA5}">
                      <a16:colId xmlns:a16="http://schemas.microsoft.com/office/drawing/2014/main" val="1796293049"/>
                    </a:ext>
                  </a:extLst>
                </a:gridCol>
              </a:tblGrid>
              <a:tr h="372570">
                <a:tc>
                  <a:txBody>
                    <a:bodyPr/>
                    <a:lstStyle/>
                    <a:p>
                      <a:pPr algn="ctr"/>
                      <a:r>
                        <a:rPr lang="en-CA" sz="1800" dirty="0"/>
                        <a:t>L1 Regularization</a:t>
                      </a:r>
                      <a:endParaRPr lang="en-US" sz="1800" dirty="0"/>
                    </a:p>
                  </a:txBody>
                  <a:tcPr/>
                </a:tc>
                <a:tc>
                  <a:txBody>
                    <a:bodyPr/>
                    <a:lstStyle/>
                    <a:p>
                      <a:pPr algn="ctr"/>
                      <a:r>
                        <a:rPr lang="en-CA" sz="1800" dirty="0"/>
                        <a:t>L2 regularization</a:t>
                      </a:r>
                      <a:endParaRPr lang="en-US" sz="1800" dirty="0"/>
                    </a:p>
                  </a:txBody>
                  <a:tcPr/>
                </a:tc>
                <a:extLst>
                  <a:ext uri="{0D108BD9-81ED-4DB2-BD59-A6C34878D82A}">
                    <a16:rowId xmlns:a16="http://schemas.microsoft.com/office/drawing/2014/main" val="2185945028"/>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CA" sz="1800" dirty="0"/>
                        <a:t>Used to perform feature selection so some features are allowed to go to zero</a:t>
                      </a:r>
                      <a:endParaRPr lang="en-US" sz="1800" dirty="0"/>
                    </a:p>
                    <a:p>
                      <a:pPr algn="ctr"/>
                      <a:endParaRPr lang="en-US" sz="1800" b="1" dirty="0"/>
                    </a:p>
                  </a:txBody>
                  <a:tcPr anchor="ctr"/>
                </a:tc>
                <a:tc>
                  <a:txBody>
                    <a:bodyPr/>
                    <a:lstStyle/>
                    <a:p>
                      <a:pPr algn="ctr"/>
                      <a:r>
                        <a:rPr lang="en-CA" sz="1800" dirty="0"/>
                        <a:t>All features are maintained, but weighted accordingly. No features are allowed to go to zero</a:t>
                      </a:r>
                      <a:endParaRPr lang="en-US" sz="1800" b="1" dirty="0"/>
                    </a:p>
                  </a:txBody>
                  <a:tcPr anchor="ctr"/>
                </a:tc>
                <a:extLst>
                  <a:ext uri="{0D108BD9-81ED-4DB2-BD59-A6C34878D82A}">
                    <a16:rowId xmlns:a16="http://schemas.microsoft.com/office/drawing/2014/main" val="3522311933"/>
                  </a:ext>
                </a:extLst>
              </a:tr>
            </a:tbl>
          </a:graphicData>
        </a:graphic>
      </p:graphicFrame>
      <p:sp>
        <p:nvSpPr>
          <p:cNvPr id="7" name="Rectangle 6">
            <a:extLst>
              <a:ext uri="{FF2B5EF4-FFF2-40B4-BE49-F238E27FC236}">
                <a16:creationId xmlns:a16="http://schemas.microsoft.com/office/drawing/2014/main" id="{EF3905C7-6C93-484F-8711-5541F6BCB121}"/>
              </a:ext>
            </a:extLst>
          </p:cNvPr>
          <p:cNvSpPr/>
          <p:nvPr/>
        </p:nvSpPr>
        <p:spPr>
          <a:xfrm>
            <a:off x="908050" y="3314824"/>
            <a:ext cx="10375900" cy="2031325"/>
          </a:xfrm>
          <a:prstGeom prst="rect">
            <a:avLst/>
          </a:prstGeom>
        </p:spPr>
        <p:txBody>
          <a:bodyPr wrap="square">
            <a:spAutoFit/>
          </a:bodyPr>
          <a:lstStyle/>
          <a:p>
            <a:pPr marL="285750" indent="-285750">
              <a:buFont typeface="Arial" panose="020B0604020202020204" pitchFamily="34" charset="0"/>
              <a:buChar char="•"/>
            </a:pPr>
            <a:r>
              <a:rPr lang="en-CA" b="1" i="1" dirty="0">
                <a:latin typeface="Montserrat"/>
              </a:rPr>
              <a:t>When to choose L1? </a:t>
            </a:r>
          </a:p>
          <a:p>
            <a:pPr marL="742950" lvl="1" indent="-285750">
              <a:buFont typeface="Arial" panose="020B0604020202020204" pitchFamily="34" charset="0"/>
              <a:buChar char="•"/>
            </a:pPr>
            <a:r>
              <a:rPr lang="en-CA" i="1" dirty="0">
                <a:latin typeface="Montserrat"/>
              </a:rPr>
              <a:t>If you believe that some features are not important and you can afford to lose them, then L1 regularization is a good choice. </a:t>
            </a:r>
          </a:p>
          <a:p>
            <a:pPr marL="742950" lvl="1" indent="-285750">
              <a:buFont typeface="Arial" panose="020B0604020202020204" pitchFamily="34" charset="0"/>
              <a:buChar char="•"/>
            </a:pPr>
            <a:r>
              <a:rPr lang="en-CA" i="1" dirty="0">
                <a:latin typeface="Montserrat"/>
              </a:rPr>
              <a:t>The output might become sparse since some features might have been removed. </a:t>
            </a:r>
          </a:p>
          <a:p>
            <a:pPr marL="285750" indent="-285750">
              <a:buFont typeface="Arial" panose="020B0604020202020204" pitchFamily="34" charset="0"/>
              <a:buChar char="•"/>
            </a:pPr>
            <a:r>
              <a:rPr lang="en-CA" b="1" i="1" dirty="0">
                <a:latin typeface="Montserrat"/>
              </a:rPr>
              <a:t>When to choose L2? </a:t>
            </a:r>
          </a:p>
          <a:p>
            <a:pPr marL="742950" lvl="1" indent="-285750">
              <a:buFont typeface="Arial" panose="020B0604020202020204" pitchFamily="34" charset="0"/>
              <a:buChar char="•"/>
            </a:pPr>
            <a:r>
              <a:rPr lang="en-CA" i="1" dirty="0">
                <a:latin typeface="Montserrat"/>
              </a:rPr>
              <a:t>If you believe that all features are important and you’d like to keep them but weigh them accordingly.</a:t>
            </a:r>
          </a:p>
        </p:txBody>
      </p:sp>
    </p:spTree>
    <p:extLst>
      <p:ext uri="{BB962C8B-B14F-4D97-AF65-F5344CB8AC3E}">
        <p14:creationId xmlns:p14="http://schemas.microsoft.com/office/powerpoint/2010/main" val="420853317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2B5132F-3707-44BA-9CEB-8673EF1B2A0F}"/>
              </a:ext>
            </a:extLst>
          </p:cNvPr>
          <p:cNvPicPr>
            <a:picLocks noChangeAspect="1"/>
          </p:cNvPicPr>
          <p:nvPr/>
        </p:nvPicPr>
        <p:blipFill>
          <a:blip r:embed="rId2"/>
          <a:stretch>
            <a:fillRect/>
          </a:stretch>
        </p:blipFill>
        <p:spPr>
          <a:xfrm>
            <a:off x="0" y="-1193"/>
            <a:ext cx="12192000" cy="6859194"/>
          </a:xfrm>
          <a:prstGeom prst="rect">
            <a:avLst/>
          </a:prstGeom>
        </p:spPr>
      </p:pic>
      <p:sp>
        <p:nvSpPr>
          <p:cNvPr id="5" name="TextBox 4">
            <a:extLst>
              <a:ext uri="{FF2B5EF4-FFF2-40B4-BE49-F238E27FC236}">
                <a16:creationId xmlns:a16="http://schemas.microsoft.com/office/drawing/2014/main" id="{0F9D04B7-03C9-4895-84F6-D6380FD573A6}"/>
              </a:ext>
            </a:extLst>
          </p:cNvPr>
          <p:cNvSpPr txBox="1"/>
          <p:nvPr/>
        </p:nvSpPr>
        <p:spPr>
          <a:xfrm>
            <a:off x="1895475" y="2543175"/>
            <a:ext cx="6767262" cy="1754326"/>
          </a:xfrm>
          <a:prstGeom prst="rect">
            <a:avLst/>
          </a:prstGeom>
          <a:noFill/>
        </p:spPr>
        <p:txBody>
          <a:bodyPr wrap="square" rtlCol="0">
            <a:spAutoFit/>
          </a:bodyPr>
          <a:lstStyle>
            <a:defPPr>
              <a:defRPr lang="en-US"/>
            </a:defPPr>
            <a:lvl1pPr>
              <a:defRPr sz="5400" b="1">
                <a:solidFill>
                  <a:srgbClr val="074F85"/>
                </a:solidFill>
              </a:defRPr>
            </a:lvl1pPr>
          </a:lstStyle>
          <a:p>
            <a:pPr algn="ctr"/>
            <a:r>
              <a:rPr lang="en-CA" dirty="0"/>
              <a:t>XGBOOST – INTRODUCTION</a:t>
            </a:r>
            <a:endParaRPr lang="en-US" dirty="0"/>
          </a:p>
        </p:txBody>
      </p:sp>
    </p:spTree>
    <p:extLst>
      <p:ext uri="{BB962C8B-B14F-4D97-AF65-F5344CB8AC3E}">
        <p14:creationId xmlns:p14="http://schemas.microsoft.com/office/powerpoint/2010/main" val="379747642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EA503D7E-D2F4-4D5C-A248-EC4449ECFB85}"/>
              </a:ext>
            </a:extLst>
          </p:cNvPr>
          <p:cNvPicPr>
            <a:picLocks noChangeAspect="1"/>
          </p:cNvPicPr>
          <p:nvPr/>
        </p:nvPicPr>
        <p:blipFill rotWithShape="1">
          <a:blip r:embed="rId2"/>
          <a:srcRect b="26010"/>
          <a:stretch/>
        </p:blipFill>
        <p:spPr>
          <a:xfrm>
            <a:off x="-3822" y="-26581"/>
            <a:ext cx="12192000" cy="5093881"/>
          </a:xfrm>
          <a:prstGeom prst="rect">
            <a:avLst/>
          </a:prstGeom>
        </p:spPr>
      </p:pic>
      <p:sp>
        <p:nvSpPr>
          <p:cNvPr id="10" name="Прямоугольник 9">
            <a:extLst>
              <a:ext uri="{FF2B5EF4-FFF2-40B4-BE49-F238E27FC236}">
                <a16:creationId xmlns:a16="http://schemas.microsoft.com/office/drawing/2014/main" id="{5EE88138-48BD-46AA-94F3-3B05DD703F63}"/>
              </a:ext>
            </a:extLst>
          </p:cNvPr>
          <p:cNvSpPr/>
          <p:nvPr/>
        </p:nvSpPr>
        <p:spPr>
          <a:xfrm>
            <a:off x="317878" y="279727"/>
            <a:ext cx="7585714" cy="523220"/>
          </a:xfrm>
          <a:prstGeom prst="rect">
            <a:avLst/>
          </a:prstGeom>
        </p:spPr>
        <p:txBody>
          <a:bodyPr wrap="square">
            <a:spAutoFit/>
          </a:bodyPr>
          <a:lstStyle/>
          <a:p>
            <a:r>
              <a:rPr lang="en-US" sz="2800" b="1" dirty="0">
                <a:latin typeface="Montserrat" charset="0"/>
              </a:rPr>
              <a:t>XGBOOST: INTRODUCTION</a:t>
            </a:r>
          </a:p>
        </p:txBody>
      </p:sp>
      <p:sp>
        <p:nvSpPr>
          <p:cNvPr id="7" name="Content Placeholder 2"/>
          <p:cNvSpPr txBox="1">
            <a:spLocks/>
          </p:cNvSpPr>
          <p:nvPr/>
        </p:nvSpPr>
        <p:spPr>
          <a:xfrm>
            <a:off x="439700" y="1278900"/>
            <a:ext cx="8297900" cy="4525963"/>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285750" indent="-285750" algn="l">
              <a:buFont typeface="Arial" panose="020B0604020202020204" pitchFamily="34" charset="0"/>
              <a:buChar char="•"/>
            </a:pPr>
            <a:r>
              <a:rPr lang="en-CA" sz="1800" dirty="0" err="1">
                <a:latin typeface="Montserrat" charset="0"/>
                <a:ea typeface="Montserrat" charset="0"/>
                <a:cs typeface="Montserrat" charset="0"/>
              </a:rPr>
              <a:t>XGBoost</a:t>
            </a:r>
            <a:r>
              <a:rPr lang="en-CA" sz="1800" dirty="0">
                <a:latin typeface="Montserrat" charset="0"/>
                <a:ea typeface="Montserrat" charset="0"/>
                <a:cs typeface="Montserrat" charset="0"/>
              </a:rPr>
              <a:t> or Extreme gradient boosting is the algorithm of choice for many data scientists and could be used for </a:t>
            </a:r>
            <a:r>
              <a:rPr lang="en-CA" sz="1800" dirty="0">
                <a:latin typeface="Montserrat" charset="0"/>
              </a:rPr>
              <a:t>regression and classification tasks. </a:t>
            </a:r>
          </a:p>
          <a:p>
            <a:pPr marL="285750" indent="-285750" algn="l">
              <a:buFont typeface="Arial" panose="020B0604020202020204" pitchFamily="34" charset="0"/>
              <a:buChar char="•"/>
            </a:pPr>
            <a:r>
              <a:rPr lang="en-CA" sz="1800" dirty="0" err="1">
                <a:latin typeface="Montserrat" charset="0"/>
              </a:rPr>
              <a:t>XGBoost</a:t>
            </a:r>
            <a:r>
              <a:rPr lang="en-CA" sz="1800" dirty="0">
                <a:latin typeface="Montserrat" charset="0"/>
              </a:rPr>
              <a:t> is a supervised learning algorithm and implements gradient boosted trees algorithm. </a:t>
            </a:r>
          </a:p>
          <a:p>
            <a:pPr marL="285750" indent="-285750" algn="l">
              <a:buFont typeface="Arial" panose="020B0604020202020204" pitchFamily="34" charset="0"/>
              <a:buChar char="•"/>
            </a:pPr>
            <a:r>
              <a:rPr lang="en-CA" sz="1800" dirty="0">
                <a:latin typeface="Montserrat" charset="0"/>
              </a:rPr>
              <a:t>The algorithm work by combining an ensemble of predictions from several weak models.</a:t>
            </a:r>
          </a:p>
          <a:p>
            <a:pPr marL="285750" indent="-285750" algn="l">
              <a:buFont typeface="Arial" panose="020B0604020202020204" pitchFamily="34" charset="0"/>
              <a:buChar char="•"/>
            </a:pPr>
            <a:r>
              <a:rPr lang="en-CA" sz="1800" dirty="0">
                <a:latin typeface="Montserrat" charset="0"/>
              </a:rPr>
              <a:t>It is robust to many data distributions and relationships and offers many hyperparameters to tune model performance.</a:t>
            </a:r>
          </a:p>
          <a:p>
            <a:pPr marL="285750" indent="-285750" algn="l">
              <a:buFont typeface="Arial" panose="020B0604020202020204" pitchFamily="34" charset="0"/>
              <a:buChar char="•"/>
            </a:pPr>
            <a:r>
              <a:rPr lang="en-CA" sz="1800" dirty="0" err="1">
                <a:latin typeface="Montserrat" charset="0"/>
              </a:rPr>
              <a:t>Xgboost</a:t>
            </a:r>
            <a:r>
              <a:rPr lang="en-CA" sz="1800" dirty="0">
                <a:latin typeface="Montserrat" charset="0"/>
              </a:rPr>
              <a:t> offers increased speed and enhanced memory utilization.</a:t>
            </a:r>
          </a:p>
          <a:p>
            <a:pPr marL="285750" indent="-285750" algn="l">
              <a:buFont typeface="Arial" panose="020B0604020202020204" pitchFamily="34" charset="0"/>
              <a:buChar char="•"/>
            </a:pPr>
            <a:r>
              <a:rPr lang="en-CA" sz="1800" dirty="0" err="1">
                <a:latin typeface="Montserrat" charset="0"/>
              </a:rPr>
              <a:t>Xgboost</a:t>
            </a:r>
            <a:r>
              <a:rPr lang="en-CA" sz="1800" dirty="0">
                <a:latin typeface="Montserrat" charset="0"/>
              </a:rPr>
              <a:t> is analogous to the idea of “discovering truth by building on previous discoveries”.</a:t>
            </a:r>
          </a:p>
          <a:p>
            <a:pPr marL="285750" indent="-285750" algn="l">
              <a:buFont typeface="Arial" panose="020B0604020202020204" pitchFamily="34" charset="0"/>
              <a:buChar char="•"/>
            </a:pPr>
            <a:endParaRPr lang="en-CA" sz="1800" dirty="0">
              <a:latin typeface="Montserrat" charset="0"/>
            </a:endParaRPr>
          </a:p>
          <a:p>
            <a:pPr marL="342900" indent="-342900" algn="l">
              <a:buFont typeface="Arial" panose="020B0604020202020204" pitchFamily="34" charset="0"/>
              <a:buChar char="•"/>
            </a:pPr>
            <a:endParaRPr lang="en-CA" sz="1800" dirty="0">
              <a:latin typeface="Montserrat" charset="0"/>
            </a:endParaRPr>
          </a:p>
          <a:p>
            <a:pPr marL="285750" indent="-285750" algn="l">
              <a:buFont typeface="Arial" panose="020B0604020202020204" pitchFamily="34" charset="0"/>
              <a:buChar char="•"/>
            </a:pPr>
            <a:endParaRPr lang="en-CA" sz="1800" dirty="0">
              <a:latin typeface="Montserrat" charset="0"/>
            </a:endParaRPr>
          </a:p>
          <a:p>
            <a:pPr marL="285750" indent="-285750" algn="l">
              <a:buFont typeface="Arial" panose="020B0604020202020204" pitchFamily="34" charset="0"/>
              <a:buChar char="•"/>
            </a:pPr>
            <a:endParaRPr lang="fr-FR" sz="1800" dirty="0">
              <a:latin typeface="Montserrat" charset="0"/>
            </a:endParaRPr>
          </a:p>
          <a:p>
            <a:pPr marL="285750" indent="-285750" algn="l">
              <a:buFont typeface="Arial" panose="020B0604020202020204" pitchFamily="34" charset="0"/>
              <a:buChar char="•"/>
            </a:pPr>
            <a:endParaRPr lang="en-CA" sz="1800" dirty="0">
              <a:latin typeface="Montserrat" charset="0"/>
            </a:endParaRPr>
          </a:p>
          <a:p>
            <a:pPr marL="285750" indent="-285750" algn="l">
              <a:buFont typeface="Arial" panose="020B0604020202020204" pitchFamily="34" charset="0"/>
              <a:buChar char="•"/>
            </a:pPr>
            <a:endParaRPr lang="en-CA" sz="1800" dirty="0">
              <a:latin typeface="Montserrat" charset="0"/>
            </a:endParaRPr>
          </a:p>
          <a:p>
            <a:pPr marL="342900" indent="-342900" algn="l">
              <a:buFont typeface="Arial" panose="020B0604020202020204" pitchFamily="34" charset="0"/>
              <a:buChar char="•"/>
            </a:pPr>
            <a:endParaRPr lang="en-CA" sz="1800" dirty="0">
              <a:latin typeface="Montserrat" charset="0"/>
            </a:endParaRPr>
          </a:p>
          <a:p>
            <a:pPr fontAlgn="base"/>
            <a:endParaRPr lang="en-CA" sz="1800" dirty="0"/>
          </a:p>
        </p:txBody>
      </p:sp>
      <p:pic>
        <p:nvPicPr>
          <p:cNvPr id="1026" name="Picture 2">
            <a:extLst>
              <a:ext uri="{FF2B5EF4-FFF2-40B4-BE49-F238E27FC236}">
                <a16:creationId xmlns:a16="http://schemas.microsoft.com/office/drawing/2014/main" id="{7554567D-2D85-425B-B486-CC7BC3206F8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45189" y="1748798"/>
            <a:ext cx="2305658" cy="2924381"/>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5D31D8C9-65CB-4553-AC12-EEE76E3AE424}"/>
              </a:ext>
            </a:extLst>
          </p:cNvPr>
          <p:cNvSpPr/>
          <p:nvPr/>
        </p:nvSpPr>
        <p:spPr>
          <a:xfrm>
            <a:off x="2019290" y="6280816"/>
            <a:ext cx="9347200" cy="369332"/>
          </a:xfrm>
          <a:prstGeom prst="rect">
            <a:avLst/>
          </a:prstGeom>
        </p:spPr>
        <p:txBody>
          <a:bodyPr wrap="square">
            <a:spAutoFit/>
          </a:bodyPr>
          <a:lstStyle/>
          <a:p>
            <a:r>
              <a:rPr lang="en-US" dirty="0">
                <a:hlinkClick r:id="rId4"/>
              </a:rPr>
              <a:t>Source: https://commons.wikimedia.org/wiki/File:Library_of_Congress,_Rosenwald_4,_Bl._5r.jpg</a:t>
            </a:r>
            <a:endParaRPr lang="en-US" dirty="0"/>
          </a:p>
        </p:txBody>
      </p:sp>
      <p:sp>
        <p:nvSpPr>
          <p:cNvPr id="4" name="Rectangle 3">
            <a:extLst>
              <a:ext uri="{FF2B5EF4-FFF2-40B4-BE49-F238E27FC236}">
                <a16:creationId xmlns:a16="http://schemas.microsoft.com/office/drawing/2014/main" id="{27BB0F73-15DD-4938-BAC5-FF9C62E68E9C}"/>
              </a:ext>
            </a:extLst>
          </p:cNvPr>
          <p:cNvSpPr/>
          <p:nvPr/>
        </p:nvSpPr>
        <p:spPr>
          <a:xfrm>
            <a:off x="825511" y="4635290"/>
            <a:ext cx="7582348" cy="1384995"/>
          </a:xfrm>
          <a:prstGeom prst="rect">
            <a:avLst/>
          </a:prstGeom>
        </p:spPr>
        <p:txBody>
          <a:bodyPr wrap="square">
            <a:spAutoFit/>
          </a:bodyPr>
          <a:lstStyle/>
          <a:p>
            <a:endParaRPr lang="en-CA" sz="2800" b="1" i="1" dirty="0">
              <a:solidFill>
                <a:srgbClr val="202122"/>
              </a:solidFill>
              <a:latin typeface="Arial" panose="020B0604020202020204" pitchFamily="34" charset="0"/>
            </a:endParaRPr>
          </a:p>
          <a:p>
            <a:r>
              <a:rPr lang="en-CA" sz="2800" b="1" i="1" dirty="0">
                <a:solidFill>
                  <a:srgbClr val="202122"/>
                </a:solidFill>
                <a:latin typeface="Arial" panose="020B0604020202020204" pitchFamily="34" charset="0"/>
              </a:rPr>
              <a:t>"If I have seen further it is by standing on the shoulders of Giants”, Isaac Newton</a:t>
            </a:r>
            <a:endParaRPr lang="en-US" sz="2800" b="1" i="1" dirty="0">
              <a:solidFill>
                <a:srgbClr val="202122"/>
              </a:solidFill>
              <a:latin typeface="Arial" panose="020B0604020202020204" pitchFamily="34" charset="0"/>
            </a:endParaRPr>
          </a:p>
        </p:txBody>
      </p:sp>
      <p:sp>
        <p:nvSpPr>
          <p:cNvPr id="5" name="Rectangle 4">
            <a:extLst>
              <a:ext uri="{FF2B5EF4-FFF2-40B4-BE49-F238E27FC236}">
                <a16:creationId xmlns:a16="http://schemas.microsoft.com/office/drawing/2014/main" id="{A1B62EBB-CAA1-466B-B0AB-650C17C4BD18}"/>
              </a:ext>
            </a:extLst>
          </p:cNvPr>
          <p:cNvSpPr/>
          <p:nvPr/>
        </p:nvSpPr>
        <p:spPr>
          <a:xfrm>
            <a:off x="8646692" y="4803445"/>
            <a:ext cx="3302652" cy="600164"/>
          </a:xfrm>
          <a:prstGeom prst="rect">
            <a:avLst/>
          </a:prstGeom>
        </p:spPr>
        <p:txBody>
          <a:bodyPr wrap="square">
            <a:spAutoFit/>
          </a:bodyPr>
          <a:lstStyle/>
          <a:p>
            <a:r>
              <a:rPr lang="en-CA" sz="1100" b="1" i="1" dirty="0">
                <a:latin typeface="Arial" panose="020B0604020202020204" pitchFamily="34" charset="0"/>
              </a:rPr>
              <a:t>This picture is derived from Greek mythology: the giant Orion carried his servant </a:t>
            </a:r>
            <a:r>
              <a:rPr lang="en-CA" sz="1100" b="1" i="1" dirty="0" err="1">
                <a:latin typeface="Arial" panose="020B0604020202020204" pitchFamily="34" charset="0"/>
              </a:rPr>
              <a:t>Cedalion</a:t>
            </a:r>
            <a:r>
              <a:rPr lang="en-CA" sz="1100" b="1" i="1" dirty="0">
                <a:latin typeface="Arial" panose="020B0604020202020204" pitchFamily="34" charset="0"/>
              </a:rPr>
              <a:t> on his shoulders to act as the giant's eyes.</a:t>
            </a:r>
            <a:endParaRPr lang="en-US" sz="1100" b="1" i="1" dirty="0"/>
          </a:p>
        </p:txBody>
      </p:sp>
    </p:spTree>
    <p:extLst>
      <p:ext uri="{BB962C8B-B14F-4D97-AF65-F5344CB8AC3E}">
        <p14:creationId xmlns:p14="http://schemas.microsoft.com/office/powerpoint/2010/main" val="34808667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23A7F2B-B776-4162-BD4D-1990B050DD6C}"/>
              </a:ext>
            </a:extLst>
          </p:cNvPr>
          <p:cNvPicPr>
            <a:picLocks noChangeAspect="1"/>
          </p:cNvPicPr>
          <p:nvPr/>
        </p:nvPicPr>
        <p:blipFill>
          <a:blip r:embed="rId2"/>
          <a:stretch>
            <a:fillRect/>
          </a:stretch>
        </p:blipFill>
        <p:spPr>
          <a:xfrm>
            <a:off x="0" y="0"/>
            <a:ext cx="12192000" cy="6878272"/>
          </a:xfrm>
          <a:prstGeom prst="rect">
            <a:avLst/>
          </a:prstGeom>
        </p:spPr>
      </p:pic>
      <p:sp>
        <p:nvSpPr>
          <p:cNvPr id="5" name="Rectangle 4">
            <a:extLst>
              <a:ext uri="{FF2B5EF4-FFF2-40B4-BE49-F238E27FC236}">
                <a16:creationId xmlns:a16="http://schemas.microsoft.com/office/drawing/2014/main" id="{776C961B-4577-4418-942B-D6A7B6105DF6}"/>
              </a:ext>
            </a:extLst>
          </p:cNvPr>
          <p:cNvSpPr/>
          <p:nvPr/>
        </p:nvSpPr>
        <p:spPr>
          <a:xfrm>
            <a:off x="585926" y="221942"/>
            <a:ext cx="3089429" cy="683580"/>
          </a:xfrm>
          <a:prstGeom prst="rect">
            <a:avLst/>
          </a:prstGeom>
          <a:solidFill>
            <a:srgbClr val="77CE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C336F08B-35AF-4805-B255-C5E4687B67B3}"/>
              </a:ext>
            </a:extLst>
          </p:cNvPr>
          <p:cNvSpPr/>
          <p:nvPr/>
        </p:nvSpPr>
        <p:spPr>
          <a:xfrm>
            <a:off x="355107" y="1296140"/>
            <a:ext cx="10946167" cy="29207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E75D6C86-9F54-485F-A61E-E3518A1655A5}"/>
              </a:ext>
            </a:extLst>
          </p:cNvPr>
          <p:cNvSpPr/>
          <p:nvPr/>
        </p:nvSpPr>
        <p:spPr>
          <a:xfrm>
            <a:off x="585926" y="1535837"/>
            <a:ext cx="10946167" cy="21306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03722D7D-8492-4ABA-A9C3-CCEA9F7189D7}"/>
              </a:ext>
            </a:extLst>
          </p:cNvPr>
          <p:cNvSpPr/>
          <p:nvPr/>
        </p:nvSpPr>
        <p:spPr>
          <a:xfrm>
            <a:off x="585926" y="6329779"/>
            <a:ext cx="2929631" cy="30627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1DBFA9E2-59AB-4762-9D2B-4E20CCD15619}"/>
              </a:ext>
            </a:extLst>
          </p:cNvPr>
          <p:cNvSpPr/>
          <p:nvPr/>
        </p:nvSpPr>
        <p:spPr>
          <a:xfrm>
            <a:off x="585926" y="969665"/>
            <a:ext cx="11461072" cy="5324535"/>
          </a:xfrm>
          <a:prstGeom prst="rect">
            <a:avLst/>
          </a:prstGeom>
        </p:spPr>
        <p:txBody>
          <a:bodyPr wrap="square">
            <a:spAutoFit/>
          </a:bodyPr>
          <a:lstStyle/>
          <a:p>
            <a:pPr marL="285750" indent="-285750">
              <a:buFont typeface="Arial" panose="020B0604020202020204" pitchFamily="34" charset="0"/>
              <a:buChar char="•"/>
            </a:pPr>
            <a:endParaRPr lang="en-US" sz="2000" b="1" dirty="0">
              <a:latin typeface="Montserrat" charset="0"/>
            </a:endParaRPr>
          </a:p>
          <a:p>
            <a:pPr marL="285750" indent="-285750">
              <a:buFont typeface="Arial" panose="020B0604020202020204" pitchFamily="34" charset="0"/>
              <a:buChar char="•"/>
            </a:pPr>
            <a:r>
              <a:rPr lang="en-US" sz="2000" b="1" dirty="0">
                <a:latin typeface="Montserrat" charset="0"/>
              </a:rPr>
              <a:t>The objective of this case study is to forecast weekly retail store sales based on historical data.</a:t>
            </a:r>
          </a:p>
          <a:p>
            <a:pPr marL="285750" indent="-285750">
              <a:buFont typeface="Arial" panose="020B0604020202020204" pitchFamily="34" charset="0"/>
              <a:buChar char="•"/>
            </a:pPr>
            <a:r>
              <a:rPr lang="en-CA" sz="2000" b="1" dirty="0">
                <a:latin typeface="Montserrat" charset="0"/>
              </a:rPr>
              <a:t>This dataset contains weekly sales from 99 departments belonging to 45 different stores.</a:t>
            </a:r>
          </a:p>
          <a:p>
            <a:pPr marL="285750" indent="-285750">
              <a:buFont typeface="Arial" panose="020B0604020202020204" pitchFamily="34" charset="0"/>
              <a:buChar char="•"/>
            </a:pPr>
            <a:r>
              <a:rPr lang="en-CA" sz="2000" b="1" dirty="0">
                <a:latin typeface="Montserrat" charset="0"/>
              </a:rPr>
              <a:t>The data contains holidays and promotional markdowns offered by various stores and several departments throughout the year .</a:t>
            </a:r>
          </a:p>
          <a:p>
            <a:pPr marL="285750" indent="-285750">
              <a:buFont typeface="Arial" panose="020B0604020202020204" pitchFamily="34" charset="0"/>
              <a:buChar char="•"/>
            </a:pPr>
            <a:r>
              <a:rPr lang="en-CA" sz="2000" b="1" dirty="0">
                <a:latin typeface="Montserrat" charset="0"/>
              </a:rPr>
              <a:t>Markdowns are crucial to promote sales especially before key events such as Super Bowl, Christmas and Thanksgiving. </a:t>
            </a:r>
          </a:p>
          <a:p>
            <a:pPr marL="285750" indent="-285750">
              <a:buFont typeface="Arial" panose="020B0604020202020204" pitchFamily="34" charset="0"/>
              <a:buChar char="•"/>
            </a:pPr>
            <a:r>
              <a:rPr lang="en-CA" sz="2000" b="1" dirty="0">
                <a:latin typeface="Montserrat" charset="0"/>
              </a:rPr>
              <a:t>Developing accurate model will enable make informed decisions and make recommendations to improve business processes in the future. </a:t>
            </a:r>
          </a:p>
          <a:p>
            <a:pPr marL="285750" indent="-285750">
              <a:buFont typeface="Arial" panose="020B0604020202020204" pitchFamily="34" charset="0"/>
              <a:buChar char="•"/>
            </a:pPr>
            <a:r>
              <a:rPr lang="en-CA" sz="2000" b="1" dirty="0">
                <a:latin typeface="Montserrat" charset="0"/>
              </a:rPr>
              <a:t>The data consists of three sheets: </a:t>
            </a:r>
          </a:p>
          <a:p>
            <a:pPr marL="914400" lvl="1" indent="-457200">
              <a:buFont typeface="+mj-lt"/>
              <a:buAutoNum type="arabicPeriod"/>
            </a:pPr>
            <a:r>
              <a:rPr lang="en-CA" sz="2000" b="1" dirty="0">
                <a:latin typeface="Montserrat" charset="0"/>
              </a:rPr>
              <a:t>Stores</a:t>
            </a:r>
          </a:p>
          <a:p>
            <a:pPr marL="914400" lvl="1" indent="-457200">
              <a:buFont typeface="+mj-lt"/>
              <a:buAutoNum type="arabicPeriod"/>
            </a:pPr>
            <a:r>
              <a:rPr lang="en-CA" sz="2000" b="1" dirty="0">
                <a:latin typeface="Montserrat" charset="0"/>
              </a:rPr>
              <a:t>Features</a:t>
            </a:r>
          </a:p>
          <a:p>
            <a:pPr marL="914400" lvl="1" indent="-457200">
              <a:buFont typeface="+mj-lt"/>
              <a:buAutoNum type="arabicPeriod"/>
            </a:pPr>
            <a:r>
              <a:rPr lang="en-CA" sz="2000" b="1" dirty="0">
                <a:latin typeface="Montserrat" charset="0"/>
              </a:rPr>
              <a:t>Sales</a:t>
            </a:r>
          </a:p>
          <a:p>
            <a:pPr marL="285750" indent="-285750">
              <a:buFont typeface="Arial" panose="020B0604020202020204" pitchFamily="34" charset="0"/>
              <a:buChar char="•"/>
            </a:pPr>
            <a:endParaRPr lang="en-CA" sz="2000" b="1" dirty="0">
              <a:latin typeface="Montserrat" charset="0"/>
            </a:endParaRPr>
          </a:p>
          <a:p>
            <a:pPr marL="285750" indent="-285750">
              <a:buFont typeface="Arial" panose="020B0604020202020204" pitchFamily="34" charset="0"/>
              <a:buChar char="•"/>
            </a:pPr>
            <a:endParaRPr lang="en-CA" sz="2000" b="1" dirty="0">
              <a:latin typeface="Montserrat" charset="0"/>
            </a:endParaRPr>
          </a:p>
        </p:txBody>
      </p:sp>
      <p:sp>
        <p:nvSpPr>
          <p:cNvPr id="10" name="Rectangle 9">
            <a:extLst>
              <a:ext uri="{FF2B5EF4-FFF2-40B4-BE49-F238E27FC236}">
                <a16:creationId xmlns:a16="http://schemas.microsoft.com/office/drawing/2014/main" id="{BB92BDB9-5B72-4AE6-B5AB-E44B226E7A16}"/>
              </a:ext>
            </a:extLst>
          </p:cNvPr>
          <p:cNvSpPr/>
          <p:nvPr/>
        </p:nvSpPr>
        <p:spPr>
          <a:xfrm>
            <a:off x="176334" y="237642"/>
            <a:ext cx="4035079" cy="523220"/>
          </a:xfrm>
          <a:prstGeom prst="rect">
            <a:avLst/>
          </a:prstGeom>
        </p:spPr>
        <p:txBody>
          <a:bodyPr wrap="none">
            <a:spAutoFit/>
          </a:bodyPr>
          <a:lstStyle/>
          <a:p>
            <a:r>
              <a:rPr lang="en-CA" sz="2800" b="1" dirty="0">
                <a:latin typeface="Montserrat" charset="0"/>
                <a:ea typeface="Montserrat" charset="0"/>
                <a:cs typeface="Montserrat" charset="0"/>
              </a:rPr>
              <a:t>PROJECT OVERVIEW</a:t>
            </a:r>
            <a:endParaRPr lang="en-US" sz="2800" dirty="0"/>
          </a:p>
        </p:txBody>
      </p:sp>
      <p:sp>
        <p:nvSpPr>
          <p:cNvPr id="2" name="Rectangle 1">
            <a:extLst>
              <a:ext uri="{FF2B5EF4-FFF2-40B4-BE49-F238E27FC236}">
                <a16:creationId xmlns:a16="http://schemas.microsoft.com/office/drawing/2014/main" id="{27D48A6A-469C-4519-83BC-AA6D5934B3AB}"/>
              </a:ext>
            </a:extLst>
          </p:cNvPr>
          <p:cNvSpPr/>
          <p:nvPr/>
        </p:nvSpPr>
        <p:spPr>
          <a:xfrm>
            <a:off x="1294114" y="6249334"/>
            <a:ext cx="6800732" cy="369332"/>
          </a:xfrm>
          <a:prstGeom prst="rect">
            <a:avLst/>
          </a:prstGeom>
        </p:spPr>
        <p:txBody>
          <a:bodyPr wrap="square">
            <a:spAutoFit/>
          </a:bodyPr>
          <a:lstStyle/>
          <a:p>
            <a:r>
              <a:rPr lang="en-US" b="1" dirty="0"/>
              <a:t>Data Source : https://www.kaggle.com/manjeetsingh/retaildataset</a:t>
            </a:r>
          </a:p>
        </p:txBody>
      </p:sp>
    </p:spTree>
    <p:extLst>
      <p:ext uri="{BB962C8B-B14F-4D97-AF65-F5344CB8AC3E}">
        <p14:creationId xmlns:p14="http://schemas.microsoft.com/office/powerpoint/2010/main" val="404161259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EA503D7E-D2F4-4D5C-A248-EC4449ECFB85}"/>
              </a:ext>
            </a:extLst>
          </p:cNvPr>
          <p:cNvPicPr>
            <a:picLocks noChangeAspect="1"/>
          </p:cNvPicPr>
          <p:nvPr/>
        </p:nvPicPr>
        <p:blipFill>
          <a:blip r:embed="rId2"/>
          <a:stretch>
            <a:fillRect/>
          </a:stretch>
        </p:blipFill>
        <p:spPr>
          <a:xfrm>
            <a:off x="0" y="-26581"/>
            <a:ext cx="12200878" cy="6884581"/>
          </a:xfrm>
          <a:prstGeom prst="rect">
            <a:avLst/>
          </a:prstGeom>
        </p:spPr>
      </p:pic>
      <p:sp>
        <p:nvSpPr>
          <p:cNvPr id="10" name="Прямоугольник 9">
            <a:extLst>
              <a:ext uri="{FF2B5EF4-FFF2-40B4-BE49-F238E27FC236}">
                <a16:creationId xmlns:a16="http://schemas.microsoft.com/office/drawing/2014/main" id="{5EE88138-48BD-46AA-94F3-3B05DD703F63}"/>
              </a:ext>
            </a:extLst>
          </p:cNvPr>
          <p:cNvSpPr/>
          <p:nvPr/>
        </p:nvSpPr>
        <p:spPr>
          <a:xfrm>
            <a:off x="368678" y="117674"/>
            <a:ext cx="7585714" cy="954107"/>
          </a:xfrm>
          <a:prstGeom prst="rect">
            <a:avLst/>
          </a:prstGeom>
        </p:spPr>
        <p:txBody>
          <a:bodyPr wrap="square">
            <a:spAutoFit/>
          </a:bodyPr>
          <a:lstStyle/>
          <a:p>
            <a:r>
              <a:rPr lang="en-US" sz="2800" b="1" dirty="0">
                <a:latin typeface="Montserrat" charset="0"/>
              </a:rPr>
              <a:t>ADVANTAGES AND DISADVANTAGES OF XGBOOST</a:t>
            </a:r>
          </a:p>
        </p:txBody>
      </p:sp>
      <p:sp>
        <p:nvSpPr>
          <p:cNvPr id="7" name="Content Placeholder 2"/>
          <p:cNvSpPr txBox="1">
            <a:spLocks/>
          </p:cNvSpPr>
          <p:nvPr/>
        </p:nvSpPr>
        <p:spPr>
          <a:xfrm>
            <a:off x="4070666" y="1979516"/>
            <a:ext cx="11472900" cy="4525963"/>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endParaRPr lang="en-CA" sz="1800" b="1" dirty="0">
              <a:latin typeface="Montserrat" charset="0"/>
            </a:endParaRPr>
          </a:p>
        </p:txBody>
      </p:sp>
      <p:graphicFrame>
        <p:nvGraphicFramePr>
          <p:cNvPr id="2" name="Diagram 1">
            <a:extLst>
              <a:ext uri="{FF2B5EF4-FFF2-40B4-BE49-F238E27FC236}">
                <a16:creationId xmlns:a16="http://schemas.microsoft.com/office/drawing/2014/main" id="{CC629F12-B393-4DC7-81DA-AEEEB151F928}"/>
              </a:ext>
            </a:extLst>
          </p:cNvPr>
          <p:cNvGraphicFramePr/>
          <p:nvPr>
            <p:extLst>
              <p:ext uri="{D42A27DB-BD31-4B8C-83A1-F6EECF244321}">
                <p14:modId xmlns:p14="http://schemas.microsoft.com/office/powerpoint/2010/main" val="1612624147"/>
              </p:ext>
            </p:extLst>
          </p:nvPr>
        </p:nvGraphicFramePr>
        <p:xfrm>
          <a:off x="2167802" y="1228763"/>
          <a:ext cx="7401711" cy="452596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75753579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F147C20C-9808-4024-90C1-D0B1ED19FF4D}"/>
              </a:ext>
            </a:extLst>
          </p:cNvPr>
          <p:cNvPicPr>
            <a:picLocks noChangeAspect="1"/>
          </p:cNvPicPr>
          <p:nvPr/>
        </p:nvPicPr>
        <p:blipFill rotWithShape="1">
          <a:blip r:embed="rId2"/>
          <a:srcRect b="24373"/>
          <a:stretch/>
        </p:blipFill>
        <p:spPr>
          <a:xfrm>
            <a:off x="-4560" y="-13291"/>
            <a:ext cx="12192000" cy="5206581"/>
          </a:xfrm>
          <a:prstGeom prst="rect">
            <a:avLst/>
          </a:prstGeom>
        </p:spPr>
      </p:pic>
      <p:cxnSp>
        <p:nvCxnSpPr>
          <p:cNvPr id="4" name="Straight Arrow Connector 3">
            <a:extLst>
              <a:ext uri="{FF2B5EF4-FFF2-40B4-BE49-F238E27FC236}">
                <a16:creationId xmlns:a16="http://schemas.microsoft.com/office/drawing/2014/main" id="{589D3404-5626-4FC1-B960-B59E3181C9F3}"/>
              </a:ext>
            </a:extLst>
          </p:cNvPr>
          <p:cNvCxnSpPr>
            <a:cxnSpLocks/>
          </p:cNvCxnSpPr>
          <p:nvPr/>
        </p:nvCxnSpPr>
        <p:spPr>
          <a:xfrm flipV="1">
            <a:off x="1280165" y="6110869"/>
            <a:ext cx="3630796" cy="24351"/>
          </a:xfrm>
          <a:prstGeom prst="straightConnector1">
            <a:avLst/>
          </a:prstGeom>
          <a:ln w="57150">
            <a:solidFill>
              <a:srgbClr val="124359"/>
            </a:solidFill>
            <a:tailEnd type="triangle"/>
          </a:ln>
        </p:spPr>
        <p:style>
          <a:lnRef idx="1">
            <a:schemeClr val="accent1"/>
          </a:lnRef>
          <a:fillRef idx="0">
            <a:schemeClr val="accent1"/>
          </a:fillRef>
          <a:effectRef idx="0">
            <a:schemeClr val="accent1"/>
          </a:effectRef>
          <a:fontRef idx="minor">
            <a:schemeClr val="tx1"/>
          </a:fontRef>
        </p:style>
      </p:cxnSp>
      <p:cxnSp>
        <p:nvCxnSpPr>
          <p:cNvPr id="5" name="Straight Arrow Connector 4">
            <a:extLst>
              <a:ext uri="{FF2B5EF4-FFF2-40B4-BE49-F238E27FC236}">
                <a16:creationId xmlns:a16="http://schemas.microsoft.com/office/drawing/2014/main" id="{7FBD8841-B45A-4F1C-A52D-A45366EA3F30}"/>
              </a:ext>
            </a:extLst>
          </p:cNvPr>
          <p:cNvCxnSpPr>
            <a:cxnSpLocks/>
          </p:cNvCxnSpPr>
          <p:nvPr/>
        </p:nvCxnSpPr>
        <p:spPr>
          <a:xfrm flipH="1" flipV="1">
            <a:off x="1280167" y="2786032"/>
            <a:ext cx="1" cy="3384148"/>
          </a:xfrm>
          <a:prstGeom prst="straightConnector1">
            <a:avLst/>
          </a:prstGeom>
          <a:ln w="57150">
            <a:solidFill>
              <a:srgbClr val="124359"/>
            </a:solidFill>
            <a:tailEnd type="triangle"/>
          </a:ln>
        </p:spPr>
        <p:style>
          <a:lnRef idx="1">
            <a:schemeClr val="accent1"/>
          </a:lnRef>
          <a:fillRef idx="0">
            <a:schemeClr val="accent1"/>
          </a:fillRef>
          <a:effectRef idx="0">
            <a:schemeClr val="accent1"/>
          </a:effectRef>
          <a:fontRef idx="minor">
            <a:schemeClr val="tx1"/>
          </a:fontRef>
        </p:style>
      </p:cxnSp>
      <p:sp>
        <p:nvSpPr>
          <p:cNvPr id="6" name="Oval 5">
            <a:extLst>
              <a:ext uri="{FF2B5EF4-FFF2-40B4-BE49-F238E27FC236}">
                <a16:creationId xmlns:a16="http://schemas.microsoft.com/office/drawing/2014/main" id="{8DC603E1-EF82-4D5F-A2AB-DE676FF5FA12}"/>
              </a:ext>
            </a:extLst>
          </p:cNvPr>
          <p:cNvSpPr/>
          <p:nvPr/>
        </p:nvSpPr>
        <p:spPr>
          <a:xfrm>
            <a:off x="3245060" y="4211208"/>
            <a:ext cx="284199" cy="300118"/>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9" name="Oval 8">
            <a:extLst>
              <a:ext uri="{FF2B5EF4-FFF2-40B4-BE49-F238E27FC236}">
                <a16:creationId xmlns:a16="http://schemas.microsoft.com/office/drawing/2014/main" id="{21308F27-F157-4A62-B319-825F8C77C2E2}"/>
              </a:ext>
            </a:extLst>
          </p:cNvPr>
          <p:cNvSpPr/>
          <p:nvPr/>
        </p:nvSpPr>
        <p:spPr>
          <a:xfrm>
            <a:off x="2196993" y="5148096"/>
            <a:ext cx="284199" cy="300118"/>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10" name="TextBox 9">
            <a:extLst>
              <a:ext uri="{FF2B5EF4-FFF2-40B4-BE49-F238E27FC236}">
                <a16:creationId xmlns:a16="http://schemas.microsoft.com/office/drawing/2014/main" id="{351B04F0-4F69-4191-987D-822237B251F3}"/>
              </a:ext>
            </a:extLst>
          </p:cNvPr>
          <p:cNvSpPr txBox="1"/>
          <p:nvPr/>
        </p:nvSpPr>
        <p:spPr>
          <a:xfrm>
            <a:off x="2451606" y="6201271"/>
            <a:ext cx="1304844" cy="461665"/>
          </a:xfrm>
          <a:prstGeom prst="rect">
            <a:avLst/>
          </a:prstGeom>
          <a:noFill/>
        </p:spPr>
        <p:txBody>
          <a:bodyPr wrap="none" rtlCol="0">
            <a:spAutoFit/>
          </a:bodyPr>
          <a:lstStyle/>
          <a:p>
            <a:r>
              <a:rPr lang="en-CA" sz="2400" b="1" dirty="0">
                <a:solidFill>
                  <a:srgbClr val="002060"/>
                </a:solidFill>
              </a:rPr>
              <a:t>SAVINGS</a:t>
            </a:r>
          </a:p>
        </p:txBody>
      </p:sp>
      <p:sp>
        <p:nvSpPr>
          <p:cNvPr id="11" name="TextBox 10">
            <a:extLst>
              <a:ext uri="{FF2B5EF4-FFF2-40B4-BE49-F238E27FC236}">
                <a16:creationId xmlns:a16="http://schemas.microsoft.com/office/drawing/2014/main" id="{85917261-57A5-4C76-A029-1AEFD7013DC4}"/>
              </a:ext>
            </a:extLst>
          </p:cNvPr>
          <p:cNvSpPr txBox="1"/>
          <p:nvPr/>
        </p:nvSpPr>
        <p:spPr>
          <a:xfrm rot="16200000">
            <a:off x="654722" y="3124650"/>
            <a:ext cx="713080" cy="461665"/>
          </a:xfrm>
          <a:prstGeom prst="rect">
            <a:avLst/>
          </a:prstGeom>
          <a:noFill/>
        </p:spPr>
        <p:txBody>
          <a:bodyPr wrap="none" rtlCol="0">
            <a:spAutoFit/>
          </a:bodyPr>
          <a:lstStyle/>
          <a:p>
            <a:r>
              <a:rPr lang="en-CA" sz="2400" b="1" dirty="0">
                <a:solidFill>
                  <a:srgbClr val="002060"/>
                </a:solidFill>
              </a:rPr>
              <a:t>AGE</a:t>
            </a:r>
          </a:p>
        </p:txBody>
      </p:sp>
      <p:sp>
        <p:nvSpPr>
          <p:cNvPr id="12" name="Oval 11">
            <a:extLst>
              <a:ext uri="{FF2B5EF4-FFF2-40B4-BE49-F238E27FC236}">
                <a16:creationId xmlns:a16="http://schemas.microsoft.com/office/drawing/2014/main" id="{472A1181-B8E7-450B-94AA-60E0D882B7A9}"/>
              </a:ext>
            </a:extLst>
          </p:cNvPr>
          <p:cNvSpPr/>
          <p:nvPr/>
        </p:nvSpPr>
        <p:spPr>
          <a:xfrm>
            <a:off x="2079463" y="4320791"/>
            <a:ext cx="284199" cy="300118"/>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13" name="Oval 12">
            <a:extLst>
              <a:ext uri="{FF2B5EF4-FFF2-40B4-BE49-F238E27FC236}">
                <a16:creationId xmlns:a16="http://schemas.microsoft.com/office/drawing/2014/main" id="{1C1D46D3-A1B2-4B73-A662-C31A1BC14677}"/>
              </a:ext>
            </a:extLst>
          </p:cNvPr>
          <p:cNvSpPr/>
          <p:nvPr/>
        </p:nvSpPr>
        <p:spPr>
          <a:xfrm>
            <a:off x="1586914" y="5623786"/>
            <a:ext cx="284199" cy="300118"/>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14" name="Oval 13">
            <a:extLst>
              <a:ext uri="{FF2B5EF4-FFF2-40B4-BE49-F238E27FC236}">
                <a16:creationId xmlns:a16="http://schemas.microsoft.com/office/drawing/2014/main" id="{94776C04-B1E6-4206-AD8F-522275DA4FCC}"/>
              </a:ext>
            </a:extLst>
          </p:cNvPr>
          <p:cNvSpPr/>
          <p:nvPr/>
        </p:nvSpPr>
        <p:spPr>
          <a:xfrm>
            <a:off x="2768131" y="4108100"/>
            <a:ext cx="284199" cy="300118"/>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17" name="Oval 16">
            <a:extLst>
              <a:ext uri="{FF2B5EF4-FFF2-40B4-BE49-F238E27FC236}">
                <a16:creationId xmlns:a16="http://schemas.microsoft.com/office/drawing/2014/main" id="{F58D8F6E-6310-412B-80A9-AA642780D87D}"/>
              </a:ext>
            </a:extLst>
          </p:cNvPr>
          <p:cNvSpPr/>
          <p:nvPr/>
        </p:nvSpPr>
        <p:spPr>
          <a:xfrm>
            <a:off x="3186873" y="3838381"/>
            <a:ext cx="284199" cy="300118"/>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18" name="Oval 17">
            <a:extLst>
              <a:ext uri="{FF2B5EF4-FFF2-40B4-BE49-F238E27FC236}">
                <a16:creationId xmlns:a16="http://schemas.microsoft.com/office/drawing/2014/main" id="{D49DA26D-899E-4028-AC31-5795DFD68C87}"/>
              </a:ext>
            </a:extLst>
          </p:cNvPr>
          <p:cNvSpPr/>
          <p:nvPr/>
        </p:nvSpPr>
        <p:spPr>
          <a:xfrm>
            <a:off x="1886660" y="5112293"/>
            <a:ext cx="284199" cy="300118"/>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20" name="Прямоугольник 9">
            <a:extLst>
              <a:ext uri="{FF2B5EF4-FFF2-40B4-BE49-F238E27FC236}">
                <a16:creationId xmlns:a16="http://schemas.microsoft.com/office/drawing/2014/main" id="{C47DC666-4A0D-4131-91F0-5BB7B5925786}"/>
              </a:ext>
            </a:extLst>
          </p:cNvPr>
          <p:cNvSpPr/>
          <p:nvPr/>
        </p:nvSpPr>
        <p:spPr>
          <a:xfrm>
            <a:off x="368677" y="117674"/>
            <a:ext cx="8624395" cy="954107"/>
          </a:xfrm>
          <a:prstGeom prst="rect">
            <a:avLst/>
          </a:prstGeom>
        </p:spPr>
        <p:txBody>
          <a:bodyPr wrap="square">
            <a:spAutoFit/>
          </a:bodyPr>
          <a:lstStyle/>
          <a:p>
            <a:r>
              <a:rPr lang="en-US" sz="2800" b="1" dirty="0">
                <a:latin typeface="Montserrat" charset="0"/>
              </a:rPr>
              <a:t>DISADVANTAGES OF XGBOOST: POOR EXTRAPOLATION CAPABILITY BY XGBOOST</a:t>
            </a:r>
          </a:p>
        </p:txBody>
      </p:sp>
      <p:cxnSp>
        <p:nvCxnSpPr>
          <p:cNvPr id="22" name="Straight Connector 21">
            <a:extLst>
              <a:ext uri="{FF2B5EF4-FFF2-40B4-BE49-F238E27FC236}">
                <a16:creationId xmlns:a16="http://schemas.microsoft.com/office/drawing/2014/main" id="{8649FF03-7BB4-48D8-A58B-EE8ABC2D3023}"/>
              </a:ext>
            </a:extLst>
          </p:cNvPr>
          <p:cNvCxnSpPr/>
          <p:nvPr/>
        </p:nvCxnSpPr>
        <p:spPr>
          <a:xfrm flipV="1">
            <a:off x="1280165" y="3822394"/>
            <a:ext cx="2476285" cy="2101510"/>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24" name="Oval 23">
            <a:extLst>
              <a:ext uri="{FF2B5EF4-FFF2-40B4-BE49-F238E27FC236}">
                <a16:creationId xmlns:a16="http://schemas.microsoft.com/office/drawing/2014/main" id="{5D3F69DE-1EB7-46D2-9841-A37D8B5C1734}"/>
              </a:ext>
            </a:extLst>
          </p:cNvPr>
          <p:cNvSpPr/>
          <p:nvPr/>
        </p:nvSpPr>
        <p:spPr>
          <a:xfrm>
            <a:off x="3807684" y="3468530"/>
            <a:ext cx="284199" cy="300118"/>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25" name="Oval 24">
            <a:extLst>
              <a:ext uri="{FF2B5EF4-FFF2-40B4-BE49-F238E27FC236}">
                <a16:creationId xmlns:a16="http://schemas.microsoft.com/office/drawing/2014/main" id="{59D1809C-D6F9-4993-951B-6DF4D4AD59B5}"/>
              </a:ext>
            </a:extLst>
          </p:cNvPr>
          <p:cNvSpPr/>
          <p:nvPr/>
        </p:nvSpPr>
        <p:spPr>
          <a:xfrm>
            <a:off x="4091883" y="3205423"/>
            <a:ext cx="284199" cy="300118"/>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27" name="Oval 26">
            <a:extLst>
              <a:ext uri="{FF2B5EF4-FFF2-40B4-BE49-F238E27FC236}">
                <a16:creationId xmlns:a16="http://schemas.microsoft.com/office/drawing/2014/main" id="{B6517EB7-0CEF-4218-8832-905E0E2C1369}"/>
              </a:ext>
            </a:extLst>
          </p:cNvPr>
          <p:cNvSpPr/>
          <p:nvPr/>
        </p:nvSpPr>
        <p:spPr>
          <a:xfrm>
            <a:off x="4500382" y="2905305"/>
            <a:ext cx="284199" cy="300118"/>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solidFill>
                <a:srgbClr val="002060"/>
              </a:solidFill>
            </a:endParaRPr>
          </a:p>
        </p:txBody>
      </p:sp>
      <p:sp>
        <p:nvSpPr>
          <p:cNvPr id="28" name="Oval 27">
            <a:extLst>
              <a:ext uri="{FF2B5EF4-FFF2-40B4-BE49-F238E27FC236}">
                <a16:creationId xmlns:a16="http://schemas.microsoft.com/office/drawing/2014/main" id="{662607FA-A67B-4DEF-87BA-C1164A1BFDBC}"/>
              </a:ext>
            </a:extLst>
          </p:cNvPr>
          <p:cNvSpPr/>
          <p:nvPr/>
        </p:nvSpPr>
        <p:spPr>
          <a:xfrm>
            <a:off x="4826830" y="2618898"/>
            <a:ext cx="284199" cy="300118"/>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cxnSp>
        <p:nvCxnSpPr>
          <p:cNvPr id="29" name="Straight Arrow Connector 28">
            <a:extLst>
              <a:ext uri="{FF2B5EF4-FFF2-40B4-BE49-F238E27FC236}">
                <a16:creationId xmlns:a16="http://schemas.microsoft.com/office/drawing/2014/main" id="{49A45146-9FB3-4B71-8E03-0C1317411AD4}"/>
              </a:ext>
            </a:extLst>
          </p:cNvPr>
          <p:cNvCxnSpPr>
            <a:cxnSpLocks/>
          </p:cNvCxnSpPr>
          <p:nvPr/>
        </p:nvCxnSpPr>
        <p:spPr>
          <a:xfrm flipV="1">
            <a:off x="7505106" y="6040981"/>
            <a:ext cx="3630796" cy="24351"/>
          </a:xfrm>
          <a:prstGeom prst="straightConnector1">
            <a:avLst/>
          </a:prstGeom>
          <a:ln w="57150">
            <a:solidFill>
              <a:srgbClr val="124359"/>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334A16DB-32E5-4A11-9D71-72320D8C84F6}"/>
              </a:ext>
            </a:extLst>
          </p:cNvPr>
          <p:cNvCxnSpPr>
            <a:cxnSpLocks/>
          </p:cNvCxnSpPr>
          <p:nvPr/>
        </p:nvCxnSpPr>
        <p:spPr>
          <a:xfrm flipH="1" flipV="1">
            <a:off x="7505108" y="2716144"/>
            <a:ext cx="1" cy="3384148"/>
          </a:xfrm>
          <a:prstGeom prst="straightConnector1">
            <a:avLst/>
          </a:prstGeom>
          <a:ln w="57150">
            <a:solidFill>
              <a:srgbClr val="124359"/>
            </a:solidFill>
            <a:tailEnd type="triangle"/>
          </a:ln>
        </p:spPr>
        <p:style>
          <a:lnRef idx="1">
            <a:schemeClr val="accent1"/>
          </a:lnRef>
          <a:fillRef idx="0">
            <a:schemeClr val="accent1"/>
          </a:fillRef>
          <a:effectRef idx="0">
            <a:schemeClr val="accent1"/>
          </a:effectRef>
          <a:fontRef idx="minor">
            <a:schemeClr val="tx1"/>
          </a:fontRef>
        </p:style>
      </p:cxnSp>
      <p:sp>
        <p:nvSpPr>
          <p:cNvPr id="31" name="Oval 30">
            <a:extLst>
              <a:ext uri="{FF2B5EF4-FFF2-40B4-BE49-F238E27FC236}">
                <a16:creationId xmlns:a16="http://schemas.microsoft.com/office/drawing/2014/main" id="{655BB486-0F65-4EDE-AFBB-0559414E9941}"/>
              </a:ext>
            </a:extLst>
          </p:cNvPr>
          <p:cNvSpPr/>
          <p:nvPr/>
        </p:nvSpPr>
        <p:spPr>
          <a:xfrm>
            <a:off x="9470001" y="4141320"/>
            <a:ext cx="284199" cy="300118"/>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32" name="Oval 31">
            <a:extLst>
              <a:ext uri="{FF2B5EF4-FFF2-40B4-BE49-F238E27FC236}">
                <a16:creationId xmlns:a16="http://schemas.microsoft.com/office/drawing/2014/main" id="{229CE55F-C59F-4747-9651-8D6F0DE421F3}"/>
              </a:ext>
            </a:extLst>
          </p:cNvPr>
          <p:cNvSpPr/>
          <p:nvPr/>
        </p:nvSpPr>
        <p:spPr>
          <a:xfrm>
            <a:off x="8960746" y="4457425"/>
            <a:ext cx="284199" cy="300118"/>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33" name="Oval 32">
            <a:extLst>
              <a:ext uri="{FF2B5EF4-FFF2-40B4-BE49-F238E27FC236}">
                <a16:creationId xmlns:a16="http://schemas.microsoft.com/office/drawing/2014/main" id="{21E8058C-4122-4753-ADCF-9B662CA89491}"/>
              </a:ext>
            </a:extLst>
          </p:cNvPr>
          <p:cNvSpPr/>
          <p:nvPr/>
        </p:nvSpPr>
        <p:spPr>
          <a:xfrm>
            <a:off x="8648938" y="4685717"/>
            <a:ext cx="284199" cy="300118"/>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34" name="Oval 33">
            <a:extLst>
              <a:ext uri="{FF2B5EF4-FFF2-40B4-BE49-F238E27FC236}">
                <a16:creationId xmlns:a16="http://schemas.microsoft.com/office/drawing/2014/main" id="{B1B56551-3344-44A1-8998-7D7D107B2BE9}"/>
              </a:ext>
            </a:extLst>
          </p:cNvPr>
          <p:cNvSpPr/>
          <p:nvPr/>
        </p:nvSpPr>
        <p:spPr>
          <a:xfrm>
            <a:off x="8421934" y="5078208"/>
            <a:ext cx="284199" cy="300118"/>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35" name="TextBox 34">
            <a:extLst>
              <a:ext uri="{FF2B5EF4-FFF2-40B4-BE49-F238E27FC236}">
                <a16:creationId xmlns:a16="http://schemas.microsoft.com/office/drawing/2014/main" id="{9EBFCED2-B09F-41C0-8ABF-9FFF9617F894}"/>
              </a:ext>
            </a:extLst>
          </p:cNvPr>
          <p:cNvSpPr txBox="1"/>
          <p:nvPr/>
        </p:nvSpPr>
        <p:spPr>
          <a:xfrm>
            <a:off x="8676547" y="6131383"/>
            <a:ext cx="1304844" cy="461665"/>
          </a:xfrm>
          <a:prstGeom prst="rect">
            <a:avLst/>
          </a:prstGeom>
          <a:noFill/>
        </p:spPr>
        <p:txBody>
          <a:bodyPr wrap="none" rtlCol="0">
            <a:spAutoFit/>
          </a:bodyPr>
          <a:lstStyle/>
          <a:p>
            <a:r>
              <a:rPr lang="en-CA" sz="2400" b="1" dirty="0">
                <a:solidFill>
                  <a:srgbClr val="002060"/>
                </a:solidFill>
              </a:rPr>
              <a:t>SAVINGS</a:t>
            </a:r>
          </a:p>
        </p:txBody>
      </p:sp>
      <p:sp>
        <p:nvSpPr>
          <p:cNvPr id="36" name="TextBox 35">
            <a:extLst>
              <a:ext uri="{FF2B5EF4-FFF2-40B4-BE49-F238E27FC236}">
                <a16:creationId xmlns:a16="http://schemas.microsoft.com/office/drawing/2014/main" id="{D4E32490-2094-4116-9B81-B8901C7D12F7}"/>
              </a:ext>
            </a:extLst>
          </p:cNvPr>
          <p:cNvSpPr txBox="1"/>
          <p:nvPr/>
        </p:nvSpPr>
        <p:spPr>
          <a:xfrm rot="16200000">
            <a:off x="6879663" y="3054762"/>
            <a:ext cx="713080" cy="461665"/>
          </a:xfrm>
          <a:prstGeom prst="rect">
            <a:avLst/>
          </a:prstGeom>
          <a:noFill/>
        </p:spPr>
        <p:txBody>
          <a:bodyPr wrap="none" rtlCol="0">
            <a:spAutoFit/>
          </a:bodyPr>
          <a:lstStyle/>
          <a:p>
            <a:r>
              <a:rPr lang="en-CA" sz="2400" b="1" dirty="0">
                <a:solidFill>
                  <a:srgbClr val="002060"/>
                </a:solidFill>
              </a:rPr>
              <a:t>AGE</a:t>
            </a:r>
          </a:p>
        </p:txBody>
      </p:sp>
      <p:sp>
        <p:nvSpPr>
          <p:cNvPr id="37" name="Oval 36">
            <a:extLst>
              <a:ext uri="{FF2B5EF4-FFF2-40B4-BE49-F238E27FC236}">
                <a16:creationId xmlns:a16="http://schemas.microsoft.com/office/drawing/2014/main" id="{54F2BA43-53C0-4F0E-91D1-1069643F060E}"/>
              </a:ext>
            </a:extLst>
          </p:cNvPr>
          <p:cNvSpPr/>
          <p:nvPr/>
        </p:nvSpPr>
        <p:spPr>
          <a:xfrm>
            <a:off x="8169788" y="5415232"/>
            <a:ext cx="284199" cy="300118"/>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38" name="Oval 37">
            <a:extLst>
              <a:ext uri="{FF2B5EF4-FFF2-40B4-BE49-F238E27FC236}">
                <a16:creationId xmlns:a16="http://schemas.microsoft.com/office/drawing/2014/main" id="{550334EC-8227-4B99-B73A-AA5965EC21D9}"/>
              </a:ext>
            </a:extLst>
          </p:cNvPr>
          <p:cNvSpPr/>
          <p:nvPr/>
        </p:nvSpPr>
        <p:spPr>
          <a:xfrm>
            <a:off x="7811855" y="5553898"/>
            <a:ext cx="284199" cy="300118"/>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39" name="Oval 38">
            <a:extLst>
              <a:ext uri="{FF2B5EF4-FFF2-40B4-BE49-F238E27FC236}">
                <a16:creationId xmlns:a16="http://schemas.microsoft.com/office/drawing/2014/main" id="{59E6938D-50D4-4AA2-929D-17876AB93043}"/>
              </a:ext>
            </a:extLst>
          </p:cNvPr>
          <p:cNvSpPr/>
          <p:nvPr/>
        </p:nvSpPr>
        <p:spPr>
          <a:xfrm>
            <a:off x="8993072" y="4038212"/>
            <a:ext cx="284199" cy="300118"/>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40" name="Oval 39">
            <a:extLst>
              <a:ext uri="{FF2B5EF4-FFF2-40B4-BE49-F238E27FC236}">
                <a16:creationId xmlns:a16="http://schemas.microsoft.com/office/drawing/2014/main" id="{E43BBA8B-FA38-4816-A2AA-E1FEEDE6AA3A}"/>
              </a:ext>
            </a:extLst>
          </p:cNvPr>
          <p:cNvSpPr/>
          <p:nvPr/>
        </p:nvSpPr>
        <p:spPr>
          <a:xfrm>
            <a:off x="9411814" y="3768493"/>
            <a:ext cx="284199" cy="300118"/>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41" name="Oval 40">
            <a:extLst>
              <a:ext uri="{FF2B5EF4-FFF2-40B4-BE49-F238E27FC236}">
                <a16:creationId xmlns:a16="http://schemas.microsoft.com/office/drawing/2014/main" id="{C46FF45A-1135-4502-9399-9F973E6EEE26}"/>
              </a:ext>
            </a:extLst>
          </p:cNvPr>
          <p:cNvSpPr/>
          <p:nvPr/>
        </p:nvSpPr>
        <p:spPr>
          <a:xfrm>
            <a:off x="8111601" y="5042405"/>
            <a:ext cx="284199" cy="300118"/>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cxnSp>
        <p:nvCxnSpPr>
          <p:cNvPr id="42" name="Straight Connector 41">
            <a:extLst>
              <a:ext uri="{FF2B5EF4-FFF2-40B4-BE49-F238E27FC236}">
                <a16:creationId xmlns:a16="http://schemas.microsoft.com/office/drawing/2014/main" id="{0B4E0485-40AF-487B-9207-5F0968CEF731}"/>
              </a:ext>
            </a:extLst>
          </p:cNvPr>
          <p:cNvCxnSpPr/>
          <p:nvPr/>
        </p:nvCxnSpPr>
        <p:spPr>
          <a:xfrm flipV="1">
            <a:off x="7505106" y="3752506"/>
            <a:ext cx="2476285" cy="2101510"/>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43" name="Oval 42">
            <a:extLst>
              <a:ext uri="{FF2B5EF4-FFF2-40B4-BE49-F238E27FC236}">
                <a16:creationId xmlns:a16="http://schemas.microsoft.com/office/drawing/2014/main" id="{7D2E7E2B-A28F-4769-A953-E6C45A9C7530}"/>
              </a:ext>
            </a:extLst>
          </p:cNvPr>
          <p:cNvSpPr/>
          <p:nvPr/>
        </p:nvSpPr>
        <p:spPr>
          <a:xfrm>
            <a:off x="10174721" y="3457768"/>
            <a:ext cx="284199" cy="300118"/>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44" name="Oval 43">
            <a:extLst>
              <a:ext uri="{FF2B5EF4-FFF2-40B4-BE49-F238E27FC236}">
                <a16:creationId xmlns:a16="http://schemas.microsoft.com/office/drawing/2014/main" id="{0B32801B-6912-423B-9D52-BB879360DF57}"/>
              </a:ext>
            </a:extLst>
          </p:cNvPr>
          <p:cNvSpPr/>
          <p:nvPr/>
        </p:nvSpPr>
        <p:spPr>
          <a:xfrm>
            <a:off x="10652250" y="3441997"/>
            <a:ext cx="284199" cy="300118"/>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45" name="Oval 44">
            <a:extLst>
              <a:ext uri="{FF2B5EF4-FFF2-40B4-BE49-F238E27FC236}">
                <a16:creationId xmlns:a16="http://schemas.microsoft.com/office/drawing/2014/main" id="{326FCA74-D86E-45DD-B359-3A25A6A1B81F}"/>
              </a:ext>
            </a:extLst>
          </p:cNvPr>
          <p:cNvSpPr/>
          <p:nvPr/>
        </p:nvSpPr>
        <p:spPr>
          <a:xfrm>
            <a:off x="11057847" y="3409906"/>
            <a:ext cx="284199" cy="300118"/>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solidFill>
                <a:srgbClr val="002060"/>
              </a:solidFill>
            </a:endParaRPr>
          </a:p>
        </p:txBody>
      </p:sp>
      <p:sp>
        <p:nvSpPr>
          <p:cNvPr id="46" name="Oval 45">
            <a:extLst>
              <a:ext uri="{FF2B5EF4-FFF2-40B4-BE49-F238E27FC236}">
                <a16:creationId xmlns:a16="http://schemas.microsoft.com/office/drawing/2014/main" id="{A07BEC1A-8164-48FD-9625-2D03B2FB0DE3}"/>
              </a:ext>
            </a:extLst>
          </p:cNvPr>
          <p:cNvSpPr/>
          <p:nvPr/>
        </p:nvSpPr>
        <p:spPr>
          <a:xfrm>
            <a:off x="11545155" y="3409906"/>
            <a:ext cx="284199" cy="300118"/>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47" name="TextBox 46">
            <a:extLst>
              <a:ext uri="{FF2B5EF4-FFF2-40B4-BE49-F238E27FC236}">
                <a16:creationId xmlns:a16="http://schemas.microsoft.com/office/drawing/2014/main" id="{D6967DBF-9FD3-4ED5-99C5-7FCD805F75B0}"/>
              </a:ext>
            </a:extLst>
          </p:cNvPr>
          <p:cNvSpPr txBox="1"/>
          <p:nvPr/>
        </p:nvSpPr>
        <p:spPr>
          <a:xfrm>
            <a:off x="1280599" y="1698809"/>
            <a:ext cx="4497321" cy="830997"/>
          </a:xfrm>
          <a:prstGeom prst="rect">
            <a:avLst/>
          </a:prstGeom>
          <a:noFill/>
        </p:spPr>
        <p:txBody>
          <a:bodyPr wrap="none" rtlCol="0">
            <a:spAutoFit/>
          </a:bodyPr>
          <a:lstStyle/>
          <a:p>
            <a:pPr algn="ctr"/>
            <a:r>
              <a:rPr lang="en-CA" sz="2400" b="1" dirty="0">
                <a:solidFill>
                  <a:srgbClr val="FF0000"/>
                </a:solidFill>
              </a:rPr>
              <a:t>LINEAR REGRESSION</a:t>
            </a:r>
          </a:p>
          <a:p>
            <a:pPr algn="ctr"/>
            <a:r>
              <a:rPr lang="en-CA" sz="2400" b="1" dirty="0">
                <a:solidFill>
                  <a:srgbClr val="FF0000"/>
                </a:solidFill>
              </a:rPr>
              <a:t>&amp; ARTIFICIAL NEURAL NETWORKS</a:t>
            </a:r>
            <a:endParaRPr lang="en-US" sz="2400" b="1" dirty="0">
              <a:solidFill>
                <a:srgbClr val="FF0000"/>
              </a:solidFill>
            </a:endParaRPr>
          </a:p>
        </p:txBody>
      </p:sp>
      <p:sp>
        <p:nvSpPr>
          <p:cNvPr id="48" name="TextBox 47">
            <a:extLst>
              <a:ext uri="{FF2B5EF4-FFF2-40B4-BE49-F238E27FC236}">
                <a16:creationId xmlns:a16="http://schemas.microsoft.com/office/drawing/2014/main" id="{3FF7BDD8-ACAF-4C80-AED1-08758F7F1504}"/>
              </a:ext>
            </a:extLst>
          </p:cNvPr>
          <p:cNvSpPr txBox="1"/>
          <p:nvPr/>
        </p:nvSpPr>
        <p:spPr>
          <a:xfrm>
            <a:off x="8428154" y="1815353"/>
            <a:ext cx="2734788" cy="830997"/>
          </a:xfrm>
          <a:prstGeom prst="rect">
            <a:avLst/>
          </a:prstGeom>
          <a:noFill/>
        </p:spPr>
        <p:txBody>
          <a:bodyPr wrap="none" rtlCol="0">
            <a:spAutoFit/>
          </a:bodyPr>
          <a:lstStyle/>
          <a:p>
            <a:pPr algn="ctr"/>
            <a:r>
              <a:rPr lang="en-CA" sz="2400" b="1" dirty="0">
                <a:solidFill>
                  <a:srgbClr val="FF0000"/>
                </a:solidFill>
              </a:rPr>
              <a:t>XGBOOST</a:t>
            </a:r>
          </a:p>
          <a:p>
            <a:pPr algn="ctr"/>
            <a:r>
              <a:rPr lang="en-CA" sz="2400" b="1" dirty="0">
                <a:solidFill>
                  <a:srgbClr val="FF0000"/>
                </a:solidFill>
              </a:rPr>
              <a:t>&amp; RANDOM FOREST</a:t>
            </a:r>
            <a:endParaRPr lang="en-US" sz="2400" b="1" dirty="0">
              <a:solidFill>
                <a:srgbClr val="FF0000"/>
              </a:solidFill>
            </a:endParaRPr>
          </a:p>
        </p:txBody>
      </p:sp>
      <p:sp>
        <p:nvSpPr>
          <p:cNvPr id="49" name="Content Placeholder 2">
            <a:extLst>
              <a:ext uri="{FF2B5EF4-FFF2-40B4-BE49-F238E27FC236}">
                <a16:creationId xmlns:a16="http://schemas.microsoft.com/office/drawing/2014/main" id="{B781C575-59F9-4B9F-9643-64E6763DF9DD}"/>
              </a:ext>
            </a:extLst>
          </p:cNvPr>
          <p:cNvSpPr txBox="1">
            <a:spLocks/>
          </p:cNvSpPr>
          <p:nvPr/>
        </p:nvSpPr>
        <p:spPr>
          <a:xfrm>
            <a:off x="275705" y="1293076"/>
            <a:ext cx="11472900" cy="4525963"/>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285750" indent="-285750" algn="l">
              <a:buFont typeface="Arial" panose="020B0604020202020204" pitchFamily="34" charset="0"/>
              <a:buChar char="•"/>
            </a:pPr>
            <a:r>
              <a:rPr lang="en-CA" sz="1800" dirty="0">
                <a:latin typeface="Montserrat" charset="0"/>
              </a:rPr>
              <a:t>Out of bound inference with </a:t>
            </a:r>
            <a:r>
              <a:rPr lang="en-CA" sz="1800" dirty="0" err="1">
                <a:latin typeface="Montserrat" charset="0"/>
              </a:rPr>
              <a:t>XGBoost</a:t>
            </a:r>
            <a:r>
              <a:rPr lang="en-CA" sz="1800" dirty="0">
                <a:latin typeface="Montserrat" charset="0"/>
              </a:rPr>
              <a:t> will cause issues and result in unreasonable predictions</a:t>
            </a:r>
          </a:p>
          <a:p>
            <a:pPr algn="l"/>
            <a:endParaRPr lang="en-CA" sz="1800" b="1" dirty="0">
              <a:latin typeface="Montserrat" charset="0"/>
            </a:endParaRPr>
          </a:p>
        </p:txBody>
      </p:sp>
      <p:sp>
        <p:nvSpPr>
          <p:cNvPr id="50" name="Oval 49">
            <a:extLst>
              <a:ext uri="{FF2B5EF4-FFF2-40B4-BE49-F238E27FC236}">
                <a16:creationId xmlns:a16="http://schemas.microsoft.com/office/drawing/2014/main" id="{14BD0428-9237-4431-B482-DA5F2051223D}"/>
              </a:ext>
            </a:extLst>
          </p:cNvPr>
          <p:cNvSpPr/>
          <p:nvPr/>
        </p:nvSpPr>
        <p:spPr>
          <a:xfrm>
            <a:off x="2054367" y="4684664"/>
            <a:ext cx="284199" cy="300118"/>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51" name="Oval 50">
            <a:extLst>
              <a:ext uri="{FF2B5EF4-FFF2-40B4-BE49-F238E27FC236}">
                <a16:creationId xmlns:a16="http://schemas.microsoft.com/office/drawing/2014/main" id="{EE983288-847F-4D3F-8769-D164D06D9AFF}"/>
              </a:ext>
            </a:extLst>
          </p:cNvPr>
          <p:cNvSpPr/>
          <p:nvPr/>
        </p:nvSpPr>
        <p:spPr>
          <a:xfrm>
            <a:off x="3039211" y="4445124"/>
            <a:ext cx="284199" cy="300118"/>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52" name="Oval 51">
            <a:extLst>
              <a:ext uri="{FF2B5EF4-FFF2-40B4-BE49-F238E27FC236}">
                <a16:creationId xmlns:a16="http://schemas.microsoft.com/office/drawing/2014/main" id="{FEED878D-EFDC-449F-AB17-08832D16F853}"/>
              </a:ext>
            </a:extLst>
          </p:cNvPr>
          <p:cNvSpPr/>
          <p:nvPr/>
        </p:nvSpPr>
        <p:spPr>
          <a:xfrm>
            <a:off x="2420182" y="4409301"/>
            <a:ext cx="284199" cy="300118"/>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53" name="Oval 52">
            <a:extLst>
              <a:ext uri="{FF2B5EF4-FFF2-40B4-BE49-F238E27FC236}">
                <a16:creationId xmlns:a16="http://schemas.microsoft.com/office/drawing/2014/main" id="{8C806A4E-CF05-463F-8CA8-E0688532B74C}"/>
              </a:ext>
            </a:extLst>
          </p:cNvPr>
          <p:cNvSpPr/>
          <p:nvPr/>
        </p:nvSpPr>
        <p:spPr>
          <a:xfrm>
            <a:off x="1510344" y="5185002"/>
            <a:ext cx="284199" cy="300118"/>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54" name="Oval 53">
            <a:extLst>
              <a:ext uri="{FF2B5EF4-FFF2-40B4-BE49-F238E27FC236}">
                <a16:creationId xmlns:a16="http://schemas.microsoft.com/office/drawing/2014/main" id="{D088BA07-FA56-4759-95EE-1F4C2B39D675}"/>
              </a:ext>
            </a:extLst>
          </p:cNvPr>
          <p:cNvSpPr/>
          <p:nvPr/>
        </p:nvSpPr>
        <p:spPr>
          <a:xfrm>
            <a:off x="3579384" y="3963008"/>
            <a:ext cx="284199" cy="300118"/>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8" name="Oval 7">
            <a:extLst>
              <a:ext uri="{FF2B5EF4-FFF2-40B4-BE49-F238E27FC236}">
                <a16:creationId xmlns:a16="http://schemas.microsoft.com/office/drawing/2014/main" id="{2D580E50-59F5-4D3D-8E10-81CD577AA768}"/>
              </a:ext>
            </a:extLst>
          </p:cNvPr>
          <p:cNvSpPr/>
          <p:nvPr/>
        </p:nvSpPr>
        <p:spPr>
          <a:xfrm>
            <a:off x="2421064" y="4739565"/>
            <a:ext cx="284199" cy="300118"/>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7" name="Oval 6">
            <a:extLst>
              <a:ext uri="{FF2B5EF4-FFF2-40B4-BE49-F238E27FC236}">
                <a16:creationId xmlns:a16="http://schemas.microsoft.com/office/drawing/2014/main" id="{3FDCFAB5-415F-442A-81AA-2C8DF3918AEA}"/>
              </a:ext>
            </a:extLst>
          </p:cNvPr>
          <p:cNvSpPr/>
          <p:nvPr/>
        </p:nvSpPr>
        <p:spPr>
          <a:xfrm>
            <a:off x="2735805" y="4527313"/>
            <a:ext cx="284199" cy="300118"/>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cxnSp>
        <p:nvCxnSpPr>
          <p:cNvPr id="56" name="Connector: Curved 55">
            <a:extLst>
              <a:ext uri="{FF2B5EF4-FFF2-40B4-BE49-F238E27FC236}">
                <a16:creationId xmlns:a16="http://schemas.microsoft.com/office/drawing/2014/main" id="{01207CE3-C1DC-4AC8-A57B-43325B831923}"/>
              </a:ext>
            </a:extLst>
          </p:cNvPr>
          <p:cNvCxnSpPr>
            <a:stCxn id="7" idx="5"/>
          </p:cNvCxnSpPr>
          <p:nvPr/>
        </p:nvCxnSpPr>
        <p:spPr>
          <a:xfrm rot="16200000" flipH="1">
            <a:off x="3097513" y="4664351"/>
            <a:ext cx="628931" cy="867188"/>
          </a:xfrm>
          <a:prstGeom prst="curvedConnector2">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57" name="TextBox 56">
            <a:extLst>
              <a:ext uri="{FF2B5EF4-FFF2-40B4-BE49-F238E27FC236}">
                <a16:creationId xmlns:a16="http://schemas.microsoft.com/office/drawing/2014/main" id="{275CB899-7F0D-4FD8-8815-7E8BB55FA651}"/>
              </a:ext>
            </a:extLst>
          </p:cNvPr>
          <p:cNvSpPr txBox="1"/>
          <p:nvPr/>
        </p:nvSpPr>
        <p:spPr>
          <a:xfrm>
            <a:off x="3241932" y="5400708"/>
            <a:ext cx="1701748" cy="369332"/>
          </a:xfrm>
          <a:prstGeom prst="rect">
            <a:avLst/>
          </a:prstGeom>
          <a:noFill/>
        </p:spPr>
        <p:txBody>
          <a:bodyPr wrap="none" rtlCol="0">
            <a:spAutoFit/>
          </a:bodyPr>
          <a:lstStyle/>
          <a:p>
            <a:r>
              <a:rPr lang="en-CA" b="1" dirty="0">
                <a:solidFill>
                  <a:srgbClr val="FF0000"/>
                </a:solidFill>
              </a:rPr>
              <a:t>TRAINING DATA</a:t>
            </a:r>
            <a:endParaRPr lang="en-US" b="1" dirty="0">
              <a:solidFill>
                <a:srgbClr val="FF0000"/>
              </a:solidFill>
            </a:endParaRPr>
          </a:p>
        </p:txBody>
      </p:sp>
      <p:sp>
        <p:nvSpPr>
          <p:cNvPr id="58" name="TextBox 57">
            <a:extLst>
              <a:ext uri="{FF2B5EF4-FFF2-40B4-BE49-F238E27FC236}">
                <a16:creationId xmlns:a16="http://schemas.microsoft.com/office/drawing/2014/main" id="{16081D06-C679-4691-83F3-5FA9BC462E8C}"/>
              </a:ext>
            </a:extLst>
          </p:cNvPr>
          <p:cNvSpPr txBox="1"/>
          <p:nvPr/>
        </p:nvSpPr>
        <p:spPr>
          <a:xfrm>
            <a:off x="4384436" y="4100302"/>
            <a:ext cx="2244534" cy="646331"/>
          </a:xfrm>
          <a:prstGeom prst="rect">
            <a:avLst/>
          </a:prstGeom>
          <a:noFill/>
        </p:spPr>
        <p:txBody>
          <a:bodyPr wrap="square" rtlCol="0">
            <a:spAutoFit/>
          </a:bodyPr>
          <a:lstStyle/>
          <a:p>
            <a:pPr algn="ctr"/>
            <a:r>
              <a:rPr lang="en-CA" b="1" dirty="0">
                <a:solidFill>
                  <a:srgbClr val="FF0000"/>
                </a:solidFill>
              </a:rPr>
              <a:t>MODEL PREDICTIONS (INFERENCE)</a:t>
            </a:r>
            <a:endParaRPr lang="en-US" b="1" dirty="0">
              <a:solidFill>
                <a:srgbClr val="FF0000"/>
              </a:solidFill>
            </a:endParaRPr>
          </a:p>
        </p:txBody>
      </p:sp>
      <p:cxnSp>
        <p:nvCxnSpPr>
          <p:cNvPr id="59" name="Connector: Curved 58">
            <a:extLst>
              <a:ext uri="{FF2B5EF4-FFF2-40B4-BE49-F238E27FC236}">
                <a16:creationId xmlns:a16="http://schemas.microsoft.com/office/drawing/2014/main" id="{94A1BB68-82A0-43A1-81F3-7EA1899D668D}"/>
              </a:ext>
            </a:extLst>
          </p:cNvPr>
          <p:cNvCxnSpPr>
            <a:cxnSpLocks/>
            <a:stCxn id="51" idx="6"/>
          </p:cNvCxnSpPr>
          <p:nvPr/>
        </p:nvCxnSpPr>
        <p:spPr>
          <a:xfrm flipV="1">
            <a:off x="3323410" y="4090467"/>
            <a:ext cx="1519054" cy="504716"/>
          </a:xfrm>
          <a:prstGeom prst="curvedConnector3">
            <a:avLst>
              <a:gd name="adj1" fmla="val 50000"/>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60" name="Connector: Curved 59">
            <a:extLst>
              <a:ext uri="{FF2B5EF4-FFF2-40B4-BE49-F238E27FC236}">
                <a16:creationId xmlns:a16="http://schemas.microsoft.com/office/drawing/2014/main" id="{B368E271-435A-41A8-92FF-4C881304D35B}"/>
              </a:ext>
            </a:extLst>
          </p:cNvPr>
          <p:cNvCxnSpPr>
            <a:cxnSpLocks/>
          </p:cNvCxnSpPr>
          <p:nvPr/>
        </p:nvCxnSpPr>
        <p:spPr>
          <a:xfrm rot="16200000" flipH="1">
            <a:off x="4680824" y="3220922"/>
            <a:ext cx="919300" cy="915857"/>
          </a:xfrm>
          <a:prstGeom prst="curvedConnector3">
            <a:avLst>
              <a:gd name="adj1" fmla="val 50000"/>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64" name="Connector: Curved 63">
            <a:extLst>
              <a:ext uri="{FF2B5EF4-FFF2-40B4-BE49-F238E27FC236}">
                <a16:creationId xmlns:a16="http://schemas.microsoft.com/office/drawing/2014/main" id="{78D3DCA1-55AA-4EFF-A5C7-A22A46C6DC2B}"/>
              </a:ext>
            </a:extLst>
          </p:cNvPr>
          <p:cNvCxnSpPr>
            <a:cxnSpLocks/>
          </p:cNvCxnSpPr>
          <p:nvPr/>
        </p:nvCxnSpPr>
        <p:spPr>
          <a:xfrm>
            <a:off x="2471880" y="5359777"/>
            <a:ext cx="875364" cy="372728"/>
          </a:xfrm>
          <a:prstGeom prst="curvedConnector3">
            <a:avLst>
              <a:gd name="adj1" fmla="val 50000"/>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0884533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2B5132F-3707-44BA-9CEB-8673EF1B2A0F}"/>
              </a:ext>
            </a:extLst>
          </p:cNvPr>
          <p:cNvPicPr>
            <a:picLocks noChangeAspect="1"/>
          </p:cNvPicPr>
          <p:nvPr/>
        </p:nvPicPr>
        <p:blipFill>
          <a:blip r:embed="rId2"/>
          <a:stretch>
            <a:fillRect/>
          </a:stretch>
        </p:blipFill>
        <p:spPr>
          <a:xfrm>
            <a:off x="0" y="-1193"/>
            <a:ext cx="12192000" cy="6859194"/>
          </a:xfrm>
          <a:prstGeom prst="rect">
            <a:avLst/>
          </a:prstGeom>
        </p:spPr>
      </p:pic>
      <p:sp>
        <p:nvSpPr>
          <p:cNvPr id="5" name="TextBox 4">
            <a:extLst>
              <a:ext uri="{FF2B5EF4-FFF2-40B4-BE49-F238E27FC236}">
                <a16:creationId xmlns:a16="http://schemas.microsoft.com/office/drawing/2014/main" id="{0F9D04B7-03C9-4895-84F6-D6380FD573A6}"/>
              </a:ext>
            </a:extLst>
          </p:cNvPr>
          <p:cNvSpPr txBox="1"/>
          <p:nvPr/>
        </p:nvSpPr>
        <p:spPr>
          <a:xfrm>
            <a:off x="1895475" y="2543175"/>
            <a:ext cx="6767262" cy="1754326"/>
          </a:xfrm>
          <a:prstGeom prst="rect">
            <a:avLst/>
          </a:prstGeom>
          <a:noFill/>
        </p:spPr>
        <p:txBody>
          <a:bodyPr wrap="square" rtlCol="0">
            <a:spAutoFit/>
          </a:bodyPr>
          <a:lstStyle>
            <a:defPPr>
              <a:defRPr lang="en-US"/>
            </a:defPPr>
            <a:lvl1pPr>
              <a:defRPr sz="5400" b="1">
                <a:solidFill>
                  <a:srgbClr val="074F85"/>
                </a:solidFill>
              </a:defRPr>
            </a:lvl1pPr>
          </a:lstStyle>
          <a:p>
            <a:pPr algn="ctr"/>
            <a:r>
              <a:rPr lang="en-CA" dirty="0"/>
              <a:t>XGBOOST – WHAT IS BOOSTING?</a:t>
            </a:r>
            <a:endParaRPr lang="en-US" dirty="0"/>
          </a:p>
        </p:txBody>
      </p:sp>
    </p:spTree>
    <p:extLst>
      <p:ext uri="{BB962C8B-B14F-4D97-AF65-F5344CB8AC3E}">
        <p14:creationId xmlns:p14="http://schemas.microsoft.com/office/powerpoint/2010/main" val="224070760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EA503D7E-D2F4-4D5C-A248-EC4449ECFB85}"/>
              </a:ext>
            </a:extLst>
          </p:cNvPr>
          <p:cNvPicPr>
            <a:picLocks noChangeAspect="1"/>
          </p:cNvPicPr>
          <p:nvPr/>
        </p:nvPicPr>
        <p:blipFill rotWithShape="1">
          <a:blip r:embed="rId2"/>
          <a:srcRect b="29331"/>
          <a:stretch/>
        </p:blipFill>
        <p:spPr>
          <a:xfrm>
            <a:off x="-3822" y="-26581"/>
            <a:ext cx="12192000" cy="4865281"/>
          </a:xfrm>
          <a:prstGeom prst="rect">
            <a:avLst/>
          </a:prstGeom>
        </p:spPr>
      </p:pic>
      <p:sp>
        <p:nvSpPr>
          <p:cNvPr id="10" name="Прямоугольник 9">
            <a:extLst>
              <a:ext uri="{FF2B5EF4-FFF2-40B4-BE49-F238E27FC236}">
                <a16:creationId xmlns:a16="http://schemas.microsoft.com/office/drawing/2014/main" id="{5EE88138-48BD-46AA-94F3-3B05DD703F63}"/>
              </a:ext>
            </a:extLst>
          </p:cNvPr>
          <p:cNvSpPr/>
          <p:nvPr/>
        </p:nvSpPr>
        <p:spPr>
          <a:xfrm>
            <a:off x="292478" y="225763"/>
            <a:ext cx="7585714" cy="523220"/>
          </a:xfrm>
          <a:prstGeom prst="rect">
            <a:avLst/>
          </a:prstGeom>
        </p:spPr>
        <p:txBody>
          <a:bodyPr wrap="square">
            <a:spAutoFit/>
          </a:bodyPr>
          <a:lstStyle/>
          <a:p>
            <a:r>
              <a:rPr lang="en-US" sz="2800" b="1" dirty="0">
                <a:latin typeface="Montserrat" charset="0"/>
              </a:rPr>
              <a:t>XGBOOST: WHAT IS BOOSTING?</a:t>
            </a:r>
          </a:p>
        </p:txBody>
      </p:sp>
      <p:sp>
        <p:nvSpPr>
          <p:cNvPr id="7" name="Content Placeholder 2"/>
          <p:cNvSpPr txBox="1">
            <a:spLocks/>
          </p:cNvSpPr>
          <p:nvPr/>
        </p:nvSpPr>
        <p:spPr>
          <a:xfrm>
            <a:off x="439700" y="1278901"/>
            <a:ext cx="11472900" cy="312800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285750" indent="-285750" algn="l">
              <a:buFont typeface="Arial" panose="020B0604020202020204" pitchFamily="34" charset="0"/>
              <a:buChar char="•"/>
            </a:pPr>
            <a:r>
              <a:rPr lang="en-CA" sz="1800" dirty="0">
                <a:latin typeface="Montserrat" charset="0"/>
                <a:ea typeface="Montserrat" charset="0"/>
                <a:cs typeface="Montserrat" charset="0"/>
              </a:rPr>
              <a:t>Boosting works by learning from previous mistakes (errors in model predictions) to come up with better future predictions. </a:t>
            </a:r>
          </a:p>
          <a:p>
            <a:pPr marL="285750" indent="-285750" algn="l">
              <a:buFont typeface="Arial" panose="020B0604020202020204" pitchFamily="34" charset="0"/>
              <a:buChar char="•"/>
            </a:pPr>
            <a:r>
              <a:rPr lang="en-CA" sz="1800" dirty="0">
                <a:latin typeface="Montserrat" charset="0"/>
              </a:rPr>
              <a:t>Boosting is an ensemble machine learning technique that works by training weak models in a sequential fashion. </a:t>
            </a:r>
          </a:p>
          <a:p>
            <a:pPr marL="285750" indent="-285750" algn="l">
              <a:buFont typeface="Arial" panose="020B0604020202020204" pitchFamily="34" charset="0"/>
              <a:buChar char="•"/>
            </a:pPr>
            <a:r>
              <a:rPr lang="en-CA" sz="1800" dirty="0">
                <a:latin typeface="Montserrat" charset="0"/>
              </a:rPr>
              <a:t>Each model is trying to learn from the previous weak model and become better at making predictions. </a:t>
            </a:r>
          </a:p>
          <a:p>
            <a:pPr marL="285750" indent="-285750" algn="l">
              <a:buFont typeface="Arial" panose="020B0604020202020204" pitchFamily="34" charset="0"/>
              <a:buChar char="•"/>
            </a:pPr>
            <a:r>
              <a:rPr lang="en-CA" sz="1800" dirty="0">
                <a:latin typeface="Montserrat" charset="0"/>
              </a:rPr>
              <a:t>Boosting algorithms work by building a model from the training data, then the second model is built based on the mistakes (residuals) of the first model. The algorithm repeats until the maximum number of models have been created or until the model provides good predictions.</a:t>
            </a:r>
          </a:p>
          <a:p>
            <a:pPr marL="285750" indent="-285750" algn="l">
              <a:buFont typeface="Arial" panose="020B0604020202020204" pitchFamily="34" charset="0"/>
              <a:buChar char="•"/>
            </a:pPr>
            <a:endParaRPr lang="en-CA" sz="1800" dirty="0">
              <a:latin typeface="Montserrat" charset="0"/>
            </a:endParaRPr>
          </a:p>
          <a:p>
            <a:pPr fontAlgn="base"/>
            <a:endParaRPr lang="en-CA" sz="1800" dirty="0"/>
          </a:p>
        </p:txBody>
      </p:sp>
      <p:sp>
        <p:nvSpPr>
          <p:cNvPr id="2" name="Rectangle 1">
            <a:extLst>
              <a:ext uri="{FF2B5EF4-FFF2-40B4-BE49-F238E27FC236}">
                <a16:creationId xmlns:a16="http://schemas.microsoft.com/office/drawing/2014/main" id="{8CD3D554-35D8-4A22-AC68-2720E8E96A50}"/>
              </a:ext>
            </a:extLst>
          </p:cNvPr>
          <p:cNvSpPr/>
          <p:nvPr/>
        </p:nvSpPr>
        <p:spPr>
          <a:xfrm>
            <a:off x="4119370" y="5952076"/>
            <a:ext cx="6096000" cy="954107"/>
          </a:xfrm>
          <a:prstGeom prst="rect">
            <a:avLst/>
          </a:prstGeom>
        </p:spPr>
        <p:txBody>
          <a:bodyPr>
            <a:spAutoFit/>
          </a:bodyPr>
          <a:lstStyle/>
          <a:p>
            <a:r>
              <a:rPr lang="en-US" sz="1400" dirty="0">
                <a:hlinkClick r:id="rId3"/>
              </a:rPr>
              <a:t>Great Resource: https://medium.com/greyatom/a-quick-guide-to-boosting-in-ml-acf7c1585cb5</a:t>
            </a:r>
            <a:endParaRPr lang="en-US" sz="1400" dirty="0"/>
          </a:p>
          <a:p>
            <a:r>
              <a:rPr lang="en-US" sz="1400" dirty="0">
                <a:solidFill>
                  <a:srgbClr val="002060"/>
                </a:solidFill>
                <a:hlinkClick r:id="rId4">
                  <a:extLst>
                    <a:ext uri="{A12FA001-AC4F-418D-AE19-62706E023703}">
                      <ahyp:hlinkClr xmlns:ahyp="http://schemas.microsoft.com/office/drawing/2018/hyperlinkcolor" val="tx"/>
                    </a:ext>
                  </a:extLst>
                </a:hlinkClick>
              </a:rPr>
              <a:t>Photo Credit: https://commons.wikimedia.org/wiki/File:Boosting.png</a:t>
            </a:r>
            <a:endParaRPr lang="en-US" sz="1400" dirty="0">
              <a:solidFill>
                <a:srgbClr val="002060"/>
              </a:solidFill>
            </a:endParaRPr>
          </a:p>
          <a:p>
            <a:endParaRPr lang="en-US" sz="1400" dirty="0"/>
          </a:p>
        </p:txBody>
      </p:sp>
      <p:pic>
        <p:nvPicPr>
          <p:cNvPr id="6" name="Picture 2" descr="File:Boosting.png">
            <a:extLst>
              <a:ext uri="{FF2B5EF4-FFF2-40B4-BE49-F238E27FC236}">
                <a16:creationId xmlns:a16="http://schemas.microsoft.com/office/drawing/2014/main" id="{9D472196-9257-4C4F-B1DD-C3CB9091924C}"/>
              </a:ext>
            </a:extLst>
          </p:cNvPr>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642196" y="3524472"/>
            <a:ext cx="9678304" cy="29888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2182820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EA503D7E-D2F4-4D5C-A248-EC4449ECFB85}"/>
              </a:ext>
            </a:extLst>
          </p:cNvPr>
          <p:cNvPicPr>
            <a:picLocks noChangeAspect="1"/>
          </p:cNvPicPr>
          <p:nvPr/>
        </p:nvPicPr>
        <p:blipFill rotWithShape="1">
          <a:blip r:embed="rId2"/>
          <a:srcRect b="26908"/>
          <a:stretch/>
        </p:blipFill>
        <p:spPr>
          <a:xfrm>
            <a:off x="0" y="-26580"/>
            <a:ext cx="12192000" cy="5032072"/>
          </a:xfrm>
          <a:prstGeom prst="rect">
            <a:avLst/>
          </a:prstGeom>
        </p:spPr>
      </p:pic>
      <p:sp>
        <p:nvSpPr>
          <p:cNvPr id="10" name="Прямоугольник 9">
            <a:extLst>
              <a:ext uri="{FF2B5EF4-FFF2-40B4-BE49-F238E27FC236}">
                <a16:creationId xmlns:a16="http://schemas.microsoft.com/office/drawing/2014/main" id="{5EE88138-48BD-46AA-94F3-3B05DD703F63}"/>
              </a:ext>
            </a:extLst>
          </p:cNvPr>
          <p:cNvSpPr/>
          <p:nvPr/>
        </p:nvSpPr>
        <p:spPr>
          <a:xfrm>
            <a:off x="216278" y="260454"/>
            <a:ext cx="7585714" cy="523220"/>
          </a:xfrm>
          <a:prstGeom prst="rect">
            <a:avLst/>
          </a:prstGeom>
        </p:spPr>
        <p:txBody>
          <a:bodyPr wrap="square">
            <a:spAutoFit/>
          </a:bodyPr>
          <a:lstStyle/>
          <a:p>
            <a:r>
              <a:rPr lang="en-US" sz="2800" b="1" dirty="0">
                <a:latin typeface="Montserrat" charset="0"/>
              </a:rPr>
              <a:t>XGBOOST: BOOSTING EXAMPLE</a:t>
            </a:r>
          </a:p>
        </p:txBody>
      </p:sp>
      <p:sp>
        <p:nvSpPr>
          <p:cNvPr id="3" name="Rectangle 2">
            <a:extLst>
              <a:ext uri="{FF2B5EF4-FFF2-40B4-BE49-F238E27FC236}">
                <a16:creationId xmlns:a16="http://schemas.microsoft.com/office/drawing/2014/main" id="{F575B72A-8CE8-4E0B-90B7-6D265D128B2E}"/>
              </a:ext>
            </a:extLst>
          </p:cNvPr>
          <p:cNvSpPr/>
          <p:nvPr/>
        </p:nvSpPr>
        <p:spPr>
          <a:xfrm>
            <a:off x="4214842" y="3209165"/>
            <a:ext cx="2982897" cy="2467992"/>
          </a:xfrm>
          <a:prstGeom prst="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5" name="Straight Connector 4">
            <a:extLst>
              <a:ext uri="{FF2B5EF4-FFF2-40B4-BE49-F238E27FC236}">
                <a16:creationId xmlns:a16="http://schemas.microsoft.com/office/drawing/2014/main" id="{74D0C02A-F730-44E6-A842-3F82307C0D9B}"/>
              </a:ext>
            </a:extLst>
          </p:cNvPr>
          <p:cNvCxnSpPr/>
          <p:nvPr/>
        </p:nvCxnSpPr>
        <p:spPr>
          <a:xfrm>
            <a:off x="4781903" y="3205235"/>
            <a:ext cx="0" cy="2467992"/>
          </a:xfrm>
          <a:prstGeom prst="line">
            <a:avLst/>
          </a:prstGeom>
          <a:ln w="38100">
            <a:solidFill>
              <a:srgbClr val="002060"/>
            </a:solidFill>
          </a:ln>
        </p:spPr>
        <p:style>
          <a:lnRef idx="1">
            <a:schemeClr val="accent1"/>
          </a:lnRef>
          <a:fillRef idx="0">
            <a:schemeClr val="accent1"/>
          </a:fillRef>
          <a:effectRef idx="0">
            <a:schemeClr val="accent1"/>
          </a:effectRef>
          <a:fontRef idx="minor">
            <a:schemeClr val="tx1"/>
          </a:fontRef>
        </p:style>
      </p:cxnSp>
      <p:sp>
        <p:nvSpPr>
          <p:cNvPr id="6" name="Plus Sign 5">
            <a:extLst>
              <a:ext uri="{FF2B5EF4-FFF2-40B4-BE49-F238E27FC236}">
                <a16:creationId xmlns:a16="http://schemas.microsoft.com/office/drawing/2014/main" id="{DDF6EEDC-160D-405B-ABA0-4E232D5C56B3}"/>
              </a:ext>
            </a:extLst>
          </p:cNvPr>
          <p:cNvSpPr/>
          <p:nvPr/>
        </p:nvSpPr>
        <p:spPr>
          <a:xfrm>
            <a:off x="4209298" y="4057492"/>
            <a:ext cx="381732" cy="381739"/>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Plus Sign 12">
            <a:extLst>
              <a:ext uri="{FF2B5EF4-FFF2-40B4-BE49-F238E27FC236}">
                <a16:creationId xmlns:a16="http://schemas.microsoft.com/office/drawing/2014/main" id="{83A982F9-E207-471C-A7DA-3A2BEBF04673}"/>
              </a:ext>
            </a:extLst>
          </p:cNvPr>
          <p:cNvSpPr/>
          <p:nvPr/>
        </p:nvSpPr>
        <p:spPr>
          <a:xfrm>
            <a:off x="4397399" y="4781021"/>
            <a:ext cx="381732" cy="381739"/>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Plus Sign 13">
            <a:extLst>
              <a:ext uri="{FF2B5EF4-FFF2-40B4-BE49-F238E27FC236}">
                <a16:creationId xmlns:a16="http://schemas.microsoft.com/office/drawing/2014/main" id="{88BA50B1-E5EE-4E86-B2B9-A6A19049918C}"/>
              </a:ext>
            </a:extLst>
          </p:cNvPr>
          <p:cNvSpPr/>
          <p:nvPr/>
        </p:nvSpPr>
        <p:spPr>
          <a:xfrm>
            <a:off x="5348965" y="3215130"/>
            <a:ext cx="381732" cy="381739"/>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Plus Sign 14">
            <a:extLst>
              <a:ext uri="{FF2B5EF4-FFF2-40B4-BE49-F238E27FC236}">
                <a16:creationId xmlns:a16="http://schemas.microsoft.com/office/drawing/2014/main" id="{A9D40165-69E1-4428-B91B-B62018288515}"/>
              </a:ext>
            </a:extLst>
          </p:cNvPr>
          <p:cNvSpPr/>
          <p:nvPr/>
        </p:nvSpPr>
        <p:spPr>
          <a:xfrm>
            <a:off x="4890102" y="3534392"/>
            <a:ext cx="381732" cy="381739"/>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Plus Sign 15">
            <a:extLst>
              <a:ext uri="{FF2B5EF4-FFF2-40B4-BE49-F238E27FC236}">
                <a16:creationId xmlns:a16="http://schemas.microsoft.com/office/drawing/2014/main" id="{B1C52AD1-8125-42E7-9AFD-118E4383BD6A}"/>
              </a:ext>
            </a:extLst>
          </p:cNvPr>
          <p:cNvSpPr/>
          <p:nvPr/>
        </p:nvSpPr>
        <p:spPr>
          <a:xfrm>
            <a:off x="5814489" y="3591843"/>
            <a:ext cx="381732" cy="381739"/>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Minus Sign 16">
            <a:extLst>
              <a:ext uri="{FF2B5EF4-FFF2-40B4-BE49-F238E27FC236}">
                <a16:creationId xmlns:a16="http://schemas.microsoft.com/office/drawing/2014/main" id="{CA494617-73E3-4AF7-86C8-A6965D0C3E19}"/>
              </a:ext>
            </a:extLst>
          </p:cNvPr>
          <p:cNvSpPr/>
          <p:nvPr/>
        </p:nvSpPr>
        <p:spPr>
          <a:xfrm>
            <a:off x="6664518" y="3358032"/>
            <a:ext cx="439081" cy="233811"/>
          </a:xfrm>
          <a:prstGeom prst="mathMinus">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Minus Sign 17">
            <a:extLst>
              <a:ext uri="{FF2B5EF4-FFF2-40B4-BE49-F238E27FC236}">
                <a16:creationId xmlns:a16="http://schemas.microsoft.com/office/drawing/2014/main" id="{6D74E57B-ADF2-46F9-ACCC-FFBD0BD11669}"/>
              </a:ext>
            </a:extLst>
          </p:cNvPr>
          <p:cNvSpPr/>
          <p:nvPr/>
        </p:nvSpPr>
        <p:spPr>
          <a:xfrm>
            <a:off x="4909884" y="4103151"/>
            <a:ext cx="439081" cy="233811"/>
          </a:xfrm>
          <a:prstGeom prst="mathMinus">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Minus Sign 18">
            <a:extLst>
              <a:ext uri="{FF2B5EF4-FFF2-40B4-BE49-F238E27FC236}">
                <a16:creationId xmlns:a16="http://schemas.microsoft.com/office/drawing/2014/main" id="{E2DB8B96-0495-4D01-A3EB-D733A2039876}"/>
              </a:ext>
            </a:extLst>
          </p:cNvPr>
          <p:cNvSpPr/>
          <p:nvPr/>
        </p:nvSpPr>
        <p:spPr>
          <a:xfrm>
            <a:off x="5539831" y="4388350"/>
            <a:ext cx="439081" cy="233811"/>
          </a:xfrm>
          <a:prstGeom prst="mathMinus">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Minus Sign 19">
            <a:extLst>
              <a:ext uri="{FF2B5EF4-FFF2-40B4-BE49-F238E27FC236}">
                <a16:creationId xmlns:a16="http://schemas.microsoft.com/office/drawing/2014/main" id="{62C941A2-09AA-4DB8-B7D9-D8B57C48CD12}"/>
              </a:ext>
            </a:extLst>
          </p:cNvPr>
          <p:cNvSpPr/>
          <p:nvPr/>
        </p:nvSpPr>
        <p:spPr>
          <a:xfrm>
            <a:off x="6667474" y="4971890"/>
            <a:ext cx="439081" cy="233811"/>
          </a:xfrm>
          <a:prstGeom prst="mathMinus">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Minus Sign 20">
            <a:extLst>
              <a:ext uri="{FF2B5EF4-FFF2-40B4-BE49-F238E27FC236}">
                <a16:creationId xmlns:a16="http://schemas.microsoft.com/office/drawing/2014/main" id="{1D2DE6E7-EFFA-403E-82BD-D07C49AD5E8B}"/>
              </a:ext>
            </a:extLst>
          </p:cNvPr>
          <p:cNvSpPr/>
          <p:nvPr/>
        </p:nvSpPr>
        <p:spPr>
          <a:xfrm>
            <a:off x="4901287" y="5387645"/>
            <a:ext cx="439081" cy="233811"/>
          </a:xfrm>
          <a:prstGeom prst="mathMinus">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Rectangle 57">
            <a:extLst>
              <a:ext uri="{FF2B5EF4-FFF2-40B4-BE49-F238E27FC236}">
                <a16:creationId xmlns:a16="http://schemas.microsoft.com/office/drawing/2014/main" id="{2FB282A5-5BCE-4EC3-A76B-975B1D4FCC58}"/>
              </a:ext>
            </a:extLst>
          </p:cNvPr>
          <p:cNvSpPr/>
          <p:nvPr/>
        </p:nvSpPr>
        <p:spPr>
          <a:xfrm>
            <a:off x="4218054" y="3218534"/>
            <a:ext cx="567328" cy="2454693"/>
          </a:xfrm>
          <a:prstGeom prst="rect">
            <a:avLst/>
          </a:prstGeom>
          <a:solidFill>
            <a:schemeClr val="accent1">
              <a:lumMod val="60000"/>
              <a:lumOff val="40000"/>
              <a:alpha val="54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ectangle 58">
            <a:extLst>
              <a:ext uri="{FF2B5EF4-FFF2-40B4-BE49-F238E27FC236}">
                <a16:creationId xmlns:a16="http://schemas.microsoft.com/office/drawing/2014/main" id="{BDF757CA-10FE-4A43-B790-F8E67CD4B317}"/>
              </a:ext>
            </a:extLst>
          </p:cNvPr>
          <p:cNvSpPr/>
          <p:nvPr/>
        </p:nvSpPr>
        <p:spPr>
          <a:xfrm>
            <a:off x="4788154" y="3215130"/>
            <a:ext cx="2425015" cy="2458097"/>
          </a:xfrm>
          <a:prstGeom prst="rect">
            <a:avLst/>
          </a:prstGeom>
          <a:solidFill>
            <a:schemeClr val="accent2">
              <a:lumMod val="40000"/>
              <a:lumOff val="60000"/>
              <a:alpha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Content Placeholder 2">
            <a:extLst>
              <a:ext uri="{FF2B5EF4-FFF2-40B4-BE49-F238E27FC236}">
                <a16:creationId xmlns:a16="http://schemas.microsoft.com/office/drawing/2014/main" id="{C4C69013-28C8-4B6B-B6AF-F04B2E560E8A}"/>
              </a:ext>
            </a:extLst>
          </p:cNvPr>
          <p:cNvSpPr txBox="1">
            <a:spLocks/>
          </p:cNvSpPr>
          <p:nvPr/>
        </p:nvSpPr>
        <p:spPr>
          <a:xfrm>
            <a:off x="437191" y="1272652"/>
            <a:ext cx="11406466" cy="4525963"/>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285750" indent="-285750" algn="l">
              <a:buFont typeface="Arial" panose="020B0604020202020204" pitchFamily="34" charset="0"/>
              <a:buChar char="•"/>
            </a:pPr>
            <a:r>
              <a:rPr lang="en-CA" sz="1800" dirty="0">
                <a:latin typeface="Montserrat" charset="0"/>
              </a:rPr>
              <a:t>Model #1 works by attempting to classify the two classes (+) and (-) with the vertical line shown. </a:t>
            </a:r>
          </a:p>
          <a:p>
            <a:pPr marL="285750" indent="-285750" algn="l">
              <a:buFont typeface="Arial" panose="020B0604020202020204" pitchFamily="34" charset="0"/>
              <a:buChar char="•"/>
            </a:pPr>
            <a:r>
              <a:rPr lang="en-CA" sz="1800" dirty="0">
                <a:latin typeface="Montserrat" charset="0"/>
              </a:rPr>
              <a:t>Model #1 has assigned equal weights to all data points since it has no prior knowledge or experience from before.</a:t>
            </a:r>
          </a:p>
          <a:p>
            <a:pPr marL="285750" indent="-285750" algn="l">
              <a:buFont typeface="Arial" panose="020B0604020202020204" pitchFamily="34" charset="0"/>
              <a:buChar char="•"/>
            </a:pPr>
            <a:r>
              <a:rPr lang="en-CA" sz="1800" dirty="0">
                <a:latin typeface="Montserrat" charset="0"/>
              </a:rPr>
              <a:t>Model #1 misclassified 3 (+) samples. </a:t>
            </a:r>
          </a:p>
          <a:p>
            <a:pPr marL="285750" indent="-285750" algn="l">
              <a:buFont typeface="Arial" panose="020B0604020202020204" pitchFamily="34" charset="0"/>
              <a:buChar char="•"/>
            </a:pPr>
            <a:endParaRPr lang="en-CA" sz="1800" dirty="0"/>
          </a:p>
        </p:txBody>
      </p:sp>
    </p:spTree>
    <p:extLst>
      <p:ext uri="{BB962C8B-B14F-4D97-AF65-F5344CB8AC3E}">
        <p14:creationId xmlns:p14="http://schemas.microsoft.com/office/powerpoint/2010/main" val="221756548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EA503D7E-D2F4-4D5C-A248-EC4449ECFB85}"/>
              </a:ext>
            </a:extLst>
          </p:cNvPr>
          <p:cNvPicPr>
            <a:picLocks noChangeAspect="1"/>
          </p:cNvPicPr>
          <p:nvPr/>
        </p:nvPicPr>
        <p:blipFill rotWithShape="1">
          <a:blip r:embed="rId2"/>
          <a:srcRect b="26908"/>
          <a:stretch/>
        </p:blipFill>
        <p:spPr>
          <a:xfrm>
            <a:off x="0" y="-26580"/>
            <a:ext cx="12192000" cy="5032072"/>
          </a:xfrm>
          <a:prstGeom prst="rect">
            <a:avLst/>
          </a:prstGeom>
        </p:spPr>
      </p:pic>
      <p:sp>
        <p:nvSpPr>
          <p:cNvPr id="10" name="Прямоугольник 9">
            <a:extLst>
              <a:ext uri="{FF2B5EF4-FFF2-40B4-BE49-F238E27FC236}">
                <a16:creationId xmlns:a16="http://schemas.microsoft.com/office/drawing/2014/main" id="{5EE88138-48BD-46AA-94F3-3B05DD703F63}"/>
              </a:ext>
            </a:extLst>
          </p:cNvPr>
          <p:cNvSpPr/>
          <p:nvPr/>
        </p:nvSpPr>
        <p:spPr>
          <a:xfrm>
            <a:off x="216278" y="260454"/>
            <a:ext cx="7585714" cy="523220"/>
          </a:xfrm>
          <a:prstGeom prst="rect">
            <a:avLst/>
          </a:prstGeom>
        </p:spPr>
        <p:txBody>
          <a:bodyPr wrap="square">
            <a:spAutoFit/>
          </a:bodyPr>
          <a:lstStyle/>
          <a:p>
            <a:r>
              <a:rPr lang="en-US" sz="2800" b="1" dirty="0">
                <a:latin typeface="Montserrat" charset="0"/>
              </a:rPr>
              <a:t>XGBOOST: BOOSTING EXAMPLE</a:t>
            </a:r>
          </a:p>
        </p:txBody>
      </p:sp>
      <p:sp>
        <p:nvSpPr>
          <p:cNvPr id="22" name="Rectangle 21">
            <a:extLst>
              <a:ext uri="{FF2B5EF4-FFF2-40B4-BE49-F238E27FC236}">
                <a16:creationId xmlns:a16="http://schemas.microsoft.com/office/drawing/2014/main" id="{44531C65-EFC3-4A9D-80E3-4693AB782A2B}"/>
              </a:ext>
            </a:extLst>
          </p:cNvPr>
          <p:cNvSpPr/>
          <p:nvPr/>
        </p:nvSpPr>
        <p:spPr>
          <a:xfrm>
            <a:off x="4281269" y="3453751"/>
            <a:ext cx="2982897" cy="2467992"/>
          </a:xfrm>
          <a:prstGeom prst="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23" name="Straight Connector 22">
            <a:extLst>
              <a:ext uri="{FF2B5EF4-FFF2-40B4-BE49-F238E27FC236}">
                <a16:creationId xmlns:a16="http://schemas.microsoft.com/office/drawing/2014/main" id="{563D7975-3196-4706-A64F-D74F289F40CB}"/>
              </a:ext>
            </a:extLst>
          </p:cNvPr>
          <p:cNvCxnSpPr/>
          <p:nvPr/>
        </p:nvCxnSpPr>
        <p:spPr>
          <a:xfrm>
            <a:off x="6600930" y="3449821"/>
            <a:ext cx="0" cy="2467992"/>
          </a:xfrm>
          <a:prstGeom prst="line">
            <a:avLst/>
          </a:prstGeom>
          <a:ln w="38100">
            <a:solidFill>
              <a:srgbClr val="002060"/>
            </a:solidFill>
          </a:ln>
        </p:spPr>
        <p:style>
          <a:lnRef idx="1">
            <a:schemeClr val="accent1"/>
          </a:lnRef>
          <a:fillRef idx="0">
            <a:schemeClr val="accent1"/>
          </a:fillRef>
          <a:effectRef idx="0">
            <a:schemeClr val="accent1"/>
          </a:effectRef>
          <a:fontRef idx="minor">
            <a:schemeClr val="tx1"/>
          </a:fontRef>
        </p:style>
      </p:cxnSp>
      <p:sp>
        <p:nvSpPr>
          <p:cNvPr id="24" name="Plus Sign 23">
            <a:extLst>
              <a:ext uri="{FF2B5EF4-FFF2-40B4-BE49-F238E27FC236}">
                <a16:creationId xmlns:a16="http://schemas.microsoft.com/office/drawing/2014/main" id="{B2DA3785-B1DC-4B44-B68F-626F34B80352}"/>
              </a:ext>
            </a:extLst>
          </p:cNvPr>
          <p:cNvSpPr/>
          <p:nvPr/>
        </p:nvSpPr>
        <p:spPr>
          <a:xfrm>
            <a:off x="4275725" y="4302078"/>
            <a:ext cx="381732" cy="381739"/>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Plus Sign 24">
            <a:extLst>
              <a:ext uri="{FF2B5EF4-FFF2-40B4-BE49-F238E27FC236}">
                <a16:creationId xmlns:a16="http://schemas.microsoft.com/office/drawing/2014/main" id="{0730D356-5BC6-4B6F-B86E-CB731C6D2880}"/>
              </a:ext>
            </a:extLst>
          </p:cNvPr>
          <p:cNvSpPr/>
          <p:nvPr/>
        </p:nvSpPr>
        <p:spPr>
          <a:xfrm>
            <a:off x="4463826" y="5025607"/>
            <a:ext cx="381732" cy="381739"/>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Plus Sign 25">
            <a:extLst>
              <a:ext uri="{FF2B5EF4-FFF2-40B4-BE49-F238E27FC236}">
                <a16:creationId xmlns:a16="http://schemas.microsoft.com/office/drawing/2014/main" id="{F00D4DC0-294E-4B3B-8345-AC206EA92090}"/>
              </a:ext>
            </a:extLst>
          </p:cNvPr>
          <p:cNvSpPr/>
          <p:nvPr/>
        </p:nvSpPr>
        <p:spPr>
          <a:xfrm>
            <a:off x="5284820" y="3429000"/>
            <a:ext cx="720011" cy="745119"/>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Plus Sign 26">
            <a:extLst>
              <a:ext uri="{FF2B5EF4-FFF2-40B4-BE49-F238E27FC236}">
                <a16:creationId xmlns:a16="http://schemas.microsoft.com/office/drawing/2014/main" id="{F54F985C-073E-4800-B12E-5039C31BCB26}"/>
              </a:ext>
            </a:extLst>
          </p:cNvPr>
          <p:cNvSpPr/>
          <p:nvPr/>
        </p:nvSpPr>
        <p:spPr>
          <a:xfrm>
            <a:off x="4825957" y="3748262"/>
            <a:ext cx="720011" cy="745119"/>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Plus Sign 27">
            <a:extLst>
              <a:ext uri="{FF2B5EF4-FFF2-40B4-BE49-F238E27FC236}">
                <a16:creationId xmlns:a16="http://schemas.microsoft.com/office/drawing/2014/main" id="{7C9C69CC-2265-4F2A-BEB0-109D0F264B04}"/>
              </a:ext>
            </a:extLst>
          </p:cNvPr>
          <p:cNvSpPr/>
          <p:nvPr/>
        </p:nvSpPr>
        <p:spPr>
          <a:xfrm>
            <a:off x="5750344" y="3805713"/>
            <a:ext cx="720011" cy="745119"/>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Minus Sign 28">
            <a:extLst>
              <a:ext uri="{FF2B5EF4-FFF2-40B4-BE49-F238E27FC236}">
                <a16:creationId xmlns:a16="http://schemas.microsoft.com/office/drawing/2014/main" id="{94C9CA2C-5EDC-4945-8635-B4FCF3414044}"/>
              </a:ext>
            </a:extLst>
          </p:cNvPr>
          <p:cNvSpPr/>
          <p:nvPr/>
        </p:nvSpPr>
        <p:spPr>
          <a:xfrm>
            <a:off x="6730945" y="3602618"/>
            <a:ext cx="439081" cy="233811"/>
          </a:xfrm>
          <a:prstGeom prst="mathMinus">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Minus Sign 29">
            <a:extLst>
              <a:ext uri="{FF2B5EF4-FFF2-40B4-BE49-F238E27FC236}">
                <a16:creationId xmlns:a16="http://schemas.microsoft.com/office/drawing/2014/main" id="{99BE93FE-8982-4CAE-BBC5-D21A3D2BCDCB}"/>
              </a:ext>
            </a:extLst>
          </p:cNvPr>
          <p:cNvSpPr/>
          <p:nvPr/>
        </p:nvSpPr>
        <p:spPr>
          <a:xfrm>
            <a:off x="4976311" y="4347737"/>
            <a:ext cx="439081" cy="233811"/>
          </a:xfrm>
          <a:prstGeom prst="mathMinus">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Minus Sign 30">
            <a:extLst>
              <a:ext uri="{FF2B5EF4-FFF2-40B4-BE49-F238E27FC236}">
                <a16:creationId xmlns:a16="http://schemas.microsoft.com/office/drawing/2014/main" id="{90C754E4-544A-4F69-8DDE-E772DF46222E}"/>
              </a:ext>
            </a:extLst>
          </p:cNvPr>
          <p:cNvSpPr/>
          <p:nvPr/>
        </p:nvSpPr>
        <p:spPr>
          <a:xfrm>
            <a:off x="5606258" y="4632936"/>
            <a:ext cx="439081" cy="233811"/>
          </a:xfrm>
          <a:prstGeom prst="mathMinus">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Minus Sign 31">
            <a:extLst>
              <a:ext uri="{FF2B5EF4-FFF2-40B4-BE49-F238E27FC236}">
                <a16:creationId xmlns:a16="http://schemas.microsoft.com/office/drawing/2014/main" id="{E406AEA5-86AE-492D-BCDB-4B04E5BF9342}"/>
              </a:ext>
            </a:extLst>
          </p:cNvPr>
          <p:cNvSpPr/>
          <p:nvPr/>
        </p:nvSpPr>
        <p:spPr>
          <a:xfrm>
            <a:off x="6733901" y="5216476"/>
            <a:ext cx="439081" cy="233811"/>
          </a:xfrm>
          <a:prstGeom prst="mathMinus">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Rectangle 62">
            <a:extLst>
              <a:ext uri="{FF2B5EF4-FFF2-40B4-BE49-F238E27FC236}">
                <a16:creationId xmlns:a16="http://schemas.microsoft.com/office/drawing/2014/main" id="{02003B92-47CE-4FC9-B275-0258F510A8A4}"/>
              </a:ext>
            </a:extLst>
          </p:cNvPr>
          <p:cNvSpPr/>
          <p:nvPr/>
        </p:nvSpPr>
        <p:spPr>
          <a:xfrm>
            <a:off x="4275725" y="3465597"/>
            <a:ext cx="2302821" cy="2454693"/>
          </a:xfrm>
          <a:prstGeom prst="rect">
            <a:avLst/>
          </a:prstGeom>
          <a:solidFill>
            <a:schemeClr val="accent1">
              <a:lumMod val="60000"/>
              <a:lumOff val="40000"/>
              <a:alpha val="54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Content Placeholder 2">
            <a:extLst>
              <a:ext uri="{FF2B5EF4-FFF2-40B4-BE49-F238E27FC236}">
                <a16:creationId xmlns:a16="http://schemas.microsoft.com/office/drawing/2014/main" id="{5B1E57F0-BD3F-4C03-96A2-510BD14AB77F}"/>
              </a:ext>
            </a:extLst>
          </p:cNvPr>
          <p:cNvSpPr txBox="1">
            <a:spLocks/>
          </p:cNvSpPr>
          <p:nvPr/>
        </p:nvSpPr>
        <p:spPr>
          <a:xfrm>
            <a:off x="437191" y="1272652"/>
            <a:ext cx="11406466" cy="4525963"/>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285750" indent="-285750" algn="l">
              <a:buFont typeface="Arial" panose="020B0604020202020204" pitchFamily="34" charset="0"/>
              <a:buChar char="•"/>
            </a:pPr>
            <a:r>
              <a:rPr lang="en-CA" sz="1800" dirty="0">
                <a:latin typeface="Montserrat" charset="0"/>
              </a:rPr>
              <a:t>Model #2 learns from the mistakes of the previous model and assigns more weight to the wrongly classified data points (3 +) as shown in the figure below. </a:t>
            </a:r>
          </a:p>
          <a:p>
            <a:pPr marL="285750" indent="-285750" algn="l">
              <a:buFont typeface="Arial" panose="020B0604020202020204" pitchFamily="34" charset="0"/>
              <a:buChar char="•"/>
            </a:pPr>
            <a:r>
              <a:rPr lang="en-CA" sz="1800" dirty="0">
                <a:latin typeface="Montserrat" charset="0"/>
              </a:rPr>
              <a:t>So model #2 draws a vertical separating line and “made sure” to properly classify these points this time!</a:t>
            </a:r>
          </a:p>
          <a:p>
            <a:pPr marL="285750" indent="-285750" algn="l">
              <a:buFont typeface="Arial" panose="020B0604020202020204" pitchFamily="34" charset="0"/>
              <a:buChar char="•"/>
            </a:pPr>
            <a:r>
              <a:rPr lang="en-CA" sz="1800" dirty="0">
                <a:latin typeface="Montserrat" charset="0"/>
              </a:rPr>
              <a:t>The model did a great job correctly classifying points with higher weights but in the process, it has misclassified two red (-) samples. </a:t>
            </a:r>
          </a:p>
          <a:p>
            <a:pPr marL="285750" indent="-285750" algn="l">
              <a:buFont typeface="Arial" panose="020B0604020202020204" pitchFamily="34" charset="0"/>
              <a:buChar char="•"/>
            </a:pPr>
            <a:endParaRPr lang="en-CA" sz="1800" dirty="0"/>
          </a:p>
        </p:txBody>
      </p:sp>
      <p:sp>
        <p:nvSpPr>
          <p:cNvPr id="69" name="Rectangle 68">
            <a:extLst>
              <a:ext uri="{FF2B5EF4-FFF2-40B4-BE49-F238E27FC236}">
                <a16:creationId xmlns:a16="http://schemas.microsoft.com/office/drawing/2014/main" id="{29096A4F-C372-4D7A-A874-67DDB8BFD3F7}"/>
              </a:ext>
            </a:extLst>
          </p:cNvPr>
          <p:cNvSpPr/>
          <p:nvPr/>
        </p:nvSpPr>
        <p:spPr>
          <a:xfrm>
            <a:off x="6596347" y="3461681"/>
            <a:ext cx="667820" cy="2458097"/>
          </a:xfrm>
          <a:prstGeom prst="rect">
            <a:avLst/>
          </a:prstGeom>
          <a:solidFill>
            <a:schemeClr val="accent2">
              <a:lumMod val="40000"/>
              <a:lumOff val="60000"/>
              <a:alpha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709989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EA503D7E-D2F4-4D5C-A248-EC4449ECFB85}"/>
              </a:ext>
            </a:extLst>
          </p:cNvPr>
          <p:cNvPicPr>
            <a:picLocks noChangeAspect="1"/>
          </p:cNvPicPr>
          <p:nvPr/>
        </p:nvPicPr>
        <p:blipFill rotWithShape="1">
          <a:blip r:embed="rId2"/>
          <a:srcRect b="26908"/>
          <a:stretch/>
        </p:blipFill>
        <p:spPr>
          <a:xfrm>
            <a:off x="0" y="-26580"/>
            <a:ext cx="12192000" cy="5032072"/>
          </a:xfrm>
          <a:prstGeom prst="rect">
            <a:avLst/>
          </a:prstGeom>
        </p:spPr>
      </p:pic>
      <p:sp>
        <p:nvSpPr>
          <p:cNvPr id="10" name="Прямоугольник 9">
            <a:extLst>
              <a:ext uri="{FF2B5EF4-FFF2-40B4-BE49-F238E27FC236}">
                <a16:creationId xmlns:a16="http://schemas.microsoft.com/office/drawing/2014/main" id="{5EE88138-48BD-46AA-94F3-3B05DD703F63}"/>
              </a:ext>
            </a:extLst>
          </p:cNvPr>
          <p:cNvSpPr/>
          <p:nvPr/>
        </p:nvSpPr>
        <p:spPr>
          <a:xfrm>
            <a:off x="216278" y="260454"/>
            <a:ext cx="7585714" cy="523220"/>
          </a:xfrm>
          <a:prstGeom prst="rect">
            <a:avLst/>
          </a:prstGeom>
        </p:spPr>
        <p:txBody>
          <a:bodyPr wrap="square">
            <a:spAutoFit/>
          </a:bodyPr>
          <a:lstStyle/>
          <a:p>
            <a:r>
              <a:rPr lang="en-US" sz="2800" b="1" dirty="0">
                <a:latin typeface="Montserrat" charset="0"/>
              </a:rPr>
              <a:t>XGBOOST: BOOSTING EXAMPLE</a:t>
            </a:r>
          </a:p>
        </p:txBody>
      </p:sp>
      <p:sp>
        <p:nvSpPr>
          <p:cNvPr id="34" name="Rectangle 33">
            <a:extLst>
              <a:ext uri="{FF2B5EF4-FFF2-40B4-BE49-F238E27FC236}">
                <a16:creationId xmlns:a16="http://schemas.microsoft.com/office/drawing/2014/main" id="{89DDC40B-BF6B-4205-BE97-52F8129ED091}"/>
              </a:ext>
            </a:extLst>
          </p:cNvPr>
          <p:cNvSpPr/>
          <p:nvPr/>
        </p:nvSpPr>
        <p:spPr>
          <a:xfrm>
            <a:off x="4232596" y="3886270"/>
            <a:ext cx="2982897" cy="2467992"/>
          </a:xfrm>
          <a:prstGeom prst="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35" name="Straight Connector 34">
            <a:extLst>
              <a:ext uri="{FF2B5EF4-FFF2-40B4-BE49-F238E27FC236}">
                <a16:creationId xmlns:a16="http://schemas.microsoft.com/office/drawing/2014/main" id="{AD6449A3-337F-48BA-B584-3256FB08174F}"/>
              </a:ext>
            </a:extLst>
          </p:cNvPr>
          <p:cNvCxnSpPr>
            <a:cxnSpLocks/>
          </p:cNvCxnSpPr>
          <p:nvPr/>
        </p:nvCxnSpPr>
        <p:spPr>
          <a:xfrm flipH="1">
            <a:off x="4217167" y="4638868"/>
            <a:ext cx="2998326" cy="0"/>
          </a:xfrm>
          <a:prstGeom prst="line">
            <a:avLst/>
          </a:prstGeom>
          <a:ln w="38100">
            <a:solidFill>
              <a:srgbClr val="002060"/>
            </a:solidFill>
          </a:ln>
        </p:spPr>
        <p:style>
          <a:lnRef idx="1">
            <a:schemeClr val="accent1"/>
          </a:lnRef>
          <a:fillRef idx="0">
            <a:schemeClr val="accent1"/>
          </a:fillRef>
          <a:effectRef idx="0">
            <a:schemeClr val="accent1"/>
          </a:effectRef>
          <a:fontRef idx="minor">
            <a:schemeClr val="tx1"/>
          </a:fontRef>
        </p:style>
      </p:cxnSp>
      <p:sp>
        <p:nvSpPr>
          <p:cNvPr id="36" name="Plus Sign 35">
            <a:extLst>
              <a:ext uri="{FF2B5EF4-FFF2-40B4-BE49-F238E27FC236}">
                <a16:creationId xmlns:a16="http://schemas.microsoft.com/office/drawing/2014/main" id="{0C9BE223-4D3E-4003-86E0-3DD3DFC9F870}"/>
              </a:ext>
            </a:extLst>
          </p:cNvPr>
          <p:cNvSpPr/>
          <p:nvPr/>
        </p:nvSpPr>
        <p:spPr>
          <a:xfrm>
            <a:off x="4227052" y="4734597"/>
            <a:ext cx="381732" cy="381739"/>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Plus Sign 36">
            <a:extLst>
              <a:ext uri="{FF2B5EF4-FFF2-40B4-BE49-F238E27FC236}">
                <a16:creationId xmlns:a16="http://schemas.microsoft.com/office/drawing/2014/main" id="{C7218A70-D9CD-43A6-947D-9D856D41F6FA}"/>
              </a:ext>
            </a:extLst>
          </p:cNvPr>
          <p:cNvSpPr/>
          <p:nvPr/>
        </p:nvSpPr>
        <p:spPr>
          <a:xfrm>
            <a:off x="4415153" y="5458126"/>
            <a:ext cx="381732" cy="381739"/>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Plus Sign 37">
            <a:extLst>
              <a:ext uri="{FF2B5EF4-FFF2-40B4-BE49-F238E27FC236}">
                <a16:creationId xmlns:a16="http://schemas.microsoft.com/office/drawing/2014/main" id="{2CD0C64B-5A50-49CA-9057-69ABCE6C68D4}"/>
              </a:ext>
            </a:extLst>
          </p:cNvPr>
          <p:cNvSpPr/>
          <p:nvPr/>
        </p:nvSpPr>
        <p:spPr>
          <a:xfrm>
            <a:off x="5366719" y="3892235"/>
            <a:ext cx="381732" cy="381739"/>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Plus Sign 38">
            <a:extLst>
              <a:ext uri="{FF2B5EF4-FFF2-40B4-BE49-F238E27FC236}">
                <a16:creationId xmlns:a16="http://schemas.microsoft.com/office/drawing/2014/main" id="{7326793F-3ECD-45FF-83F8-ED5DCEEFE8D9}"/>
              </a:ext>
            </a:extLst>
          </p:cNvPr>
          <p:cNvSpPr/>
          <p:nvPr/>
        </p:nvSpPr>
        <p:spPr>
          <a:xfrm>
            <a:off x="4907856" y="4211497"/>
            <a:ext cx="381732" cy="381739"/>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Plus Sign 39">
            <a:extLst>
              <a:ext uri="{FF2B5EF4-FFF2-40B4-BE49-F238E27FC236}">
                <a16:creationId xmlns:a16="http://schemas.microsoft.com/office/drawing/2014/main" id="{C4B7FB67-342B-4834-A6D9-A0C31A87D506}"/>
              </a:ext>
            </a:extLst>
          </p:cNvPr>
          <p:cNvSpPr/>
          <p:nvPr/>
        </p:nvSpPr>
        <p:spPr>
          <a:xfrm>
            <a:off x="5832243" y="4268948"/>
            <a:ext cx="381732" cy="381739"/>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Minus Sign 40">
            <a:extLst>
              <a:ext uri="{FF2B5EF4-FFF2-40B4-BE49-F238E27FC236}">
                <a16:creationId xmlns:a16="http://schemas.microsoft.com/office/drawing/2014/main" id="{EBF7CC60-3834-4C17-A3F8-8C86F0D7D588}"/>
              </a:ext>
            </a:extLst>
          </p:cNvPr>
          <p:cNvSpPr/>
          <p:nvPr/>
        </p:nvSpPr>
        <p:spPr>
          <a:xfrm>
            <a:off x="6682272" y="4035137"/>
            <a:ext cx="439081" cy="233811"/>
          </a:xfrm>
          <a:prstGeom prst="mathMinus">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Minus Sign 41">
            <a:extLst>
              <a:ext uri="{FF2B5EF4-FFF2-40B4-BE49-F238E27FC236}">
                <a16:creationId xmlns:a16="http://schemas.microsoft.com/office/drawing/2014/main" id="{661ADEF7-59A2-497A-815E-8800BA076CF4}"/>
              </a:ext>
            </a:extLst>
          </p:cNvPr>
          <p:cNvSpPr/>
          <p:nvPr/>
        </p:nvSpPr>
        <p:spPr>
          <a:xfrm>
            <a:off x="4736772" y="4692655"/>
            <a:ext cx="820813" cy="422666"/>
          </a:xfrm>
          <a:prstGeom prst="mathMinus">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Minus Sign 42">
            <a:extLst>
              <a:ext uri="{FF2B5EF4-FFF2-40B4-BE49-F238E27FC236}">
                <a16:creationId xmlns:a16="http://schemas.microsoft.com/office/drawing/2014/main" id="{255DA3CE-58D4-4ECA-9620-335283FC37CC}"/>
              </a:ext>
            </a:extLst>
          </p:cNvPr>
          <p:cNvSpPr/>
          <p:nvPr/>
        </p:nvSpPr>
        <p:spPr>
          <a:xfrm>
            <a:off x="5557585" y="5021843"/>
            <a:ext cx="820813" cy="442606"/>
          </a:xfrm>
          <a:prstGeom prst="mathMinus">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Minus Sign 43">
            <a:extLst>
              <a:ext uri="{FF2B5EF4-FFF2-40B4-BE49-F238E27FC236}">
                <a16:creationId xmlns:a16="http://schemas.microsoft.com/office/drawing/2014/main" id="{C77D99E1-F1D9-4DE4-8A41-3BBFE68FCABB}"/>
              </a:ext>
            </a:extLst>
          </p:cNvPr>
          <p:cNvSpPr/>
          <p:nvPr/>
        </p:nvSpPr>
        <p:spPr>
          <a:xfrm>
            <a:off x="6729342" y="5649398"/>
            <a:ext cx="439081" cy="233811"/>
          </a:xfrm>
          <a:prstGeom prst="mathMinus">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Minus Sign 44">
            <a:extLst>
              <a:ext uri="{FF2B5EF4-FFF2-40B4-BE49-F238E27FC236}">
                <a16:creationId xmlns:a16="http://schemas.microsoft.com/office/drawing/2014/main" id="{6C166DB2-8910-489A-94F6-DD7ED7F5D37E}"/>
              </a:ext>
            </a:extLst>
          </p:cNvPr>
          <p:cNvSpPr/>
          <p:nvPr/>
        </p:nvSpPr>
        <p:spPr>
          <a:xfrm>
            <a:off x="4919041" y="6064750"/>
            <a:ext cx="439081" cy="233811"/>
          </a:xfrm>
          <a:prstGeom prst="mathMinus">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Rectangle 63">
            <a:extLst>
              <a:ext uri="{FF2B5EF4-FFF2-40B4-BE49-F238E27FC236}">
                <a16:creationId xmlns:a16="http://schemas.microsoft.com/office/drawing/2014/main" id="{015D85FE-DE3D-4F64-8AF8-F34A448C4C0E}"/>
              </a:ext>
            </a:extLst>
          </p:cNvPr>
          <p:cNvSpPr/>
          <p:nvPr/>
        </p:nvSpPr>
        <p:spPr>
          <a:xfrm>
            <a:off x="4226326" y="3893716"/>
            <a:ext cx="2982896" cy="722048"/>
          </a:xfrm>
          <a:prstGeom prst="rect">
            <a:avLst/>
          </a:prstGeom>
          <a:solidFill>
            <a:schemeClr val="accent1">
              <a:lumMod val="60000"/>
              <a:lumOff val="40000"/>
              <a:alpha val="54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Rectangle 65">
            <a:extLst>
              <a:ext uri="{FF2B5EF4-FFF2-40B4-BE49-F238E27FC236}">
                <a16:creationId xmlns:a16="http://schemas.microsoft.com/office/drawing/2014/main" id="{A41759C4-C259-4FA8-A26E-0ACC4B7099AA}"/>
              </a:ext>
            </a:extLst>
          </p:cNvPr>
          <p:cNvSpPr/>
          <p:nvPr/>
        </p:nvSpPr>
        <p:spPr>
          <a:xfrm>
            <a:off x="4260747" y="4661973"/>
            <a:ext cx="2926594" cy="1672796"/>
          </a:xfrm>
          <a:prstGeom prst="rect">
            <a:avLst/>
          </a:prstGeom>
          <a:solidFill>
            <a:schemeClr val="accent2">
              <a:lumMod val="40000"/>
              <a:lumOff val="60000"/>
              <a:alpha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Content Placeholder 2">
            <a:extLst>
              <a:ext uri="{FF2B5EF4-FFF2-40B4-BE49-F238E27FC236}">
                <a16:creationId xmlns:a16="http://schemas.microsoft.com/office/drawing/2014/main" id="{0D81EB8A-9FF9-4357-BC20-376783D4D141}"/>
              </a:ext>
            </a:extLst>
          </p:cNvPr>
          <p:cNvSpPr txBox="1">
            <a:spLocks/>
          </p:cNvSpPr>
          <p:nvPr/>
        </p:nvSpPr>
        <p:spPr>
          <a:xfrm>
            <a:off x="437191" y="1272652"/>
            <a:ext cx="11406466" cy="4525963"/>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285750" indent="-285750" algn="l">
              <a:buFont typeface="Arial" panose="020B0604020202020204" pitchFamily="34" charset="0"/>
              <a:buChar char="•"/>
            </a:pPr>
            <a:r>
              <a:rPr lang="en-CA" sz="1800" dirty="0">
                <a:latin typeface="Montserrat" charset="0"/>
              </a:rPr>
              <a:t>Model #3 learns from the mistakes of the previous model and assigns more weight to the wrongly classified data points (2 -) as shown in the figure below. </a:t>
            </a:r>
          </a:p>
          <a:p>
            <a:pPr marL="285750" indent="-285750" algn="l">
              <a:buFont typeface="Arial" panose="020B0604020202020204" pitchFamily="34" charset="0"/>
              <a:buChar char="•"/>
            </a:pPr>
            <a:r>
              <a:rPr lang="en-CA" sz="1800" dirty="0">
                <a:latin typeface="Montserrat" charset="0"/>
              </a:rPr>
              <a:t>So model #3 draws a horizontal separating line and “made sure” to properly classify these points this time!</a:t>
            </a:r>
          </a:p>
          <a:p>
            <a:pPr marL="285750" indent="-285750" algn="l">
              <a:buFont typeface="Arial" panose="020B0604020202020204" pitchFamily="34" charset="0"/>
              <a:buChar char="•"/>
            </a:pPr>
            <a:r>
              <a:rPr lang="en-CA" sz="1800" dirty="0">
                <a:latin typeface="Montserrat" charset="0"/>
              </a:rPr>
              <a:t>The model did a great job correctly classifying points with higher weights but in the process, it has misclassified two blue (+) samples. </a:t>
            </a:r>
          </a:p>
          <a:p>
            <a:pPr marL="285750" indent="-285750" algn="l">
              <a:buFont typeface="Arial" panose="020B0604020202020204" pitchFamily="34" charset="0"/>
              <a:buChar char="•"/>
            </a:pPr>
            <a:endParaRPr lang="en-CA" sz="1800" dirty="0"/>
          </a:p>
        </p:txBody>
      </p:sp>
    </p:spTree>
    <p:extLst>
      <p:ext uri="{BB962C8B-B14F-4D97-AF65-F5344CB8AC3E}">
        <p14:creationId xmlns:p14="http://schemas.microsoft.com/office/powerpoint/2010/main" val="94086414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EA503D7E-D2F4-4D5C-A248-EC4449ECFB85}"/>
              </a:ext>
            </a:extLst>
          </p:cNvPr>
          <p:cNvPicPr>
            <a:picLocks noChangeAspect="1"/>
          </p:cNvPicPr>
          <p:nvPr/>
        </p:nvPicPr>
        <p:blipFill rotWithShape="1">
          <a:blip r:embed="rId2"/>
          <a:srcRect b="26908"/>
          <a:stretch/>
        </p:blipFill>
        <p:spPr>
          <a:xfrm>
            <a:off x="0" y="-26580"/>
            <a:ext cx="12192000" cy="5032072"/>
          </a:xfrm>
          <a:prstGeom prst="rect">
            <a:avLst/>
          </a:prstGeom>
        </p:spPr>
      </p:pic>
      <p:sp>
        <p:nvSpPr>
          <p:cNvPr id="10" name="Прямоугольник 9">
            <a:extLst>
              <a:ext uri="{FF2B5EF4-FFF2-40B4-BE49-F238E27FC236}">
                <a16:creationId xmlns:a16="http://schemas.microsoft.com/office/drawing/2014/main" id="{5EE88138-48BD-46AA-94F3-3B05DD703F63}"/>
              </a:ext>
            </a:extLst>
          </p:cNvPr>
          <p:cNvSpPr/>
          <p:nvPr/>
        </p:nvSpPr>
        <p:spPr>
          <a:xfrm>
            <a:off x="216278" y="260454"/>
            <a:ext cx="7585714" cy="523220"/>
          </a:xfrm>
          <a:prstGeom prst="rect">
            <a:avLst/>
          </a:prstGeom>
        </p:spPr>
        <p:txBody>
          <a:bodyPr wrap="square">
            <a:spAutoFit/>
          </a:bodyPr>
          <a:lstStyle/>
          <a:p>
            <a:r>
              <a:rPr lang="en-US" sz="2800" b="1" dirty="0">
                <a:latin typeface="Montserrat" charset="0"/>
              </a:rPr>
              <a:t>XGBOOST: BOOSTING EXAMPLE</a:t>
            </a:r>
          </a:p>
        </p:txBody>
      </p:sp>
      <p:sp>
        <p:nvSpPr>
          <p:cNvPr id="46" name="Rectangle 45">
            <a:extLst>
              <a:ext uri="{FF2B5EF4-FFF2-40B4-BE49-F238E27FC236}">
                <a16:creationId xmlns:a16="http://schemas.microsoft.com/office/drawing/2014/main" id="{8D6E30E0-FD6B-4689-9C16-F8C856BA49FB}"/>
              </a:ext>
            </a:extLst>
          </p:cNvPr>
          <p:cNvSpPr/>
          <p:nvPr/>
        </p:nvSpPr>
        <p:spPr>
          <a:xfrm>
            <a:off x="4329477" y="3151693"/>
            <a:ext cx="2982897" cy="2467992"/>
          </a:xfrm>
          <a:prstGeom prst="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47" name="Straight Connector 46">
            <a:extLst>
              <a:ext uri="{FF2B5EF4-FFF2-40B4-BE49-F238E27FC236}">
                <a16:creationId xmlns:a16="http://schemas.microsoft.com/office/drawing/2014/main" id="{796C1F1C-FDFF-4C2C-9E7C-5A0E746BF0A6}"/>
              </a:ext>
            </a:extLst>
          </p:cNvPr>
          <p:cNvCxnSpPr/>
          <p:nvPr/>
        </p:nvCxnSpPr>
        <p:spPr>
          <a:xfrm>
            <a:off x="4896538" y="3147763"/>
            <a:ext cx="0" cy="2467992"/>
          </a:xfrm>
          <a:prstGeom prst="line">
            <a:avLst/>
          </a:prstGeom>
          <a:ln w="38100">
            <a:solidFill>
              <a:srgbClr val="002060"/>
            </a:solidFill>
          </a:ln>
        </p:spPr>
        <p:style>
          <a:lnRef idx="1">
            <a:schemeClr val="accent1"/>
          </a:lnRef>
          <a:fillRef idx="0">
            <a:schemeClr val="accent1"/>
          </a:fillRef>
          <a:effectRef idx="0">
            <a:schemeClr val="accent1"/>
          </a:effectRef>
          <a:fontRef idx="minor">
            <a:schemeClr val="tx1"/>
          </a:fontRef>
        </p:style>
      </p:cxnSp>
      <p:sp>
        <p:nvSpPr>
          <p:cNvPr id="48" name="Plus Sign 47">
            <a:extLst>
              <a:ext uri="{FF2B5EF4-FFF2-40B4-BE49-F238E27FC236}">
                <a16:creationId xmlns:a16="http://schemas.microsoft.com/office/drawing/2014/main" id="{508A8CEE-F700-40D6-AE37-F36D256365F5}"/>
              </a:ext>
            </a:extLst>
          </p:cNvPr>
          <p:cNvSpPr/>
          <p:nvPr/>
        </p:nvSpPr>
        <p:spPr>
          <a:xfrm>
            <a:off x="4323933" y="4000020"/>
            <a:ext cx="381732" cy="381739"/>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Plus Sign 48">
            <a:extLst>
              <a:ext uri="{FF2B5EF4-FFF2-40B4-BE49-F238E27FC236}">
                <a16:creationId xmlns:a16="http://schemas.microsoft.com/office/drawing/2014/main" id="{0B86E67E-F2B6-4A2D-A3FE-0FCBBBC687A8}"/>
              </a:ext>
            </a:extLst>
          </p:cNvPr>
          <p:cNvSpPr/>
          <p:nvPr/>
        </p:nvSpPr>
        <p:spPr>
          <a:xfrm>
            <a:off x="4512034" y="4723549"/>
            <a:ext cx="381732" cy="381739"/>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Plus Sign 49">
            <a:extLst>
              <a:ext uri="{FF2B5EF4-FFF2-40B4-BE49-F238E27FC236}">
                <a16:creationId xmlns:a16="http://schemas.microsoft.com/office/drawing/2014/main" id="{05AF4178-2920-4676-8F80-508DA81957C1}"/>
              </a:ext>
            </a:extLst>
          </p:cNvPr>
          <p:cNvSpPr/>
          <p:nvPr/>
        </p:nvSpPr>
        <p:spPr>
          <a:xfrm>
            <a:off x="5463600" y="3157658"/>
            <a:ext cx="381732" cy="381739"/>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Plus Sign 50">
            <a:extLst>
              <a:ext uri="{FF2B5EF4-FFF2-40B4-BE49-F238E27FC236}">
                <a16:creationId xmlns:a16="http://schemas.microsoft.com/office/drawing/2014/main" id="{BDDB6032-5EF0-42F6-AC89-0BDDAF2DCFB5}"/>
              </a:ext>
            </a:extLst>
          </p:cNvPr>
          <p:cNvSpPr/>
          <p:nvPr/>
        </p:nvSpPr>
        <p:spPr>
          <a:xfrm>
            <a:off x="5004737" y="3476920"/>
            <a:ext cx="381732" cy="381739"/>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Plus Sign 51">
            <a:extLst>
              <a:ext uri="{FF2B5EF4-FFF2-40B4-BE49-F238E27FC236}">
                <a16:creationId xmlns:a16="http://schemas.microsoft.com/office/drawing/2014/main" id="{A29EB2D8-69E1-45F0-BCCF-4275ED45A956}"/>
              </a:ext>
            </a:extLst>
          </p:cNvPr>
          <p:cNvSpPr/>
          <p:nvPr/>
        </p:nvSpPr>
        <p:spPr>
          <a:xfrm>
            <a:off x="5929124" y="3534371"/>
            <a:ext cx="381732" cy="381739"/>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Minus Sign 52">
            <a:extLst>
              <a:ext uri="{FF2B5EF4-FFF2-40B4-BE49-F238E27FC236}">
                <a16:creationId xmlns:a16="http://schemas.microsoft.com/office/drawing/2014/main" id="{962A515D-8BFF-4049-9243-297AE4540591}"/>
              </a:ext>
            </a:extLst>
          </p:cNvPr>
          <p:cNvSpPr/>
          <p:nvPr/>
        </p:nvSpPr>
        <p:spPr>
          <a:xfrm>
            <a:off x="6779153" y="3300560"/>
            <a:ext cx="439081" cy="233811"/>
          </a:xfrm>
          <a:prstGeom prst="mathMinus">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Minus Sign 53">
            <a:extLst>
              <a:ext uri="{FF2B5EF4-FFF2-40B4-BE49-F238E27FC236}">
                <a16:creationId xmlns:a16="http://schemas.microsoft.com/office/drawing/2014/main" id="{DC8997E4-DA84-4DA9-B52B-1689D8AE19BB}"/>
              </a:ext>
            </a:extLst>
          </p:cNvPr>
          <p:cNvSpPr/>
          <p:nvPr/>
        </p:nvSpPr>
        <p:spPr>
          <a:xfrm>
            <a:off x="5024519" y="4045679"/>
            <a:ext cx="439081" cy="233811"/>
          </a:xfrm>
          <a:prstGeom prst="mathMinus">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Minus Sign 54">
            <a:extLst>
              <a:ext uri="{FF2B5EF4-FFF2-40B4-BE49-F238E27FC236}">
                <a16:creationId xmlns:a16="http://schemas.microsoft.com/office/drawing/2014/main" id="{94E40324-AE98-4FD6-B263-E0BF5C587CDD}"/>
              </a:ext>
            </a:extLst>
          </p:cNvPr>
          <p:cNvSpPr/>
          <p:nvPr/>
        </p:nvSpPr>
        <p:spPr>
          <a:xfrm>
            <a:off x="5654466" y="4330878"/>
            <a:ext cx="439081" cy="233811"/>
          </a:xfrm>
          <a:prstGeom prst="mathMinus">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Minus Sign 55">
            <a:extLst>
              <a:ext uri="{FF2B5EF4-FFF2-40B4-BE49-F238E27FC236}">
                <a16:creationId xmlns:a16="http://schemas.microsoft.com/office/drawing/2014/main" id="{81AAFAB0-C951-4862-83AB-6512550E1A45}"/>
              </a:ext>
            </a:extLst>
          </p:cNvPr>
          <p:cNvSpPr/>
          <p:nvPr/>
        </p:nvSpPr>
        <p:spPr>
          <a:xfrm>
            <a:off x="6782109" y="4914418"/>
            <a:ext cx="439081" cy="233811"/>
          </a:xfrm>
          <a:prstGeom prst="mathMinus">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Minus Sign 56">
            <a:extLst>
              <a:ext uri="{FF2B5EF4-FFF2-40B4-BE49-F238E27FC236}">
                <a16:creationId xmlns:a16="http://schemas.microsoft.com/office/drawing/2014/main" id="{FCD2B93E-C941-4381-99F6-182AD3E2958C}"/>
              </a:ext>
            </a:extLst>
          </p:cNvPr>
          <p:cNvSpPr/>
          <p:nvPr/>
        </p:nvSpPr>
        <p:spPr>
          <a:xfrm>
            <a:off x="5015922" y="5330173"/>
            <a:ext cx="439081" cy="233811"/>
          </a:xfrm>
          <a:prstGeom prst="mathMinus">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Rectangle 64">
            <a:extLst>
              <a:ext uri="{FF2B5EF4-FFF2-40B4-BE49-F238E27FC236}">
                <a16:creationId xmlns:a16="http://schemas.microsoft.com/office/drawing/2014/main" id="{192E9162-3123-49BF-AA00-14E85AC63496}"/>
              </a:ext>
            </a:extLst>
          </p:cNvPr>
          <p:cNvSpPr/>
          <p:nvPr/>
        </p:nvSpPr>
        <p:spPr>
          <a:xfrm>
            <a:off x="4321583" y="3143833"/>
            <a:ext cx="567328" cy="2454693"/>
          </a:xfrm>
          <a:prstGeom prst="rect">
            <a:avLst/>
          </a:prstGeom>
          <a:solidFill>
            <a:schemeClr val="accent1">
              <a:lumMod val="60000"/>
              <a:lumOff val="40000"/>
              <a:alpha val="54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Rectangle 66">
            <a:extLst>
              <a:ext uri="{FF2B5EF4-FFF2-40B4-BE49-F238E27FC236}">
                <a16:creationId xmlns:a16="http://schemas.microsoft.com/office/drawing/2014/main" id="{153ACEE3-01EB-47D9-BC1F-89EDC008D2BA}"/>
              </a:ext>
            </a:extLst>
          </p:cNvPr>
          <p:cNvSpPr/>
          <p:nvPr/>
        </p:nvSpPr>
        <p:spPr>
          <a:xfrm rot="5400000">
            <a:off x="5129438" y="2381487"/>
            <a:ext cx="746668" cy="2322578"/>
          </a:xfrm>
          <a:prstGeom prst="rect">
            <a:avLst/>
          </a:prstGeom>
          <a:solidFill>
            <a:schemeClr val="accent1">
              <a:lumMod val="60000"/>
              <a:lumOff val="40000"/>
              <a:alpha val="54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8" name="Straight Connector 67">
            <a:extLst>
              <a:ext uri="{FF2B5EF4-FFF2-40B4-BE49-F238E27FC236}">
                <a16:creationId xmlns:a16="http://schemas.microsoft.com/office/drawing/2014/main" id="{34800155-A173-42FE-B488-0A47D0F231B9}"/>
              </a:ext>
            </a:extLst>
          </p:cNvPr>
          <p:cNvCxnSpPr>
            <a:cxnSpLocks/>
          </p:cNvCxnSpPr>
          <p:nvPr/>
        </p:nvCxnSpPr>
        <p:spPr>
          <a:xfrm flipV="1">
            <a:off x="4321583" y="3900588"/>
            <a:ext cx="2998326" cy="1282"/>
          </a:xfrm>
          <a:prstGeom prst="line">
            <a:avLst/>
          </a:prstGeom>
          <a:ln w="3810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a16="http://schemas.microsoft.com/office/drawing/2014/main" id="{D80C2CB2-5390-476F-A78D-85051C7ECA66}"/>
              </a:ext>
            </a:extLst>
          </p:cNvPr>
          <p:cNvCxnSpPr>
            <a:cxnSpLocks/>
          </p:cNvCxnSpPr>
          <p:nvPr/>
        </p:nvCxnSpPr>
        <p:spPr>
          <a:xfrm>
            <a:off x="6666613" y="3169442"/>
            <a:ext cx="8597" cy="2394542"/>
          </a:xfrm>
          <a:prstGeom prst="line">
            <a:avLst/>
          </a:prstGeom>
          <a:ln w="38100">
            <a:solidFill>
              <a:srgbClr val="002060"/>
            </a:solidFill>
          </a:ln>
        </p:spPr>
        <p:style>
          <a:lnRef idx="1">
            <a:schemeClr val="accent1"/>
          </a:lnRef>
          <a:fillRef idx="0">
            <a:schemeClr val="accent1"/>
          </a:fillRef>
          <a:effectRef idx="0">
            <a:schemeClr val="accent1"/>
          </a:effectRef>
          <a:fontRef idx="minor">
            <a:schemeClr val="tx1"/>
          </a:fontRef>
        </p:style>
      </p:cxnSp>
      <p:sp>
        <p:nvSpPr>
          <p:cNvPr id="58" name="Content Placeholder 2">
            <a:extLst>
              <a:ext uri="{FF2B5EF4-FFF2-40B4-BE49-F238E27FC236}">
                <a16:creationId xmlns:a16="http://schemas.microsoft.com/office/drawing/2014/main" id="{22DB39B5-02D2-4987-8375-3E5DBC89DEBC}"/>
              </a:ext>
            </a:extLst>
          </p:cNvPr>
          <p:cNvSpPr txBox="1">
            <a:spLocks/>
          </p:cNvSpPr>
          <p:nvPr/>
        </p:nvSpPr>
        <p:spPr>
          <a:xfrm>
            <a:off x="437191" y="1272652"/>
            <a:ext cx="11406466" cy="4525963"/>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285750" indent="-285750" algn="l">
              <a:buFont typeface="Arial" panose="020B0604020202020204" pitchFamily="34" charset="0"/>
              <a:buChar char="•"/>
            </a:pPr>
            <a:r>
              <a:rPr lang="en-CA" sz="1800" dirty="0">
                <a:latin typeface="Montserrat" charset="0"/>
              </a:rPr>
              <a:t>Model #4 combines all the mistakes from all these weak models to build a much stronger model that correctly classifies all data points. </a:t>
            </a:r>
            <a:endParaRPr lang="en-CA" sz="1800" dirty="0"/>
          </a:p>
        </p:txBody>
      </p:sp>
      <p:sp>
        <p:nvSpPr>
          <p:cNvPr id="59" name="Rectangle 58">
            <a:extLst>
              <a:ext uri="{FF2B5EF4-FFF2-40B4-BE49-F238E27FC236}">
                <a16:creationId xmlns:a16="http://schemas.microsoft.com/office/drawing/2014/main" id="{4F52F72C-D6B6-48DA-89BC-C24613F3E787}"/>
              </a:ext>
            </a:extLst>
          </p:cNvPr>
          <p:cNvSpPr/>
          <p:nvPr/>
        </p:nvSpPr>
        <p:spPr>
          <a:xfrm>
            <a:off x="4888222" y="3887383"/>
            <a:ext cx="2415555" cy="1754086"/>
          </a:xfrm>
          <a:prstGeom prst="rect">
            <a:avLst/>
          </a:prstGeom>
          <a:solidFill>
            <a:schemeClr val="accent2">
              <a:lumMod val="40000"/>
              <a:lumOff val="60000"/>
              <a:alpha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Rectangle 59">
            <a:extLst>
              <a:ext uri="{FF2B5EF4-FFF2-40B4-BE49-F238E27FC236}">
                <a16:creationId xmlns:a16="http://schemas.microsoft.com/office/drawing/2014/main" id="{32960838-F0B4-43C9-8AEC-D0C663401786}"/>
              </a:ext>
            </a:extLst>
          </p:cNvPr>
          <p:cNvSpPr/>
          <p:nvPr/>
        </p:nvSpPr>
        <p:spPr>
          <a:xfrm>
            <a:off x="6673246" y="3173729"/>
            <a:ext cx="630532" cy="693581"/>
          </a:xfrm>
          <a:prstGeom prst="rect">
            <a:avLst/>
          </a:prstGeom>
          <a:solidFill>
            <a:schemeClr val="accent2">
              <a:lumMod val="40000"/>
              <a:lumOff val="60000"/>
              <a:alpha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160237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2B5132F-3707-44BA-9CEB-8673EF1B2A0F}"/>
              </a:ext>
            </a:extLst>
          </p:cNvPr>
          <p:cNvPicPr>
            <a:picLocks noChangeAspect="1"/>
          </p:cNvPicPr>
          <p:nvPr/>
        </p:nvPicPr>
        <p:blipFill>
          <a:blip r:embed="rId2"/>
          <a:stretch>
            <a:fillRect/>
          </a:stretch>
        </p:blipFill>
        <p:spPr>
          <a:xfrm>
            <a:off x="0" y="-1193"/>
            <a:ext cx="12192000" cy="6859194"/>
          </a:xfrm>
          <a:prstGeom prst="rect">
            <a:avLst/>
          </a:prstGeom>
        </p:spPr>
      </p:pic>
      <p:sp>
        <p:nvSpPr>
          <p:cNvPr id="5" name="TextBox 4">
            <a:extLst>
              <a:ext uri="{FF2B5EF4-FFF2-40B4-BE49-F238E27FC236}">
                <a16:creationId xmlns:a16="http://schemas.microsoft.com/office/drawing/2014/main" id="{0F9D04B7-03C9-4895-84F6-D6380FD573A6}"/>
              </a:ext>
            </a:extLst>
          </p:cNvPr>
          <p:cNvSpPr txBox="1"/>
          <p:nvPr/>
        </p:nvSpPr>
        <p:spPr>
          <a:xfrm>
            <a:off x="1781175" y="1885950"/>
            <a:ext cx="6767262" cy="2585323"/>
          </a:xfrm>
          <a:prstGeom prst="rect">
            <a:avLst/>
          </a:prstGeom>
          <a:noFill/>
        </p:spPr>
        <p:txBody>
          <a:bodyPr wrap="square" rtlCol="0">
            <a:spAutoFit/>
          </a:bodyPr>
          <a:lstStyle>
            <a:defPPr>
              <a:defRPr lang="en-US"/>
            </a:defPPr>
            <a:lvl1pPr>
              <a:defRPr sz="5400" b="1">
                <a:solidFill>
                  <a:srgbClr val="074F85"/>
                </a:solidFill>
              </a:defRPr>
            </a:lvl1pPr>
          </a:lstStyle>
          <a:p>
            <a:pPr algn="ctr"/>
            <a:r>
              <a:rPr lang="en-CA" dirty="0"/>
              <a:t>XGBOOST – WHAT ARE DECISION TREES &amp;  ENSEMBLE LEARNING?</a:t>
            </a:r>
            <a:endParaRPr lang="en-US" dirty="0"/>
          </a:p>
        </p:txBody>
      </p:sp>
    </p:spTree>
    <p:extLst>
      <p:ext uri="{BB962C8B-B14F-4D97-AF65-F5344CB8AC3E}">
        <p14:creationId xmlns:p14="http://schemas.microsoft.com/office/powerpoint/2010/main" val="287098368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15DCDB53-4F57-4736-812F-3035E09BC3F7}"/>
              </a:ext>
            </a:extLst>
          </p:cNvPr>
          <p:cNvPicPr>
            <a:picLocks noChangeAspect="1"/>
          </p:cNvPicPr>
          <p:nvPr/>
        </p:nvPicPr>
        <p:blipFill rotWithShape="1">
          <a:blip r:embed="rId2"/>
          <a:srcRect b="26010"/>
          <a:stretch/>
        </p:blipFill>
        <p:spPr>
          <a:xfrm>
            <a:off x="-3822" y="-26581"/>
            <a:ext cx="12192000" cy="5093881"/>
          </a:xfrm>
          <a:prstGeom prst="rect">
            <a:avLst/>
          </a:prstGeom>
        </p:spPr>
      </p:pic>
      <p:sp>
        <p:nvSpPr>
          <p:cNvPr id="4" name="Title 1">
            <a:extLst>
              <a:ext uri="{FF2B5EF4-FFF2-40B4-BE49-F238E27FC236}">
                <a16:creationId xmlns:a16="http://schemas.microsoft.com/office/drawing/2014/main" id="{A108EB5A-C6C1-6F46-A1E4-E9F87515BAA4}"/>
              </a:ext>
            </a:extLst>
          </p:cNvPr>
          <p:cNvSpPr txBox="1">
            <a:spLocks/>
          </p:cNvSpPr>
          <p:nvPr/>
        </p:nvSpPr>
        <p:spPr>
          <a:xfrm>
            <a:off x="280487" y="187686"/>
            <a:ext cx="8915400" cy="523220"/>
          </a:xfrm>
          <a:prstGeom prst="rect">
            <a:avLst/>
          </a:prstGeom>
        </p:spPr>
        <p:txBody>
          <a:bodyPr wrap="square">
            <a:spAutoFit/>
          </a:bodyPr>
          <a:lstStyle>
            <a:defPPr>
              <a:defRPr lang="en-US"/>
            </a:defPPr>
            <a:lvl1pPr>
              <a:defRPr sz="2800" b="1">
                <a:latin typeface="Montserrat" charset="0"/>
              </a:defRPr>
            </a:lvl1pPr>
          </a:lstStyle>
          <a:p>
            <a:r>
              <a:rPr lang="en-CA" dirty="0"/>
              <a:t>XGBOOST: WHAT IS ENSEMBLE LEARNING?</a:t>
            </a:r>
          </a:p>
        </p:txBody>
      </p:sp>
      <p:sp>
        <p:nvSpPr>
          <p:cNvPr id="5" name="Content Placeholder 2">
            <a:extLst>
              <a:ext uri="{FF2B5EF4-FFF2-40B4-BE49-F238E27FC236}">
                <a16:creationId xmlns:a16="http://schemas.microsoft.com/office/drawing/2014/main" id="{D4E3BC97-CB6C-7242-80B9-CC89C63724EC}"/>
              </a:ext>
            </a:extLst>
          </p:cNvPr>
          <p:cNvSpPr txBox="1">
            <a:spLocks/>
          </p:cNvSpPr>
          <p:nvPr/>
        </p:nvSpPr>
        <p:spPr>
          <a:xfrm>
            <a:off x="660148" y="1448392"/>
            <a:ext cx="6431894" cy="3618908"/>
          </a:xfrm>
          <a:prstGeom prst="rect">
            <a:avLst/>
          </a:prstGeom>
        </p:spPr>
        <p:txBody>
          <a:bodyPr vert="horz" lIns="91440" tIns="45720" rIns="91440" bIns="45720" rtlCol="0">
            <a:normAutofit lnSpcReduction="10000"/>
          </a:bodyPr>
          <a:lstStyle>
            <a:defPPr>
              <a:defRPr lang="en-US"/>
            </a:defPPr>
            <a:lvl1pPr marL="285750" indent="-285750">
              <a:lnSpc>
                <a:spcPct val="90000"/>
              </a:lnSpc>
              <a:spcBef>
                <a:spcPts val="1000"/>
              </a:spcBef>
              <a:buFont typeface="Arial" panose="020B0604020202020204" pitchFamily="34" charset="0"/>
              <a:buChar char="•"/>
              <a:defRPr>
                <a:latin typeface="Montserrat" charset="0"/>
                <a:ea typeface="Montserrat" charset="0"/>
                <a:cs typeface="Montserrat" charset="0"/>
              </a:defRPr>
            </a:lvl1pPr>
            <a:lvl2pPr indent="0" algn="ctr">
              <a:lnSpc>
                <a:spcPct val="90000"/>
              </a:lnSpc>
              <a:spcBef>
                <a:spcPts val="500"/>
              </a:spcBef>
              <a:buFont typeface="Arial" panose="020B0604020202020204" pitchFamily="34" charset="0"/>
              <a:buNone/>
              <a:defRPr sz="2000"/>
            </a:lvl2pPr>
            <a:lvl3pPr indent="0" algn="ctr">
              <a:lnSpc>
                <a:spcPct val="90000"/>
              </a:lnSpc>
              <a:spcBef>
                <a:spcPts val="500"/>
              </a:spcBef>
              <a:buFont typeface="Arial" panose="020B0604020202020204" pitchFamily="34" charset="0"/>
              <a:buNone/>
            </a:lvl3pPr>
            <a:lvl4pPr indent="0" algn="ctr">
              <a:lnSpc>
                <a:spcPct val="90000"/>
              </a:lnSpc>
              <a:spcBef>
                <a:spcPts val="500"/>
              </a:spcBef>
              <a:buFont typeface="Arial" panose="020B0604020202020204" pitchFamily="34" charset="0"/>
              <a:buNone/>
              <a:defRPr sz="1600"/>
            </a:lvl4pPr>
            <a:lvl5pPr indent="0" algn="ctr">
              <a:lnSpc>
                <a:spcPct val="90000"/>
              </a:lnSpc>
              <a:spcBef>
                <a:spcPts val="500"/>
              </a:spcBef>
              <a:buFont typeface="Arial" panose="020B0604020202020204" pitchFamily="34" charset="0"/>
              <a:buNone/>
              <a:defRPr sz="1600"/>
            </a:lvl5pPr>
            <a:lvl6pPr indent="0" algn="ctr">
              <a:lnSpc>
                <a:spcPct val="90000"/>
              </a:lnSpc>
              <a:spcBef>
                <a:spcPts val="500"/>
              </a:spcBef>
              <a:buFont typeface="Arial" panose="020B0604020202020204" pitchFamily="34" charset="0"/>
              <a:buNone/>
              <a:defRPr sz="1600"/>
            </a:lvl6pPr>
            <a:lvl7pPr indent="0" algn="ctr">
              <a:lnSpc>
                <a:spcPct val="90000"/>
              </a:lnSpc>
              <a:spcBef>
                <a:spcPts val="500"/>
              </a:spcBef>
              <a:buFont typeface="Arial" panose="020B0604020202020204" pitchFamily="34" charset="0"/>
              <a:buNone/>
              <a:defRPr sz="1600"/>
            </a:lvl7pPr>
            <a:lvl8pPr indent="0" algn="ctr">
              <a:lnSpc>
                <a:spcPct val="90000"/>
              </a:lnSpc>
              <a:spcBef>
                <a:spcPts val="500"/>
              </a:spcBef>
              <a:buFont typeface="Arial" panose="020B0604020202020204" pitchFamily="34" charset="0"/>
              <a:buNone/>
              <a:defRPr sz="1600"/>
            </a:lvl8pPr>
            <a:lvl9pPr indent="0" algn="ctr">
              <a:lnSpc>
                <a:spcPct val="90000"/>
              </a:lnSpc>
              <a:spcBef>
                <a:spcPts val="500"/>
              </a:spcBef>
              <a:buFont typeface="Arial" panose="020B0604020202020204" pitchFamily="34" charset="0"/>
              <a:buNone/>
              <a:defRPr sz="1600"/>
            </a:lvl9pPr>
          </a:lstStyle>
          <a:p>
            <a:r>
              <a:rPr lang="en-CA" dirty="0" err="1"/>
              <a:t>XGBoost</a:t>
            </a:r>
            <a:r>
              <a:rPr lang="en-CA" dirty="0"/>
              <a:t> is an example of ensemble learning. </a:t>
            </a:r>
          </a:p>
          <a:p>
            <a:r>
              <a:rPr lang="en-CA" dirty="0"/>
              <a:t>Ensemble techniques such as bagging and boosting can offer an extremely powerful algorithm by combining a group of relatively weak/average ones. </a:t>
            </a:r>
          </a:p>
          <a:p>
            <a:r>
              <a:rPr lang="en-CA" dirty="0"/>
              <a:t>For example, you can combine several decision trees to create a powerful random forest algorithm.</a:t>
            </a:r>
          </a:p>
          <a:p>
            <a:r>
              <a:rPr lang="en-CA" dirty="0"/>
              <a:t>By Combining votes from a pool of experts, each will bring their own experience and background to solve the problem resulting in a better outcome.</a:t>
            </a:r>
          </a:p>
          <a:p>
            <a:r>
              <a:rPr lang="en-CA" dirty="0"/>
              <a:t>Boosting can reduce variance and overfitting and increase the model robustness. </a:t>
            </a:r>
          </a:p>
          <a:p>
            <a:r>
              <a:rPr lang="en-CA" dirty="0"/>
              <a:t>Example: Blind men and the elephant</a:t>
            </a:r>
          </a:p>
          <a:p>
            <a:endParaRPr lang="en-CA" dirty="0"/>
          </a:p>
        </p:txBody>
      </p:sp>
      <p:sp>
        <p:nvSpPr>
          <p:cNvPr id="6" name="Rounded Rectangle 80">
            <a:extLst>
              <a:ext uri="{FF2B5EF4-FFF2-40B4-BE49-F238E27FC236}">
                <a16:creationId xmlns:a16="http://schemas.microsoft.com/office/drawing/2014/main" id="{C1C95EB6-72BA-EA4A-BDC1-9811407CEADB}"/>
              </a:ext>
            </a:extLst>
          </p:cNvPr>
          <p:cNvSpPr/>
          <p:nvPr/>
        </p:nvSpPr>
        <p:spPr>
          <a:xfrm>
            <a:off x="7524750" y="3429000"/>
            <a:ext cx="1208064" cy="762000"/>
          </a:xfrm>
          <a:prstGeom prst="round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1600" dirty="0">
                <a:solidFill>
                  <a:srgbClr val="002060"/>
                </a:solidFill>
              </a:rPr>
              <a:t>Model #1</a:t>
            </a:r>
          </a:p>
        </p:txBody>
      </p:sp>
      <p:sp>
        <p:nvSpPr>
          <p:cNvPr id="7" name="Rounded Rectangle 82">
            <a:extLst>
              <a:ext uri="{FF2B5EF4-FFF2-40B4-BE49-F238E27FC236}">
                <a16:creationId xmlns:a16="http://schemas.microsoft.com/office/drawing/2014/main" id="{23AD03E0-8950-C94D-B924-CAF3B8700567}"/>
              </a:ext>
            </a:extLst>
          </p:cNvPr>
          <p:cNvSpPr/>
          <p:nvPr/>
        </p:nvSpPr>
        <p:spPr>
          <a:xfrm>
            <a:off x="8874954" y="3429000"/>
            <a:ext cx="1208064" cy="762000"/>
          </a:xfrm>
          <a:prstGeom prst="round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1600" dirty="0">
                <a:solidFill>
                  <a:srgbClr val="002060"/>
                </a:solidFill>
              </a:rPr>
              <a:t>Model #2</a:t>
            </a:r>
          </a:p>
        </p:txBody>
      </p:sp>
      <p:sp>
        <p:nvSpPr>
          <p:cNvPr id="8" name="Rounded Rectangle 86">
            <a:extLst>
              <a:ext uri="{FF2B5EF4-FFF2-40B4-BE49-F238E27FC236}">
                <a16:creationId xmlns:a16="http://schemas.microsoft.com/office/drawing/2014/main" id="{08C76ABE-91A9-344C-96D0-252CF706B35F}"/>
              </a:ext>
            </a:extLst>
          </p:cNvPr>
          <p:cNvSpPr/>
          <p:nvPr/>
        </p:nvSpPr>
        <p:spPr>
          <a:xfrm>
            <a:off x="10189254" y="3429000"/>
            <a:ext cx="1208064" cy="762000"/>
          </a:xfrm>
          <a:prstGeom prst="round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1600" dirty="0">
                <a:solidFill>
                  <a:srgbClr val="002060"/>
                </a:solidFill>
              </a:rPr>
              <a:t>Model #3</a:t>
            </a:r>
          </a:p>
        </p:txBody>
      </p:sp>
      <p:sp>
        <p:nvSpPr>
          <p:cNvPr id="9" name="Down Arrow 101">
            <a:extLst>
              <a:ext uri="{FF2B5EF4-FFF2-40B4-BE49-F238E27FC236}">
                <a16:creationId xmlns:a16="http://schemas.microsoft.com/office/drawing/2014/main" id="{DFF13335-A8B1-A746-95CF-11FF36B5F475}"/>
              </a:ext>
            </a:extLst>
          </p:cNvPr>
          <p:cNvSpPr/>
          <p:nvPr/>
        </p:nvSpPr>
        <p:spPr>
          <a:xfrm rot="19695937">
            <a:off x="8387290" y="4221229"/>
            <a:ext cx="301584" cy="124610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10" name="Down Arrow 102">
            <a:extLst>
              <a:ext uri="{FF2B5EF4-FFF2-40B4-BE49-F238E27FC236}">
                <a16:creationId xmlns:a16="http://schemas.microsoft.com/office/drawing/2014/main" id="{B2338E76-98C5-3B47-BC5C-9FFBF2D248F1}"/>
              </a:ext>
            </a:extLst>
          </p:cNvPr>
          <p:cNvSpPr/>
          <p:nvPr/>
        </p:nvSpPr>
        <p:spPr>
          <a:xfrm rot="1367472">
            <a:off x="10304761" y="4198208"/>
            <a:ext cx="301584" cy="131164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11" name="Down Arrow 107">
            <a:extLst>
              <a:ext uri="{FF2B5EF4-FFF2-40B4-BE49-F238E27FC236}">
                <a16:creationId xmlns:a16="http://schemas.microsoft.com/office/drawing/2014/main" id="{2AC4C09D-7227-0841-B3C9-0A1C8E48CE88}"/>
              </a:ext>
            </a:extLst>
          </p:cNvPr>
          <p:cNvSpPr/>
          <p:nvPr/>
        </p:nvSpPr>
        <p:spPr>
          <a:xfrm>
            <a:off x="9328194" y="4235064"/>
            <a:ext cx="301584" cy="101562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12" name="Oval 11">
            <a:extLst>
              <a:ext uri="{FF2B5EF4-FFF2-40B4-BE49-F238E27FC236}">
                <a16:creationId xmlns:a16="http://schemas.microsoft.com/office/drawing/2014/main" id="{A9359542-F0C5-C344-BBF2-CFB79CE9E701}"/>
              </a:ext>
            </a:extLst>
          </p:cNvPr>
          <p:cNvSpPr/>
          <p:nvPr/>
        </p:nvSpPr>
        <p:spPr>
          <a:xfrm>
            <a:off x="8732814" y="5250684"/>
            <a:ext cx="1506048" cy="762000"/>
          </a:xfrm>
          <a:prstGeom prst="ellipse">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dirty="0">
                <a:solidFill>
                  <a:srgbClr val="002060"/>
                </a:solidFill>
              </a:rPr>
              <a:t>VOTING</a:t>
            </a:r>
          </a:p>
        </p:txBody>
      </p:sp>
      <p:sp>
        <p:nvSpPr>
          <p:cNvPr id="13" name="Down Arrow 109">
            <a:extLst>
              <a:ext uri="{FF2B5EF4-FFF2-40B4-BE49-F238E27FC236}">
                <a16:creationId xmlns:a16="http://schemas.microsoft.com/office/drawing/2014/main" id="{0C30F1F0-0C25-744F-BBF0-4511FE2CD9BE}"/>
              </a:ext>
            </a:extLst>
          </p:cNvPr>
          <p:cNvSpPr/>
          <p:nvPr/>
        </p:nvSpPr>
        <p:spPr>
          <a:xfrm>
            <a:off x="9328194" y="6018648"/>
            <a:ext cx="301584" cy="56049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pic>
        <p:nvPicPr>
          <p:cNvPr id="14" name="Picture 2" descr="File:Blind men and elephant.png">
            <a:extLst>
              <a:ext uri="{FF2B5EF4-FFF2-40B4-BE49-F238E27FC236}">
                <a16:creationId xmlns:a16="http://schemas.microsoft.com/office/drawing/2014/main" id="{F0BC06D9-0139-0C40-9A37-4C89FF986B5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17316" y="1116053"/>
            <a:ext cx="2218641" cy="2047976"/>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14">
            <a:extLst>
              <a:ext uri="{FF2B5EF4-FFF2-40B4-BE49-F238E27FC236}">
                <a16:creationId xmlns:a16="http://schemas.microsoft.com/office/drawing/2014/main" id="{C004A77D-32FF-9447-A50D-F76A030FDEBA}"/>
              </a:ext>
            </a:extLst>
          </p:cNvPr>
          <p:cNvSpPr/>
          <p:nvPr/>
        </p:nvSpPr>
        <p:spPr>
          <a:xfrm>
            <a:off x="855235" y="5948921"/>
            <a:ext cx="7147906" cy="307777"/>
          </a:xfrm>
          <a:prstGeom prst="rect">
            <a:avLst/>
          </a:prstGeom>
        </p:spPr>
        <p:txBody>
          <a:bodyPr wrap="square">
            <a:spAutoFit/>
          </a:bodyPr>
          <a:lstStyle/>
          <a:p>
            <a:r>
              <a:rPr lang="en-US" sz="1400" dirty="0">
                <a:solidFill>
                  <a:srgbClr val="002060"/>
                </a:solidFill>
                <a:hlinkClick r:id="rId4">
                  <a:extLst>
                    <a:ext uri="{A12FA001-AC4F-418D-AE19-62706E023703}">
                      <ahyp:hlinkClr xmlns:ahyp="http://schemas.microsoft.com/office/drawing/2018/hyperlinkcolor" val="tx"/>
                    </a:ext>
                  </a:extLst>
                </a:hlinkClick>
              </a:rPr>
              <a:t>Photo Credit: https://commons.wikimedia.org/wiki/File:Blind_men_and_elephant.png</a:t>
            </a:r>
            <a:endParaRPr lang="en-US" sz="1400" dirty="0">
              <a:solidFill>
                <a:srgbClr val="002060"/>
              </a:solidFill>
            </a:endParaRPr>
          </a:p>
        </p:txBody>
      </p:sp>
    </p:spTree>
    <p:extLst>
      <p:ext uri="{BB962C8B-B14F-4D97-AF65-F5344CB8AC3E}">
        <p14:creationId xmlns:p14="http://schemas.microsoft.com/office/powerpoint/2010/main" val="11811969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A3DD4C5A-C2A8-4A52-8CC5-22BF3ECA5A74}"/>
              </a:ext>
            </a:extLst>
          </p:cNvPr>
          <p:cNvPicPr>
            <a:picLocks noChangeAspect="1"/>
          </p:cNvPicPr>
          <p:nvPr/>
        </p:nvPicPr>
        <p:blipFill>
          <a:blip r:embed="rId2"/>
          <a:stretch>
            <a:fillRect/>
          </a:stretch>
        </p:blipFill>
        <p:spPr>
          <a:xfrm>
            <a:off x="8878" y="-26581"/>
            <a:ext cx="12192000" cy="6884581"/>
          </a:xfrm>
          <a:prstGeom prst="rect">
            <a:avLst/>
          </a:prstGeom>
        </p:spPr>
      </p:pic>
      <p:sp>
        <p:nvSpPr>
          <p:cNvPr id="6" name="Rectangle 5">
            <a:extLst>
              <a:ext uri="{FF2B5EF4-FFF2-40B4-BE49-F238E27FC236}">
                <a16:creationId xmlns:a16="http://schemas.microsoft.com/office/drawing/2014/main" id="{C336F08B-35AF-4805-B255-C5E4687B67B3}"/>
              </a:ext>
            </a:extLst>
          </p:cNvPr>
          <p:cNvSpPr/>
          <p:nvPr/>
        </p:nvSpPr>
        <p:spPr>
          <a:xfrm>
            <a:off x="355107" y="1296140"/>
            <a:ext cx="10946167" cy="29207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E75D6C86-9F54-485F-A61E-E3518A1655A5}"/>
              </a:ext>
            </a:extLst>
          </p:cNvPr>
          <p:cNvSpPr/>
          <p:nvPr/>
        </p:nvSpPr>
        <p:spPr>
          <a:xfrm>
            <a:off x="585926" y="1535837"/>
            <a:ext cx="10946167" cy="21306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03722D7D-8492-4ABA-A9C3-CCEA9F7189D7}"/>
              </a:ext>
            </a:extLst>
          </p:cNvPr>
          <p:cNvSpPr/>
          <p:nvPr/>
        </p:nvSpPr>
        <p:spPr>
          <a:xfrm>
            <a:off x="585926" y="6329779"/>
            <a:ext cx="2929631" cy="30627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1DBFA9E2-59AB-4762-9D2B-4E20CCD15619}"/>
              </a:ext>
            </a:extLst>
          </p:cNvPr>
          <p:cNvSpPr/>
          <p:nvPr/>
        </p:nvSpPr>
        <p:spPr>
          <a:xfrm>
            <a:off x="176334" y="1120580"/>
            <a:ext cx="11870664" cy="830997"/>
          </a:xfrm>
          <a:prstGeom prst="rect">
            <a:avLst/>
          </a:prstGeom>
        </p:spPr>
        <p:txBody>
          <a:bodyPr wrap="square">
            <a:spAutoFit/>
          </a:bodyPr>
          <a:lstStyle/>
          <a:p>
            <a:pPr lvl="1"/>
            <a:r>
              <a:rPr lang="en-CA" sz="2400" b="1" dirty="0">
                <a:latin typeface="Montserrat" charset="0"/>
              </a:rPr>
              <a:t>1. Stores: information about 45 stores such as type and size of store.</a:t>
            </a:r>
          </a:p>
          <a:p>
            <a:pPr lvl="1"/>
            <a:endParaRPr lang="en-US" sz="2400" b="1" dirty="0">
              <a:latin typeface="Montserrat" charset="0"/>
            </a:endParaRPr>
          </a:p>
        </p:txBody>
      </p:sp>
      <p:sp>
        <p:nvSpPr>
          <p:cNvPr id="10" name="Rectangle 9">
            <a:extLst>
              <a:ext uri="{FF2B5EF4-FFF2-40B4-BE49-F238E27FC236}">
                <a16:creationId xmlns:a16="http://schemas.microsoft.com/office/drawing/2014/main" id="{BB92BDB9-5B72-4AE6-B5AB-E44B226E7A16}"/>
              </a:ext>
            </a:extLst>
          </p:cNvPr>
          <p:cNvSpPr/>
          <p:nvPr/>
        </p:nvSpPr>
        <p:spPr>
          <a:xfrm>
            <a:off x="176334" y="237642"/>
            <a:ext cx="4035079" cy="523220"/>
          </a:xfrm>
          <a:prstGeom prst="rect">
            <a:avLst/>
          </a:prstGeom>
        </p:spPr>
        <p:txBody>
          <a:bodyPr wrap="none">
            <a:spAutoFit/>
          </a:bodyPr>
          <a:lstStyle/>
          <a:p>
            <a:r>
              <a:rPr lang="en-CA" sz="2800" b="1" dirty="0">
                <a:latin typeface="Montserrat" charset="0"/>
                <a:ea typeface="Montserrat" charset="0"/>
                <a:cs typeface="Montserrat" charset="0"/>
              </a:rPr>
              <a:t>PROJECT OVERVIEW</a:t>
            </a:r>
            <a:endParaRPr lang="en-US" sz="2800" dirty="0"/>
          </a:p>
        </p:txBody>
      </p:sp>
      <p:pic>
        <p:nvPicPr>
          <p:cNvPr id="3" name="Picture 2">
            <a:extLst>
              <a:ext uri="{FF2B5EF4-FFF2-40B4-BE49-F238E27FC236}">
                <a16:creationId xmlns:a16="http://schemas.microsoft.com/office/drawing/2014/main" id="{1316D779-324B-463E-B51E-0FC43452C1BA}"/>
              </a:ext>
            </a:extLst>
          </p:cNvPr>
          <p:cNvPicPr>
            <a:picLocks noChangeAspect="1"/>
          </p:cNvPicPr>
          <p:nvPr/>
        </p:nvPicPr>
        <p:blipFill>
          <a:blip r:embed="rId3"/>
          <a:stretch>
            <a:fillRect/>
          </a:stretch>
        </p:blipFill>
        <p:spPr>
          <a:xfrm>
            <a:off x="3982559" y="1535837"/>
            <a:ext cx="2368167" cy="4388713"/>
          </a:xfrm>
          <a:prstGeom prst="rect">
            <a:avLst/>
          </a:prstGeom>
        </p:spPr>
      </p:pic>
    </p:spTree>
    <p:extLst>
      <p:ext uri="{BB962C8B-B14F-4D97-AF65-F5344CB8AC3E}">
        <p14:creationId xmlns:p14="http://schemas.microsoft.com/office/powerpoint/2010/main" val="331438529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2012CA-1AB5-4A65-A165-150248D6D8D4}"/>
              </a:ext>
            </a:extLst>
          </p:cNvPr>
          <p:cNvSpPr>
            <a:spLocks noGrp="1"/>
          </p:cNvSpPr>
          <p:nvPr>
            <p:ph type="title"/>
          </p:nvPr>
        </p:nvSpPr>
        <p:spPr/>
        <p:txBody>
          <a:bodyPr/>
          <a:lstStyle/>
          <a:p>
            <a:endParaRPr lang="en-US"/>
          </a:p>
        </p:txBody>
      </p:sp>
      <p:pic>
        <p:nvPicPr>
          <p:cNvPr id="4" name="Picture 3">
            <a:extLst>
              <a:ext uri="{FF2B5EF4-FFF2-40B4-BE49-F238E27FC236}">
                <a16:creationId xmlns:a16="http://schemas.microsoft.com/office/drawing/2014/main" id="{B16761A9-D127-4B91-A711-E525F9D8A654}"/>
              </a:ext>
            </a:extLst>
          </p:cNvPr>
          <p:cNvPicPr>
            <a:picLocks noChangeAspect="1"/>
          </p:cNvPicPr>
          <p:nvPr/>
        </p:nvPicPr>
        <p:blipFill rotWithShape="1">
          <a:blip r:embed="rId2"/>
          <a:srcRect b="26908"/>
          <a:stretch/>
        </p:blipFill>
        <p:spPr>
          <a:xfrm>
            <a:off x="0" y="-26580"/>
            <a:ext cx="12192000" cy="5032072"/>
          </a:xfrm>
          <a:prstGeom prst="rect">
            <a:avLst/>
          </a:prstGeom>
        </p:spPr>
      </p:pic>
      <p:sp>
        <p:nvSpPr>
          <p:cNvPr id="5" name="Прямоугольник 9">
            <a:extLst>
              <a:ext uri="{FF2B5EF4-FFF2-40B4-BE49-F238E27FC236}">
                <a16:creationId xmlns:a16="http://schemas.microsoft.com/office/drawing/2014/main" id="{328A90F5-E443-40F9-8156-C7E3D21E37DA}"/>
              </a:ext>
            </a:extLst>
          </p:cNvPr>
          <p:cNvSpPr/>
          <p:nvPr/>
        </p:nvSpPr>
        <p:spPr>
          <a:xfrm>
            <a:off x="216278" y="260454"/>
            <a:ext cx="8521322" cy="523220"/>
          </a:xfrm>
          <a:prstGeom prst="rect">
            <a:avLst/>
          </a:prstGeom>
        </p:spPr>
        <p:txBody>
          <a:bodyPr wrap="square">
            <a:spAutoFit/>
          </a:bodyPr>
          <a:lstStyle/>
          <a:p>
            <a:r>
              <a:rPr lang="en-US" sz="2800" b="1" dirty="0">
                <a:latin typeface="Montserrat" charset="0"/>
              </a:rPr>
              <a:t>XGBOOST: DECISION TREES ENSEMBLES</a:t>
            </a:r>
          </a:p>
        </p:txBody>
      </p:sp>
      <p:sp>
        <p:nvSpPr>
          <p:cNvPr id="7" name="Content Placeholder 6">
            <a:extLst>
              <a:ext uri="{FF2B5EF4-FFF2-40B4-BE49-F238E27FC236}">
                <a16:creationId xmlns:a16="http://schemas.microsoft.com/office/drawing/2014/main" id="{19EE5470-8D4B-4B03-AD89-91D4C0CBAF88}"/>
              </a:ext>
            </a:extLst>
          </p:cNvPr>
          <p:cNvSpPr>
            <a:spLocks noGrp="1"/>
          </p:cNvSpPr>
          <p:nvPr>
            <p:ph idx="1"/>
          </p:nvPr>
        </p:nvSpPr>
        <p:spPr>
          <a:xfrm>
            <a:off x="313718" y="1165568"/>
            <a:ext cx="10685715" cy="2581020"/>
          </a:xfrm>
        </p:spPr>
        <p:txBody>
          <a:bodyPr vert="horz" lIns="91440" tIns="45720" rIns="91440" bIns="45720" rtlCol="0">
            <a:normAutofit fontScale="92500" lnSpcReduction="20000"/>
          </a:bodyPr>
          <a:lstStyle/>
          <a:p>
            <a:pPr marL="285750" indent="-285750"/>
            <a:r>
              <a:rPr lang="en-CA" sz="1800" dirty="0">
                <a:latin typeface="Montserrat" charset="0"/>
              </a:rPr>
              <a:t>Decision Trees are supervised Machine Learning technique where data is split according to a certain condition/parameter. </a:t>
            </a:r>
          </a:p>
          <a:p>
            <a:pPr marL="285750" indent="-285750"/>
            <a:r>
              <a:rPr lang="en-CA" sz="1800" dirty="0">
                <a:latin typeface="Montserrat" charset="0"/>
              </a:rPr>
              <a:t>The tree consists of decision nodes and leaves. </a:t>
            </a:r>
          </a:p>
          <a:p>
            <a:pPr lvl="1">
              <a:buFont typeface="Courier New" panose="02070309020205020404" pitchFamily="49" charset="0"/>
              <a:buChar char="o"/>
            </a:pPr>
            <a:r>
              <a:rPr lang="en-CA" sz="2000" dirty="0"/>
              <a:t>Leaves are the decisions or the final outcomes.</a:t>
            </a:r>
          </a:p>
          <a:p>
            <a:pPr lvl="1">
              <a:buFont typeface="Courier New" panose="02070309020205020404" pitchFamily="49" charset="0"/>
              <a:buChar char="o"/>
            </a:pPr>
            <a:r>
              <a:rPr lang="en-CA" sz="2000" dirty="0"/>
              <a:t>Decision nodes are where the data is split based on a certain attribute.</a:t>
            </a:r>
          </a:p>
          <a:p>
            <a:pPr marL="285750" indent="-285750"/>
            <a:r>
              <a:rPr lang="en-CA" sz="1800" dirty="0">
                <a:latin typeface="Montserrat" charset="0"/>
              </a:rPr>
              <a:t>The tree ensemble model consists of a set of classification and regression trees (CART). </a:t>
            </a:r>
          </a:p>
          <a:p>
            <a:pPr marL="285750" indent="-285750"/>
            <a:r>
              <a:rPr lang="en-CA" sz="1800" dirty="0">
                <a:latin typeface="Montserrat" charset="0"/>
              </a:rPr>
              <a:t>A CART that classifies whether an individual will like a computer game X or not is shown below.</a:t>
            </a:r>
          </a:p>
          <a:p>
            <a:pPr marL="285750" indent="-285750"/>
            <a:r>
              <a:rPr lang="en-CA" sz="1800" dirty="0">
                <a:latin typeface="Montserrat" charset="0"/>
              </a:rPr>
              <a:t>Members of the family are divided into leaves and a score is assigned to each leaf. </a:t>
            </a:r>
          </a:p>
        </p:txBody>
      </p:sp>
      <p:pic>
        <p:nvPicPr>
          <p:cNvPr id="3074" name="Picture 2" descr="a toy example for CART">
            <a:extLst>
              <a:ext uri="{FF2B5EF4-FFF2-40B4-BE49-F238E27FC236}">
                <a16:creationId xmlns:a16="http://schemas.microsoft.com/office/drawing/2014/main" id="{62C6DFCC-95C0-4EFA-A2B2-87CDEC79655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48471" y="3609309"/>
            <a:ext cx="5335095" cy="2403524"/>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a:extLst>
              <a:ext uri="{FF2B5EF4-FFF2-40B4-BE49-F238E27FC236}">
                <a16:creationId xmlns:a16="http://schemas.microsoft.com/office/drawing/2014/main" id="{F156EC89-F0DC-4A37-97B5-2E3E10934024}"/>
              </a:ext>
            </a:extLst>
          </p:cNvPr>
          <p:cNvSpPr/>
          <p:nvPr/>
        </p:nvSpPr>
        <p:spPr>
          <a:xfrm>
            <a:off x="641430" y="6108896"/>
            <a:ext cx="6837962" cy="369332"/>
          </a:xfrm>
          <a:prstGeom prst="rect">
            <a:avLst/>
          </a:prstGeom>
        </p:spPr>
        <p:txBody>
          <a:bodyPr wrap="none">
            <a:spAutoFit/>
          </a:bodyPr>
          <a:lstStyle/>
          <a:p>
            <a:r>
              <a:rPr lang="en-US" dirty="0">
                <a:hlinkClick r:id="rId4"/>
              </a:rPr>
              <a:t>Source: https://xgboost.readthedocs.io/en/latest/tutorials/model.html</a:t>
            </a:r>
            <a:endParaRPr lang="en-US" dirty="0"/>
          </a:p>
        </p:txBody>
      </p:sp>
      <p:sp>
        <p:nvSpPr>
          <p:cNvPr id="10" name="TextBox 9">
            <a:extLst>
              <a:ext uri="{FF2B5EF4-FFF2-40B4-BE49-F238E27FC236}">
                <a16:creationId xmlns:a16="http://schemas.microsoft.com/office/drawing/2014/main" id="{4C2751F7-D713-4503-B3B8-2900E0BAACDA}"/>
              </a:ext>
            </a:extLst>
          </p:cNvPr>
          <p:cNvSpPr txBox="1"/>
          <p:nvPr/>
        </p:nvSpPr>
        <p:spPr>
          <a:xfrm>
            <a:off x="9314157" y="4676797"/>
            <a:ext cx="1878206" cy="369332"/>
          </a:xfrm>
          <a:prstGeom prst="rect">
            <a:avLst/>
          </a:prstGeom>
          <a:noFill/>
        </p:spPr>
        <p:txBody>
          <a:bodyPr wrap="none" rtlCol="0">
            <a:spAutoFit/>
          </a:bodyPr>
          <a:lstStyle/>
          <a:p>
            <a:r>
              <a:rPr lang="en-CA" b="1" dirty="0">
                <a:solidFill>
                  <a:srgbClr val="002060"/>
                </a:solidFill>
              </a:rPr>
              <a:t>DECISION NODES</a:t>
            </a:r>
          </a:p>
        </p:txBody>
      </p:sp>
      <p:cxnSp>
        <p:nvCxnSpPr>
          <p:cNvPr id="11" name="Curved Connector 23">
            <a:extLst>
              <a:ext uri="{FF2B5EF4-FFF2-40B4-BE49-F238E27FC236}">
                <a16:creationId xmlns:a16="http://schemas.microsoft.com/office/drawing/2014/main" id="{ECF0DA1D-B86D-40AB-83E7-0B87C8645D9F}"/>
              </a:ext>
            </a:extLst>
          </p:cNvPr>
          <p:cNvCxnSpPr>
            <a:cxnSpLocks/>
          </p:cNvCxnSpPr>
          <p:nvPr/>
        </p:nvCxnSpPr>
        <p:spPr>
          <a:xfrm>
            <a:off x="7950200" y="4167188"/>
            <a:ext cx="1423498" cy="712522"/>
          </a:xfrm>
          <a:prstGeom prst="curvedConnector3">
            <a:avLst>
              <a:gd name="adj1" fmla="val 50000"/>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 name="Curved Connector 18">
            <a:extLst>
              <a:ext uri="{FF2B5EF4-FFF2-40B4-BE49-F238E27FC236}">
                <a16:creationId xmlns:a16="http://schemas.microsoft.com/office/drawing/2014/main" id="{728E281F-82D0-4750-88EE-FDB530955386}"/>
              </a:ext>
            </a:extLst>
          </p:cNvPr>
          <p:cNvCxnSpPr>
            <a:cxnSpLocks/>
          </p:cNvCxnSpPr>
          <p:nvPr/>
        </p:nvCxnSpPr>
        <p:spPr>
          <a:xfrm>
            <a:off x="8593836" y="5338329"/>
            <a:ext cx="1000260" cy="674504"/>
          </a:xfrm>
          <a:prstGeom prst="curvedConnector3">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0AF00E35-D593-40F3-8816-B57C00A22D55}"/>
              </a:ext>
            </a:extLst>
          </p:cNvPr>
          <p:cNvSpPr txBox="1"/>
          <p:nvPr/>
        </p:nvSpPr>
        <p:spPr>
          <a:xfrm>
            <a:off x="9594096" y="5976338"/>
            <a:ext cx="874663" cy="369332"/>
          </a:xfrm>
          <a:prstGeom prst="rect">
            <a:avLst/>
          </a:prstGeom>
          <a:noFill/>
        </p:spPr>
        <p:txBody>
          <a:bodyPr wrap="none" rtlCol="0">
            <a:spAutoFit/>
          </a:bodyPr>
          <a:lstStyle/>
          <a:p>
            <a:r>
              <a:rPr lang="en-CA" b="1" dirty="0">
                <a:solidFill>
                  <a:srgbClr val="002060"/>
                </a:solidFill>
              </a:rPr>
              <a:t>LEAVES</a:t>
            </a:r>
          </a:p>
        </p:txBody>
      </p:sp>
    </p:spTree>
    <p:extLst>
      <p:ext uri="{BB962C8B-B14F-4D97-AF65-F5344CB8AC3E}">
        <p14:creationId xmlns:p14="http://schemas.microsoft.com/office/powerpoint/2010/main" val="92252343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2012CA-1AB5-4A65-A165-150248D6D8D4}"/>
              </a:ext>
            </a:extLst>
          </p:cNvPr>
          <p:cNvSpPr>
            <a:spLocks noGrp="1"/>
          </p:cNvSpPr>
          <p:nvPr>
            <p:ph type="title"/>
          </p:nvPr>
        </p:nvSpPr>
        <p:spPr/>
        <p:txBody>
          <a:bodyPr/>
          <a:lstStyle/>
          <a:p>
            <a:endParaRPr lang="en-US"/>
          </a:p>
        </p:txBody>
      </p:sp>
      <p:pic>
        <p:nvPicPr>
          <p:cNvPr id="4" name="Picture 3">
            <a:extLst>
              <a:ext uri="{FF2B5EF4-FFF2-40B4-BE49-F238E27FC236}">
                <a16:creationId xmlns:a16="http://schemas.microsoft.com/office/drawing/2014/main" id="{B16761A9-D127-4B91-A711-E525F9D8A654}"/>
              </a:ext>
            </a:extLst>
          </p:cNvPr>
          <p:cNvPicPr>
            <a:picLocks noChangeAspect="1"/>
          </p:cNvPicPr>
          <p:nvPr/>
        </p:nvPicPr>
        <p:blipFill rotWithShape="1">
          <a:blip r:embed="rId2"/>
          <a:srcRect b="26908"/>
          <a:stretch/>
        </p:blipFill>
        <p:spPr>
          <a:xfrm>
            <a:off x="0" y="-26580"/>
            <a:ext cx="12192000" cy="5032072"/>
          </a:xfrm>
          <a:prstGeom prst="rect">
            <a:avLst/>
          </a:prstGeom>
        </p:spPr>
      </p:pic>
      <p:sp>
        <p:nvSpPr>
          <p:cNvPr id="5" name="Прямоугольник 9">
            <a:extLst>
              <a:ext uri="{FF2B5EF4-FFF2-40B4-BE49-F238E27FC236}">
                <a16:creationId xmlns:a16="http://schemas.microsoft.com/office/drawing/2014/main" id="{328A90F5-E443-40F9-8156-C7E3D21E37DA}"/>
              </a:ext>
            </a:extLst>
          </p:cNvPr>
          <p:cNvSpPr/>
          <p:nvPr/>
        </p:nvSpPr>
        <p:spPr>
          <a:xfrm>
            <a:off x="216278" y="260454"/>
            <a:ext cx="8229222" cy="523220"/>
          </a:xfrm>
          <a:prstGeom prst="rect">
            <a:avLst/>
          </a:prstGeom>
        </p:spPr>
        <p:txBody>
          <a:bodyPr wrap="square">
            <a:spAutoFit/>
          </a:bodyPr>
          <a:lstStyle/>
          <a:p>
            <a:r>
              <a:rPr lang="en-US" sz="2800" b="1" dirty="0">
                <a:latin typeface="Montserrat" charset="0"/>
              </a:rPr>
              <a:t>XGBOOST: DECISION TREES ENSEMBLES</a:t>
            </a:r>
          </a:p>
        </p:txBody>
      </p:sp>
      <p:sp>
        <p:nvSpPr>
          <p:cNvPr id="7" name="Content Placeholder 6">
            <a:extLst>
              <a:ext uri="{FF2B5EF4-FFF2-40B4-BE49-F238E27FC236}">
                <a16:creationId xmlns:a16="http://schemas.microsoft.com/office/drawing/2014/main" id="{19EE5470-8D4B-4B03-AD89-91D4C0CBAF88}"/>
              </a:ext>
            </a:extLst>
          </p:cNvPr>
          <p:cNvSpPr>
            <a:spLocks noGrp="1"/>
          </p:cNvSpPr>
          <p:nvPr>
            <p:ph idx="1"/>
          </p:nvPr>
        </p:nvSpPr>
        <p:spPr>
          <a:xfrm>
            <a:off x="469900" y="1253331"/>
            <a:ext cx="11722100" cy="4351338"/>
          </a:xfrm>
        </p:spPr>
        <p:txBody>
          <a:bodyPr>
            <a:normAutofit/>
          </a:bodyPr>
          <a:lstStyle/>
          <a:p>
            <a:r>
              <a:rPr lang="en-CA" sz="2400" dirty="0"/>
              <a:t>Ensemble models that combines the predictions from all trees is built as shown below.</a:t>
            </a:r>
          </a:p>
          <a:p>
            <a:r>
              <a:rPr lang="en-CA" sz="2400" dirty="0"/>
              <a:t>The prediction scores of each individual tree are summed up to get the final score. </a:t>
            </a:r>
          </a:p>
        </p:txBody>
      </p:sp>
      <p:sp>
        <p:nvSpPr>
          <p:cNvPr id="8" name="Rectangle 7">
            <a:extLst>
              <a:ext uri="{FF2B5EF4-FFF2-40B4-BE49-F238E27FC236}">
                <a16:creationId xmlns:a16="http://schemas.microsoft.com/office/drawing/2014/main" id="{F156EC89-F0DC-4A37-97B5-2E3E10934024}"/>
              </a:ext>
            </a:extLst>
          </p:cNvPr>
          <p:cNvSpPr/>
          <p:nvPr/>
        </p:nvSpPr>
        <p:spPr>
          <a:xfrm>
            <a:off x="641430" y="6108896"/>
            <a:ext cx="6837962" cy="369332"/>
          </a:xfrm>
          <a:prstGeom prst="rect">
            <a:avLst/>
          </a:prstGeom>
        </p:spPr>
        <p:txBody>
          <a:bodyPr wrap="none">
            <a:spAutoFit/>
          </a:bodyPr>
          <a:lstStyle/>
          <a:p>
            <a:r>
              <a:rPr lang="en-US" dirty="0">
                <a:hlinkClick r:id="rId3"/>
              </a:rPr>
              <a:t>Source: https://xgboost.readthedocs.io/en/latest/tutorials/model.html</a:t>
            </a:r>
            <a:endParaRPr lang="en-US" dirty="0"/>
          </a:p>
        </p:txBody>
      </p:sp>
      <p:pic>
        <p:nvPicPr>
          <p:cNvPr id="3" name="Picture 2">
            <a:extLst>
              <a:ext uri="{FF2B5EF4-FFF2-40B4-BE49-F238E27FC236}">
                <a16:creationId xmlns:a16="http://schemas.microsoft.com/office/drawing/2014/main" id="{609A2930-1706-4B6A-BCA8-895404ED12EC}"/>
              </a:ext>
            </a:extLst>
          </p:cNvPr>
          <p:cNvPicPr>
            <a:picLocks noChangeAspect="1"/>
          </p:cNvPicPr>
          <p:nvPr/>
        </p:nvPicPr>
        <p:blipFill>
          <a:blip r:embed="rId4"/>
          <a:stretch>
            <a:fillRect/>
          </a:stretch>
        </p:blipFill>
        <p:spPr>
          <a:xfrm>
            <a:off x="2533650" y="2194915"/>
            <a:ext cx="7124700" cy="3427737"/>
          </a:xfrm>
          <a:prstGeom prst="rect">
            <a:avLst/>
          </a:prstGeom>
        </p:spPr>
      </p:pic>
    </p:spTree>
    <p:extLst>
      <p:ext uri="{BB962C8B-B14F-4D97-AF65-F5344CB8AC3E}">
        <p14:creationId xmlns:p14="http://schemas.microsoft.com/office/powerpoint/2010/main" val="271591542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2B5132F-3707-44BA-9CEB-8673EF1B2A0F}"/>
              </a:ext>
            </a:extLst>
          </p:cNvPr>
          <p:cNvPicPr>
            <a:picLocks noChangeAspect="1"/>
          </p:cNvPicPr>
          <p:nvPr/>
        </p:nvPicPr>
        <p:blipFill>
          <a:blip r:embed="rId2"/>
          <a:stretch>
            <a:fillRect/>
          </a:stretch>
        </p:blipFill>
        <p:spPr>
          <a:xfrm>
            <a:off x="0" y="-1193"/>
            <a:ext cx="12192000" cy="6859194"/>
          </a:xfrm>
          <a:prstGeom prst="rect">
            <a:avLst/>
          </a:prstGeom>
        </p:spPr>
      </p:pic>
      <p:sp>
        <p:nvSpPr>
          <p:cNvPr id="5" name="TextBox 4">
            <a:extLst>
              <a:ext uri="{FF2B5EF4-FFF2-40B4-BE49-F238E27FC236}">
                <a16:creationId xmlns:a16="http://schemas.microsoft.com/office/drawing/2014/main" id="{0F9D04B7-03C9-4895-84F6-D6380FD573A6}"/>
              </a:ext>
            </a:extLst>
          </p:cNvPr>
          <p:cNvSpPr txBox="1"/>
          <p:nvPr/>
        </p:nvSpPr>
        <p:spPr>
          <a:xfrm>
            <a:off x="1895475" y="2543175"/>
            <a:ext cx="6767262" cy="923330"/>
          </a:xfrm>
          <a:prstGeom prst="rect">
            <a:avLst/>
          </a:prstGeom>
          <a:noFill/>
        </p:spPr>
        <p:txBody>
          <a:bodyPr wrap="square" rtlCol="0">
            <a:spAutoFit/>
          </a:bodyPr>
          <a:lstStyle>
            <a:defPPr>
              <a:defRPr lang="en-US"/>
            </a:defPPr>
            <a:lvl1pPr>
              <a:defRPr sz="5400" b="1">
                <a:solidFill>
                  <a:srgbClr val="074F85"/>
                </a:solidFill>
              </a:defRPr>
            </a:lvl1pPr>
          </a:lstStyle>
          <a:p>
            <a:pPr algn="ctr"/>
            <a:r>
              <a:rPr lang="en-CA" dirty="0"/>
              <a:t>XGBOOST – DEEPDIVE</a:t>
            </a:r>
            <a:endParaRPr lang="en-US" dirty="0"/>
          </a:p>
        </p:txBody>
      </p:sp>
    </p:spTree>
    <p:extLst>
      <p:ext uri="{BB962C8B-B14F-4D97-AF65-F5344CB8AC3E}">
        <p14:creationId xmlns:p14="http://schemas.microsoft.com/office/powerpoint/2010/main" val="205283421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EA503D7E-D2F4-4D5C-A248-EC4449ECFB85}"/>
              </a:ext>
            </a:extLst>
          </p:cNvPr>
          <p:cNvPicPr>
            <a:picLocks noChangeAspect="1"/>
          </p:cNvPicPr>
          <p:nvPr/>
        </p:nvPicPr>
        <p:blipFill rotWithShape="1">
          <a:blip r:embed="rId2"/>
          <a:srcRect b="26908"/>
          <a:stretch/>
        </p:blipFill>
        <p:spPr>
          <a:xfrm>
            <a:off x="0" y="-26580"/>
            <a:ext cx="12192000" cy="5032072"/>
          </a:xfrm>
          <a:prstGeom prst="rect">
            <a:avLst/>
          </a:prstGeom>
        </p:spPr>
      </p:pic>
      <p:sp>
        <p:nvSpPr>
          <p:cNvPr id="10" name="Прямоугольник 9">
            <a:extLst>
              <a:ext uri="{FF2B5EF4-FFF2-40B4-BE49-F238E27FC236}">
                <a16:creationId xmlns:a16="http://schemas.microsoft.com/office/drawing/2014/main" id="{5EE88138-48BD-46AA-94F3-3B05DD703F63}"/>
              </a:ext>
            </a:extLst>
          </p:cNvPr>
          <p:cNvSpPr/>
          <p:nvPr/>
        </p:nvSpPr>
        <p:spPr>
          <a:xfrm>
            <a:off x="216278" y="260454"/>
            <a:ext cx="7585714" cy="523220"/>
          </a:xfrm>
          <a:prstGeom prst="rect">
            <a:avLst/>
          </a:prstGeom>
        </p:spPr>
        <p:txBody>
          <a:bodyPr wrap="square">
            <a:spAutoFit/>
          </a:bodyPr>
          <a:lstStyle/>
          <a:p>
            <a:r>
              <a:rPr lang="en-US" sz="2800" b="1" dirty="0">
                <a:latin typeface="Montserrat" charset="0"/>
              </a:rPr>
              <a:t>XGBOOST: STEPS</a:t>
            </a:r>
          </a:p>
        </p:txBody>
      </p:sp>
      <p:sp>
        <p:nvSpPr>
          <p:cNvPr id="58" name="Content Placeholder 2">
            <a:extLst>
              <a:ext uri="{FF2B5EF4-FFF2-40B4-BE49-F238E27FC236}">
                <a16:creationId xmlns:a16="http://schemas.microsoft.com/office/drawing/2014/main" id="{22DB39B5-02D2-4987-8375-3E5DBC89DEBC}"/>
              </a:ext>
            </a:extLst>
          </p:cNvPr>
          <p:cNvSpPr txBox="1">
            <a:spLocks/>
          </p:cNvSpPr>
          <p:nvPr/>
        </p:nvSpPr>
        <p:spPr>
          <a:xfrm>
            <a:off x="392767" y="1262562"/>
            <a:ext cx="11406466" cy="4525963"/>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285750" indent="-285750" algn="l">
              <a:buFont typeface="Arial" panose="020B0604020202020204" pitchFamily="34" charset="0"/>
              <a:buChar char="•"/>
            </a:pPr>
            <a:endParaRPr lang="en-CA" sz="1800" dirty="0"/>
          </a:p>
        </p:txBody>
      </p:sp>
      <p:sp>
        <p:nvSpPr>
          <p:cNvPr id="2" name="Rectangle: Rounded Corners 1">
            <a:extLst>
              <a:ext uri="{FF2B5EF4-FFF2-40B4-BE49-F238E27FC236}">
                <a16:creationId xmlns:a16="http://schemas.microsoft.com/office/drawing/2014/main" id="{115FC373-F118-48B0-894F-F6830166899A}"/>
              </a:ext>
            </a:extLst>
          </p:cNvPr>
          <p:cNvSpPr/>
          <p:nvPr/>
        </p:nvSpPr>
        <p:spPr>
          <a:xfrm>
            <a:off x="888383" y="4581329"/>
            <a:ext cx="2111427" cy="1066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dirty="0"/>
              <a:t>INITIAL MODEL (STARTING POINT)</a:t>
            </a:r>
            <a:endParaRPr lang="en-US" dirty="0"/>
          </a:p>
        </p:txBody>
      </p:sp>
      <p:sp>
        <p:nvSpPr>
          <p:cNvPr id="3" name="Arrow: Right 2">
            <a:extLst>
              <a:ext uri="{FF2B5EF4-FFF2-40B4-BE49-F238E27FC236}">
                <a16:creationId xmlns:a16="http://schemas.microsoft.com/office/drawing/2014/main" id="{C8450EFB-72C5-4002-9102-E478302FD2BB}"/>
              </a:ext>
            </a:extLst>
          </p:cNvPr>
          <p:cNvSpPr/>
          <p:nvPr/>
        </p:nvSpPr>
        <p:spPr>
          <a:xfrm>
            <a:off x="2997429" y="4915359"/>
            <a:ext cx="981075" cy="36195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Rounded Corners 24">
            <a:extLst>
              <a:ext uri="{FF2B5EF4-FFF2-40B4-BE49-F238E27FC236}">
                <a16:creationId xmlns:a16="http://schemas.microsoft.com/office/drawing/2014/main" id="{28A6E926-7B65-4831-86B6-81F123572A55}"/>
              </a:ext>
            </a:extLst>
          </p:cNvPr>
          <p:cNvSpPr/>
          <p:nvPr/>
        </p:nvSpPr>
        <p:spPr>
          <a:xfrm>
            <a:off x="4009461" y="4581329"/>
            <a:ext cx="2305050" cy="1066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dirty="0"/>
              <a:t>CALCULATE THE ERRORS BASED ON THE PREVIOUS MODEL (RESIDUALS)</a:t>
            </a:r>
            <a:endParaRPr lang="en-US" dirty="0"/>
          </a:p>
        </p:txBody>
      </p:sp>
      <p:sp>
        <p:nvSpPr>
          <p:cNvPr id="26" name="Arrow: Right 25">
            <a:extLst>
              <a:ext uri="{FF2B5EF4-FFF2-40B4-BE49-F238E27FC236}">
                <a16:creationId xmlns:a16="http://schemas.microsoft.com/office/drawing/2014/main" id="{EDED0C59-7333-4715-A2B6-98F71054E8A6}"/>
              </a:ext>
            </a:extLst>
          </p:cNvPr>
          <p:cNvSpPr/>
          <p:nvPr/>
        </p:nvSpPr>
        <p:spPr>
          <a:xfrm rot="18802579">
            <a:off x="6200121" y="4002223"/>
            <a:ext cx="1103161" cy="39201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Rounded Corners 26">
            <a:extLst>
              <a:ext uri="{FF2B5EF4-FFF2-40B4-BE49-F238E27FC236}">
                <a16:creationId xmlns:a16="http://schemas.microsoft.com/office/drawing/2014/main" id="{8D76AF25-DE8D-4B34-A610-43C60FCA8206}"/>
              </a:ext>
            </a:extLst>
          </p:cNvPr>
          <p:cNvSpPr/>
          <p:nvPr/>
        </p:nvSpPr>
        <p:spPr>
          <a:xfrm>
            <a:off x="7158489" y="3506862"/>
            <a:ext cx="2886075" cy="1066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dirty="0"/>
              <a:t>BUILD A MODEL TO PREDICT THOSE ERRORS</a:t>
            </a:r>
            <a:endParaRPr lang="en-US" dirty="0"/>
          </a:p>
        </p:txBody>
      </p:sp>
      <p:sp>
        <p:nvSpPr>
          <p:cNvPr id="29" name="Rectangle: Rounded Corners 28">
            <a:extLst>
              <a:ext uri="{FF2B5EF4-FFF2-40B4-BE49-F238E27FC236}">
                <a16:creationId xmlns:a16="http://schemas.microsoft.com/office/drawing/2014/main" id="{8E505659-4915-477A-B979-EC0ED977298B}"/>
              </a:ext>
            </a:extLst>
          </p:cNvPr>
          <p:cNvSpPr/>
          <p:nvPr/>
        </p:nvSpPr>
        <p:spPr>
          <a:xfrm>
            <a:off x="7158488" y="5669017"/>
            <a:ext cx="2886075" cy="1066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dirty="0"/>
              <a:t>ADD LAST MODEL TO THE ENSEMBLE</a:t>
            </a:r>
            <a:endParaRPr lang="en-US" dirty="0"/>
          </a:p>
        </p:txBody>
      </p:sp>
      <p:sp>
        <p:nvSpPr>
          <p:cNvPr id="30" name="Arrow: Right 29">
            <a:extLst>
              <a:ext uri="{FF2B5EF4-FFF2-40B4-BE49-F238E27FC236}">
                <a16:creationId xmlns:a16="http://schemas.microsoft.com/office/drawing/2014/main" id="{E423E793-2856-45F0-A221-3D1417E5FA7D}"/>
              </a:ext>
            </a:extLst>
          </p:cNvPr>
          <p:cNvSpPr/>
          <p:nvPr/>
        </p:nvSpPr>
        <p:spPr>
          <a:xfrm rot="12929280">
            <a:off x="6044004" y="5894157"/>
            <a:ext cx="1103161" cy="39201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Arrow: Curved Left 4">
            <a:extLst>
              <a:ext uri="{FF2B5EF4-FFF2-40B4-BE49-F238E27FC236}">
                <a16:creationId xmlns:a16="http://schemas.microsoft.com/office/drawing/2014/main" id="{5DD010BA-6E17-499E-B549-91D850BD4936}"/>
              </a:ext>
            </a:extLst>
          </p:cNvPr>
          <p:cNvSpPr/>
          <p:nvPr/>
        </p:nvSpPr>
        <p:spPr>
          <a:xfrm>
            <a:off x="10127799" y="3798869"/>
            <a:ext cx="1042573" cy="2600325"/>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3" name="Content Placeholder 2">
            <a:extLst>
              <a:ext uri="{FF2B5EF4-FFF2-40B4-BE49-F238E27FC236}">
                <a16:creationId xmlns:a16="http://schemas.microsoft.com/office/drawing/2014/main" id="{E21E9B10-3AFB-41B9-A31D-6C73F73CECDB}"/>
              </a:ext>
            </a:extLst>
          </p:cNvPr>
          <p:cNvSpPr txBox="1">
            <a:spLocks/>
          </p:cNvSpPr>
          <p:nvPr/>
        </p:nvSpPr>
        <p:spPr>
          <a:xfrm>
            <a:off x="216278" y="1133725"/>
            <a:ext cx="11865667" cy="4525963"/>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285750" indent="-285750" algn="l">
              <a:buFont typeface="Arial" panose="020B0604020202020204" pitchFamily="34" charset="0"/>
              <a:buChar char="•"/>
            </a:pPr>
            <a:r>
              <a:rPr lang="en-CA" sz="1800" dirty="0" err="1">
                <a:latin typeface="Montserrat" charset="0"/>
                <a:ea typeface="Montserrat" charset="0"/>
                <a:cs typeface="Montserrat" charset="0"/>
              </a:rPr>
              <a:t>XGBoost</a:t>
            </a:r>
            <a:r>
              <a:rPr lang="en-CA" sz="1800" dirty="0">
                <a:latin typeface="Montserrat" charset="0"/>
                <a:ea typeface="Montserrat" charset="0"/>
                <a:cs typeface="Montserrat" charset="0"/>
              </a:rPr>
              <a:t> repeatedly builds new models and combine them into an ensemble model </a:t>
            </a:r>
          </a:p>
          <a:p>
            <a:pPr marL="285750" indent="-285750" algn="l">
              <a:buFont typeface="Arial" panose="020B0604020202020204" pitchFamily="34" charset="0"/>
              <a:buChar char="•"/>
            </a:pPr>
            <a:r>
              <a:rPr lang="en-CA" sz="1800" dirty="0">
                <a:latin typeface="Montserrat" charset="0"/>
              </a:rPr>
              <a:t>Initially build the first model and calculate the error for each observation in the dataset </a:t>
            </a:r>
          </a:p>
          <a:p>
            <a:pPr marL="285750" indent="-285750" algn="l">
              <a:buFont typeface="Arial" panose="020B0604020202020204" pitchFamily="34" charset="0"/>
              <a:buChar char="•"/>
            </a:pPr>
            <a:r>
              <a:rPr lang="en-CA" sz="1800" dirty="0">
                <a:latin typeface="Montserrat" charset="0"/>
              </a:rPr>
              <a:t>Then you build a new model to predict those residuals (errors)</a:t>
            </a:r>
          </a:p>
          <a:p>
            <a:pPr marL="285750" indent="-285750" algn="l">
              <a:buFont typeface="Arial" panose="020B0604020202020204" pitchFamily="34" charset="0"/>
              <a:buChar char="•"/>
            </a:pPr>
            <a:r>
              <a:rPr lang="en-CA" sz="1800" dirty="0">
                <a:latin typeface="Montserrat" charset="0"/>
              </a:rPr>
              <a:t>Then you add prediction from this model to the ensemble of models</a:t>
            </a:r>
          </a:p>
          <a:p>
            <a:pPr marL="285750" indent="-285750" algn="l">
              <a:buFont typeface="Arial" panose="020B0604020202020204" pitchFamily="34" charset="0"/>
              <a:buChar char="•"/>
            </a:pPr>
            <a:r>
              <a:rPr lang="en-CA" sz="1800" dirty="0">
                <a:latin typeface="Montserrat" charset="0"/>
              </a:rPr>
              <a:t> </a:t>
            </a:r>
            <a:r>
              <a:rPr lang="en-CA" sz="1800" dirty="0" err="1">
                <a:latin typeface="Montserrat" charset="0"/>
              </a:rPr>
              <a:t>XGboost</a:t>
            </a:r>
            <a:r>
              <a:rPr lang="en-CA" sz="1800" dirty="0">
                <a:latin typeface="Montserrat" charset="0"/>
              </a:rPr>
              <a:t> is superior compared to gradient boosting algorithm since it offers a good balance between bias and variance (Gradient boosting only optimized for the variance so tend to overfit training data while </a:t>
            </a:r>
            <a:r>
              <a:rPr lang="en-CA" sz="1800" dirty="0" err="1">
                <a:latin typeface="Montserrat" charset="0"/>
              </a:rPr>
              <a:t>Xgboost</a:t>
            </a:r>
            <a:r>
              <a:rPr lang="en-CA" sz="1800" dirty="0">
                <a:latin typeface="Montserrat" charset="0"/>
              </a:rPr>
              <a:t> offers regularization terms that can improve model generalization). </a:t>
            </a:r>
          </a:p>
          <a:p>
            <a:pPr marL="285750" indent="-285750" algn="l">
              <a:buFont typeface="Arial" panose="020B0604020202020204" pitchFamily="34" charset="0"/>
              <a:buChar char="•"/>
            </a:pPr>
            <a:endParaRPr lang="en-CA" sz="1800" dirty="0">
              <a:latin typeface="Montserrat" charset="0"/>
            </a:endParaRPr>
          </a:p>
          <a:p>
            <a:pPr marL="285750" indent="-285750" algn="l">
              <a:buFont typeface="Arial" panose="020B0604020202020204" pitchFamily="34" charset="0"/>
              <a:buChar char="•"/>
            </a:pPr>
            <a:endParaRPr lang="en-CA" sz="1800" dirty="0">
              <a:latin typeface="Montserrat" charset="0"/>
            </a:endParaRPr>
          </a:p>
          <a:p>
            <a:pPr marL="285750" indent="-285750" algn="l">
              <a:buFont typeface="Arial" panose="020B0604020202020204" pitchFamily="34" charset="0"/>
              <a:buChar char="•"/>
            </a:pPr>
            <a:endParaRPr lang="en-CA" sz="1800" dirty="0"/>
          </a:p>
        </p:txBody>
      </p:sp>
    </p:spTree>
    <p:extLst>
      <p:ext uri="{BB962C8B-B14F-4D97-AF65-F5344CB8AC3E}">
        <p14:creationId xmlns:p14="http://schemas.microsoft.com/office/powerpoint/2010/main" val="91398708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2012CA-1AB5-4A65-A165-150248D6D8D4}"/>
              </a:ext>
            </a:extLst>
          </p:cNvPr>
          <p:cNvSpPr>
            <a:spLocks noGrp="1"/>
          </p:cNvSpPr>
          <p:nvPr>
            <p:ph type="title"/>
          </p:nvPr>
        </p:nvSpPr>
        <p:spPr/>
        <p:txBody>
          <a:bodyPr/>
          <a:lstStyle/>
          <a:p>
            <a:endParaRPr lang="en-US"/>
          </a:p>
        </p:txBody>
      </p:sp>
      <p:pic>
        <p:nvPicPr>
          <p:cNvPr id="4" name="Picture 3">
            <a:extLst>
              <a:ext uri="{FF2B5EF4-FFF2-40B4-BE49-F238E27FC236}">
                <a16:creationId xmlns:a16="http://schemas.microsoft.com/office/drawing/2014/main" id="{B16761A9-D127-4B91-A711-E525F9D8A654}"/>
              </a:ext>
            </a:extLst>
          </p:cNvPr>
          <p:cNvPicPr>
            <a:picLocks noChangeAspect="1"/>
          </p:cNvPicPr>
          <p:nvPr/>
        </p:nvPicPr>
        <p:blipFill rotWithShape="1">
          <a:blip r:embed="rId2"/>
          <a:srcRect b="26908"/>
          <a:stretch/>
        </p:blipFill>
        <p:spPr>
          <a:xfrm>
            <a:off x="0" y="-26580"/>
            <a:ext cx="12192000" cy="5032072"/>
          </a:xfrm>
          <a:prstGeom prst="rect">
            <a:avLst/>
          </a:prstGeom>
        </p:spPr>
      </p:pic>
      <p:sp>
        <p:nvSpPr>
          <p:cNvPr id="5" name="Прямоугольник 9">
            <a:extLst>
              <a:ext uri="{FF2B5EF4-FFF2-40B4-BE49-F238E27FC236}">
                <a16:creationId xmlns:a16="http://schemas.microsoft.com/office/drawing/2014/main" id="{328A90F5-E443-40F9-8156-C7E3D21E37DA}"/>
              </a:ext>
            </a:extLst>
          </p:cNvPr>
          <p:cNvSpPr/>
          <p:nvPr/>
        </p:nvSpPr>
        <p:spPr>
          <a:xfrm>
            <a:off x="178178" y="103371"/>
            <a:ext cx="8229222" cy="954107"/>
          </a:xfrm>
          <a:prstGeom prst="rect">
            <a:avLst/>
          </a:prstGeom>
        </p:spPr>
        <p:txBody>
          <a:bodyPr wrap="square">
            <a:spAutoFit/>
          </a:bodyPr>
          <a:lstStyle/>
          <a:p>
            <a:r>
              <a:rPr lang="en-US" sz="2800" b="1" dirty="0">
                <a:latin typeface="Montserrat" charset="0"/>
              </a:rPr>
              <a:t>XGBOOST: GRADIENT BOOSTING ALGORITHM</a:t>
            </a:r>
          </a:p>
        </p:txBody>
      </p:sp>
      <p:sp>
        <p:nvSpPr>
          <p:cNvPr id="18" name="Rectangle: Rounded Corners 17">
            <a:extLst>
              <a:ext uri="{FF2B5EF4-FFF2-40B4-BE49-F238E27FC236}">
                <a16:creationId xmlns:a16="http://schemas.microsoft.com/office/drawing/2014/main" id="{ED4862A6-7CAF-4749-8D49-578D591D73F2}"/>
              </a:ext>
            </a:extLst>
          </p:cNvPr>
          <p:cNvSpPr/>
          <p:nvPr/>
        </p:nvSpPr>
        <p:spPr>
          <a:xfrm>
            <a:off x="5278586" y="1137683"/>
            <a:ext cx="1059786" cy="349195"/>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sz="1600" dirty="0"/>
          </a:p>
        </p:txBody>
      </p:sp>
      <p:cxnSp>
        <p:nvCxnSpPr>
          <p:cNvPr id="20" name="Straight Arrow Connector 19">
            <a:extLst>
              <a:ext uri="{FF2B5EF4-FFF2-40B4-BE49-F238E27FC236}">
                <a16:creationId xmlns:a16="http://schemas.microsoft.com/office/drawing/2014/main" id="{37254D08-A56B-43E4-AE25-96264F1F831B}"/>
              </a:ext>
            </a:extLst>
          </p:cNvPr>
          <p:cNvCxnSpPr>
            <a:cxnSpLocks/>
            <a:stCxn id="18" idx="2"/>
            <a:endCxn id="22" idx="0"/>
          </p:cNvCxnSpPr>
          <p:nvPr/>
        </p:nvCxnSpPr>
        <p:spPr>
          <a:xfrm flipH="1">
            <a:off x="5119003" y="1486878"/>
            <a:ext cx="689476" cy="34160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94822911-0736-4B47-8D72-A884BEA31E0F}"/>
              </a:ext>
            </a:extLst>
          </p:cNvPr>
          <p:cNvCxnSpPr>
            <a:cxnSpLocks/>
            <a:stCxn id="18" idx="2"/>
            <a:endCxn id="23" idx="0"/>
          </p:cNvCxnSpPr>
          <p:nvPr/>
        </p:nvCxnSpPr>
        <p:spPr>
          <a:xfrm>
            <a:off x="5808479" y="1486878"/>
            <a:ext cx="763841" cy="34160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2" name="Rectangle: Rounded Corners 21">
            <a:extLst>
              <a:ext uri="{FF2B5EF4-FFF2-40B4-BE49-F238E27FC236}">
                <a16:creationId xmlns:a16="http://schemas.microsoft.com/office/drawing/2014/main" id="{3456E2C5-ECAB-477F-870E-EB1D6E2DEE7B}"/>
              </a:ext>
            </a:extLst>
          </p:cNvPr>
          <p:cNvSpPr/>
          <p:nvPr/>
        </p:nvSpPr>
        <p:spPr>
          <a:xfrm>
            <a:off x="4495870" y="1828479"/>
            <a:ext cx="1246266" cy="343431"/>
          </a:xfrm>
          <a:prstGeom prst="roundRect">
            <a:avLst/>
          </a:prstGeom>
          <a:solidFill>
            <a:srgbClr val="FF0000"/>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sz="1600" dirty="0">
              <a:solidFill>
                <a:schemeClr val="bg1"/>
              </a:solidFill>
            </a:endParaRPr>
          </a:p>
        </p:txBody>
      </p:sp>
      <p:sp>
        <p:nvSpPr>
          <p:cNvPr id="23" name="Rectangle: Rounded Corners 22">
            <a:extLst>
              <a:ext uri="{FF2B5EF4-FFF2-40B4-BE49-F238E27FC236}">
                <a16:creationId xmlns:a16="http://schemas.microsoft.com/office/drawing/2014/main" id="{B07264C3-7293-47FF-82AA-E828C325B96D}"/>
              </a:ext>
            </a:extLst>
          </p:cNvPr>
          <p:cNvSpPr/>
          <p:nvPr/>
        </p:nvSpPr>
        <p:spPr>
          <a:xfrm>
            <a:off x="5979183" y="1828479"/>
            <a:ext cx="1186273" cy="343431"/>
          </a:xfrm>
          <a:prstGeom prst="roundRect">
            <a:avLst/>
          </a:prstGeom>
          <a:solidFill>
            <a:srgbClr val="FF0000"/>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sz="1600" dirty="0">
              <a:solidFill>
                <a:schemeClr val="bg1"/>
              </a:solidFill>
            </a:endParaRPr>
          </a:p>
        </p:txBody>
      </p:sp>
      <p:cxnSp>
        <p:nvCxnSpPr>
          <p:cNvPr id="24" name="Straight Arrow Connector 23">
            <a:extLst>
              <a:ext uri="{FF2B5EF4-FFF2-40B4-BE49-F238E27FC236}">
                <a16:creationId xmlns:a16="http://schemas.microsoft.com/office/drawing/2014/main" id="{799780D8-1614-4F3E-9B77-232089AA51CA}"/>
              </a:ext>
            </a:extLst>
          </p:cNvPr>
          <p:cNvCxnSpPr>
            <a:cxnSpLocks/>
          </p:cNvCxnSpPr>
          <p:nvPr/>
        </p:nvCxnSpPr>
        <p:spPr>
          <a:xfrm flipH="1">
            <a:off x="6166665" y="2180158"/>
            <a:ext cx="424530" cy="34160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2F0ADE5B-2F01-44D5-A7E6-3BECB0A9C0C1}"/>
              </a:ext>
            </a:extLst>
          </p:cNvPr>
          <p:cNvCxnSpPr>
            <a:cxnSpLocks/>
          </p:cNvCxnSpPr>
          <p:nvPr/>
        </p:nvCxnSpPr>
        <p:spPr>
          <a:xfrm>
            <a:off x="6591195" y="2180158"/>
            <a:ext cx="528892" cy="34160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50FB43CD-73C5-4B89-B05C-93952509D95B}"/>
              </a:ext>
            </a:extLst>
          </p:cNvPr>
          <p:cNvCxnSpPr>
            <a:cxnSpLocks/>
            <a:endCxn id="28" idx="0"/>
          </p:cNvCxnSpPr>
          <p:nvPr/>
        </p:nvCxnSpPr>
        <p:spPr>
          <a:xfrm flipH="1">
            <a:off x="4434400" y="2180158"/>
            <a:ext cx="424530" cy="34160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C7DD7A49-38D7-4425-A162-E1BA1762A890}"/>
              </a:ext>
            </a:extLst>
          </p:cNvPr>
          <p:cNvCxnSpPr>
            <a:cxnSpLocks/>
            <a:endCxn id="29" idx="0"/>
          </p:cNvCxnSpPr>
          <p:nvPr/>
        </p:nvCxnSpPr>
        <p:spPr>
          <a:xfrm>
            <a:off x="4858930" y="2180158"/>
            <a:ext cx="528892" cy="34160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8" name="Rectangle: Rounded Corners 27">
            <a:extLst>
              <a:ext uri="{FF2B5EF4-FFF2-40B4-BE49-F238E27FC236}">
                <a16:creationId xmlns:a16="http://schemas.microsoft.com/office/drawing/2014/main" id="{C5B37046-FE7E-471E-B6E6-656DDA00BBA2}"/>
              </a:ext>
            </a:extLst>
          </p:cNvPr>
          <p:cNvSpPr/>
          <p:nvPr/>
        </p:nvSpPr>
        <p:spPr>
          <a:xfrm>
            <a:off x="4076213" y="2521760"/>
            <a:ext cx="716373" cy="341602"/>
          </a:xfrm>
          <a:prstGeom prst="roundRect">
            <a:avLst/>
          </a:prstGeom>
          <a:solidFill>
            <a:srgbClr val="92D050"/>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sz="1400" dirty="0">
              <a:solidFill>
                <a:srgbClr val="FF0000"/>
              </a:solidFill>
            </a:endParaRPr>
          </a:p>
        </p:txBody>
      </p:sp>
      <p:sp>
        <p:nvSpPr>
          <p:cNvPr id="29" name="Rectangle: Rounded Corners 28">
            <a:extLst>
              <a:ext uri="{FF2B5EF4-FFF2-40B4-BE49-F238E27FC236}">
                <a16:creationId xmlns:a16="http://schemas.microsoft.com/office/drawing/2014/main" id="{65BD9D4B-8EEC-4CA6-B348-6A5E0C63144C}"/>
              </a:ext>
            </a:extLst>
          </p:cNvPr>
          <p:cNvSpPr/>
          <p:nvPr/>
        </p:nvSpPr>
        <p:spPr>
          <a:xfrm>
            <a:off x="5029635" y="2521760"/>
            <a:ext cx="716374" cy="341602"/>
          </a:xfrm>
          <a:prstGeom prst="roundRect">
            <a:avLst/>
          </a:prstGeom>
          <a:solidFill>
            <a:srgbClr val="92D050"/>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solidFill>
                <a:srgbClr val="FF0000"/>
              </a:solidFill>
            </a:endParaRPr>
          </a:p>
        </p:txBody>
      </p:sp>
      <p:sp>
        <p:nvSpPr>
          <p:cNvPr id="30" name="Rectangle: Rounded Corners 29">
            <a:extLst>
              <a:ext uri="{FF2B5EF4-FFF2-40B4-BE49-F238E27FC236}">
                <a16:creationId xmlns:a16="http://schemas.microsoft.com/office/drawing/2014/main" id="{6F738A5D-1F36-4043-B437-CB167106D54C}"/>
              </a:ext>
            </a:extLst>
          </p:cNvPr>
          <p:cNvSpPr/>
          <p:nvPr/>
        </p:nvSpPr>
        <p:spPr>
          <a:xfrm>
            <a:off x="5808478" y="2540923"/>
            <a:ext cx="716373" cy="341602"/>
          </a:xfrm>
          <a:prstGeom prst="roundRect">
            <a:avLst/>
          </a:prstGeom>
          <a:solidFill>
            <a:srgbClr val="92D050"/>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sz="1200" dirty="0">
              <a:solidFill>
                <a:srgbClr val="FF0000"/>
              </a:solidFill>
            </a:endParaRPr>
          </a:p>
        </p:txBody>
      </p:sp>
      <p:sp>
        <p:nvSpPr>
          <p:cNvPr id="31" name="Rectangle: Rounded Corners 30">
            <a:extLst>
              <a:ext uri="{FF2B5EF4-FFF2-40B4-BE49-F238E27FC236}">
                <a16:creationId xmlns:a16="http://schemas.microsoft.com/office/drawing/2014/main" id="{9CA2C4C8-F126-47CE-9221-ACA3F6728738}"/>
              </a:ext>
            </a:extLst>
          </p:cNvPr>
          <p:cNvSpPr/>
          <p:nvPr/>
        </p:nvSpPr>
        <p:spPr>
          <a:xfrm>
            <a:off x="6761900" y="2540923"/>
            <a:ext cx="716374" cy="341602"/>
          </a:xfrm>
          <a:prstGeom prst="roundRect">
            <a:avLst/>
          </a:prstGeom>
          <a:solidFill>
            <a:srgbClr val="92D050"/>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solidFill>
                <a:srgbClr val="FF0000"/>
              </a:solidFill>
            </a:endParaRPr>
          </a:p>
        </p:txBody>
      </p:sp>
      <p:sp>
        <p:nvSpPr>
          <p:cNvPr id="32" name="TextBox 31">
            <a:extLst>
              <a:ext uri="{FF2B5EF4-FFF2-40B4-BE49-F238E27FC236}">
                <a16:creationId xmlns:a16="http://schemas.microsoft.com/office/drawing/2014/main" id="{89FC4D44-EB5E-461F-A899-B09087189F60}"/>
              </a:ext>
            </a:extLst>
          </p:cNvPr>
          <p:cNvSpPr txBox="1"/>
          <p:nvPr/>
        </p:nvSpPr>
        <p:spPr>
          <a:xfrm>
            <a:off x="4341683" y="2162169"/>
            <a:ext cx="296876" cy="369332"/>
          </a:xfrm>
          <a:prstGeom prst="rect">
            <a:avLst/>
          </a:prstGeom>
          <a:noFill/>
        </p:spPr>
        <p:txBody>
          <a:bodyPr wrap="none" rtlCol="0">
            <a:spAutoFit/>
          </a:bodyPr>
          <a:lstStyle/>
          <a:p>
            <a:r>
              <a:rPr lang="en-CA" dirty="0"/>
              <a:t>Y</a:t>
            </a:r>
            <a:endParaRPr lang="en-US" dirty="0"/>
          </a:p>
        </p:txBody>
      </p:sp>
      <p:sp>
        <p:nvSpPr>
          <p:cNvPr id="33" name="TextBox 32">
            <a:extLst>
              <a:ext uri="{FF2B5EF4-FFF2-40B4-BE49-F238E27FC236}">
                <a16:creationId xmlns:a16="http://schemas.microsoft.com/office/drawing/2014/main" id="{23E41B2A-40DA-4EAC-8965-47E29C11B4A1}"/>
              </a:ext>
            </a:extLst>
          </p:cNvPr>
          <p:cNvSpPr txBox="1"/>
          <p:nvPr/>
        </p:nvSpPr>
        <p:spPr>
          <a:xfrm>
            <a:off x="5135332" y="1458859"/>
            <a:ext cx="296876" cy="369332"/>
          </a:xfrm>
          <a:prstGeom prst="rect">
            <a:avLst/>
          </a:prstGeom>
          <a:noFill/>
        </p:spPr>
        <p:txBody>
          <a:bodyPr wrap="none" rtlCol="0">
            <a:spAutoFit/>
          </a:bodyPr>
          <a:lstStyle/>
          <a:p>
            <a:r>
              <a:rPr lang="en-CA" dirty="0"/>
              <a:t>Y</a:t>
            </a:r>
            <a:endParaRPr lang="en-US" dirty="0"/>
          </a:p>
        </p:txBody>
      </p:sp>
      <p:sp>
        <p:nvSpPr>
          <p:cNvPr id="34" name="TextBox 33">
            <a:extLst>
              <a:ext uri="{FF2B5EF4-FFF2-40B4-BE49-F238E27FC236}">
                <a16:creationId xmlns:a16="http://schemas.microsoft.com/office/drawing/2014/main" id="{F2604D73-301A-4D89-827A-879312A52754}"/>
              </a:ext>
            </a:extLst>
          </p:cNvPr>
          <p:cNvSpPr txBox="1"/>
          <p:nvPr/>
        </p:nvSpPr>
        <p:spPr>
          <a:xfrm>
            <a:off x="6247864" y="1458859"/>
            <a:ext cx="333746" cy="369332"/>
          </a:xfrm>
          <a:prstGeom prst="rect">
            <a:avLst/>
          </a:prstGeom>
          <a:noFill/>
        </p:spPr>
        <p:txBody>
          <a:bodyPr wrap="none" rtlCol="0">
            <a:spAutoFit/>
          </a:bodyPr>
          <a:lstStyle/>
          <a:p>
            <a:r>
              <a:rPr lang="en-CA" dirty="0"/>
              <a:t>N</a:t>
            </a:r>
            <a:endParaRPr lang="en-US" dirty="0"/>
          </a:p>
        </p:txBody>
      </p:sp>
      <p:sp>
        <p:nvSpPr>
          <p:cNvPr id="35" name="TextBox 34">
            <a:extLst>
              <a:ext uri="{FF2B5EF4-FFF2-40B4-BE49-F238E27FC236}">
                <a16:creationId xmlns:a16="http://schemas.microsoft.com/office/drawing/2014/main" id="{172573F2-FF3C-4212-9107-6C78BC37B6AC}"/>
              </a:ext>
            </a:extLst>
          </p:cNvPr>
          <p:cNvSpPr txBox="1"/>
          <p:nvPr/>
        </p:nvSpPr>
        <p:spPr>
          <a:xfrm>
            <a:off x="6961009" y="2152428"/>
            <a:ext cx="333746" cy="369332"/>
          </a:xfrm>
          <a:prstGeom prst="rect">
            <a:avLst/>
          </a:prstGeom>
          <a:noFill/>
        </p:spPr>
        <p:txBody>
          <a:bodyPr wrap="none" rtlCol="0">
            <a:spAutoFit/>
          </a:bodyPr>
          <a:lstStyle/>
          <a:p>
            <a:r>
              <a:rPr lang="en-CA" dirty="0"/>
              <a:t>N</a:t>
            </a:r>
            <a:endParaRPr lang="en-US" dirty="0"/>
          </a:p>
        </p:txBody>
      </p:sp>
      <p:sp>
        <p:nvSpPr>
          <p:cNvPr id="36" name="TextBox 35">
            <a:extLst>
              <a:ext uri="{FF2B5EF4-FFF2-40B4-BE49-F238E27FC236}">
                <a16:creationId xmlns:a16="http://schemas.microsoft.com/office/drawing/2014/main" id="{AC5FFEA5-7B6E-44E8-A181-0D9F42C412D0}"/>
              </a:ext>
            </a:extLst>
          </p:cNvPr>
          <p:cNvSpPr txBox="1"/>
          <p:nvPr/>
        </p:nvSpPr>
        <p:spPr>
          <a:xfrm>
            <a:off x="5177501" y="2134710"/>
            <a:ext cx="333746" cy="369332"/>
          </a:xfrm>
          <a:prstGeom prst="rect">
            <a:avLst/>
          </a:prstGeom>
          <a:noFill/>
        </p:spPr>
        <p:txBody>
          <a:bodyPr wrap="none" rtlCol="0">
            <a:spAutoFit/>
          </a:bodyPr>
          <a:lstStyle/>
          <a:p>
            <a:r>
              <a:rPr lang="en-CA" dirty="0"/>
              <a:t>N</a:t>
            </a:r>
            <a:endParaRPr lang="en-US" dirty="0"/>
          </a:p>
        </p:txBody>
      </p:sp>
      <p:sp>
        <p:nvSpPr>
          <p:cNvPr id="37" name="TextBox 36">
            <a:extLst>
              <a:ext uri="{FF2B5EF4-FFF2-40B4-BE49-F238E27FC236}">
                <a16:creationId xmlns:a16="http://schemas.microsoft.com/office/drawing/2014/main" id="{B82F9CAE-BEEC-4D50-B375-75A36D29006E}"/>
              </a:ext>
            </a:extLst>
          </p:cNvPr>
          <p:cNvSpPr txBox="1"/>
          <p:nvPr/>
        </p:nvSpPr>
        <p:spPr>
          <a:xfrm>
            <a:off x="6126891" y="2133768"/>
            <a:ext cx="296876" cy="369332"/>
          </a:xfrm>
          <a:prstGeom prst="rect">
            <a:avLst/>
          </a:prstGeom>
          <a:noFill/>
        </p:spPr>
        <p:txBody>
          <a:bodyPr wrap="none" rtlCol="0">
            <a:spAutoFit/>
          </a:bodyPr>
          <a:lstStyle/>
          <a:p>
            <a:r>
              <a:rPr lang="en-CA" dirty="0"/>
              <a:t>Y</a:t>
            </a:r>
            <a:endParaRPr lang="en-US" dirty="0"/>
          </a:p>
        </p:txBody>
      </p:sp>
      <p:sp>
        <p:nvSpPr>
          <p:cNvPr id="39" name="Plus Sign 38">
            <a:extLst>
              <a:ext uri="{FF2B5EF4-FFF2-40B4-BE49-F238E27FC236}">
                <a16:creationId xmlns:a16="http://schemas.microsoft.com/office/drawing/2014/main" id="{A1E8FF01-49A1-4BBE-8D5E-204940878F71}"/>
              </a:ext>
            </a:extLst>
          </p:cNvPr>
          <p:cNvSpPr/>
          <p:nvPr/>
        </p:nvSpPr>
        <p:spPr>
          <a:xfrm>
            <a:off x="1630664" y="1283311"/>
            <a:ext cx="1049256" cy="1016222"/>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Rounded Corners 39">
            <a:extLst>
              <a:ext uri="{FF2B5EF4-FFF2-40B4-BE49-F238E27FC236}">
                <a16:creationId xmlns:a16="http://schemas.microsoft.com/office/drawing/2014/main" id="{DB974ED9-2B48-4AE4-B971-282A53CA2D9F}"/>
              </a:ext>
            </a:extLst>
          </p:cNvPr>
          <p:cNvSpPr/>
          <p:nvPr/>
        </p:nvSpPr>
        <p:spPr>
          <a:xfrm>
            <a:off x="415888" y="1564401"/>
            <a:ext cx="1059786" cy="517992"/>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CA" sz="1100" dirty="0">
                <a:solidFill>
                  <a:srgbClr val="FF0000"/>
                </a:solidFill>
              </a:rPr>
              <a:t>INITIAL GUESS (AVERAGE)</a:t>
            </a:r>
            <a:endParaRPr lang="en-US" sz="1100" dirty="0">
              <a:solidFill>
                <a:srgbClr val="FF0000"/>
              </a:solidFill>
            </a:endParaRPr>
          </a:p>
        </p:txBody>
      </p:sp>
      <p:sp>
        <p:nvSpPr>
          <p:cNvPr id="42" name="TextBox 41">
            <a:extLst>
              <a:ext uri="{FF2B5EF4-FFF2-40B4-BE49-F238E27FC236}">
                <a16:creationId xmlns:a16="http://schemas.microsoft.com/office/drawing/2014/main" id="{EEAC017F-AB0B-418B-A3D5-BE8B549064E5}"/>
              </a:ext>
            </a:extLst>
          </p:cNvPr>
          <p:cNvSpPr txBox="1"/>
          <p:nvPr/>
        </p:nvSpPr>
        <p:spPr>
          <a:xfrm>
            <a:off x="2326279" y="1605897"/>
            <a:ext cx="1881233" cy="338554"/>
          </a:xfrm>
          <a:prstGeom prst="rect">
            <a:avLst/>
          </a:prstGeom>
          <a:noFill/>
        </p:spPr>
        <p:txBody>
          <a:bodyPr wrap="square" rtlCol="0">
            <a:spAutoFit/>
          </a:bodyPr>
          <a:lstStyle/>
          <a:p>
            <a:pPr algn="ctr"/>
            <a:r>
              <a:rPr lang="en-CA" sz="1600" b="1" dirty="0"/>
              <a:t>Learning Rate</a:t>
            </a:r>
            <a:endParaRPr lang="en-US" sz="1600" b="1" dirty="0"/>
          </a:p>
        </p:txBody>
      </p:sp>
      <p:sp>
        <p:nvSpPr>
          <p:cNvPr id="43" name="Multiplication Sign 42">
            <a:extLst>
              <a:ext uri="{FF2B5EF4-FFF2-40B4-BE49-F238E27FC236}">
                <a16:creationId xmlns:a16="http://schemas.microsoft.com/office/drawing/2014/main" id="{F3251DE7-7E57-44D0-BBA8-C521C7A5E829}"/>
              </a:ext>
            </a:extLst>
          </p:cNvPr>
          <p:cNvSpPr/>
          <p:nvPr/>
        </p:nvSpPr>
        <p:spPr>
          <a:xfrm>
            <a:off x="3669509" y="1333421"/>
            <a:ext cx="877224" cy="860124"/>
          </a:xfrm>
          <a:prstGeom prst="mathMultipl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ectangle: Rounded Corners 43">
            <a:extLst>
              <a:ext uri="{FF2B5EF4-FFF2-40B4-BE49-F238E27FC236}">
                <a16:creationId xmlns:a16="http://schemas.microsoft.com/office/drawing/2014/main" id="{57239363-86F1-42CD-BF24-FADB08047D59}"/>
              </a:ext>
            </a:extLst>
          </p:cNvPr>
          <p:cNvSpPr/>
          <p:nvPr/>
        </p:nvSpPr>
        <p:spPr>
          <a:xfrm>
            <a:off x="7245123" y="2946196"/>
            <a:ext cx="1059786" cy="349195"/>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sz="1600" dirty="0"/>
          </a:p>
        </p:txBody>
      </p:sp>
      <p:cxnSp>
        <p:nvCxnSpPr>
          <p:cNvPr id="45" name="Straight Arrow Connector 44">
            <a:extLst>
              <a:ext uri="{FF2B5EF4-FFF2-40B4-BE49-F238E27FC236}">
                <a16:creationId xmlns:a16="http://schemas.microsoft.com/office/drawing/2014/main" id="{3979E667-786F-42DB-B94E-3D62B5106F83}"/>
              </a:ext>
            </a:extLst>
          </p:cNvPr>
          <p:cNvCxnSpPr>
            <a:cxnSpLocks/>
            <a:stCxn id="44" idx="2"/>
            <a:endCxn id="47" idx="0"/>
          </p:cNvCxnSpPr>
          <p:nvPr/>
        </p:nvCxnSpPr>
        <p:spPr>
          <a:xfrm flipH="1">
            <a:off x="7085540" y="3295391"/>
            <a:ext cx="689476" cy="34160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6" name="Straight Arrow Connector 45">
            <a:extLst>
              <a:ext uri="{FF2B5EF4-FFF2-40B4-BE49-F238E27FC236}">
                <a16:creationId xmlns:a16="http://schemas.microsoft.com/office/drawing/2014/main" id="{89F58CF3-7382-4FC2-B1C4-B93E33AD2BBF}"/>
              </a:ext>
            </a:extLst>
          </p:cNvPr>
          <p:cNvCxnSpPr>
            <a:cxnSpLocks/>
            <a:stCxn id="44" idx="2"/>
            <a:endCxn id="48" idx="0"/>
          </p:cNvCxnSpPr>
          <p:nvPr/>
        </p:nvCxnSpPr>
        <p:spPr>
          <a:xfrm>
            <a:off x="7775016" y="3295391"/>
            <a:ext cx="763841" cy="34160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7" name="Rectangle: Rounded Corners 46">
            <a:extLst>
              <a:ext uri="{FF2B5EF4-FFF2-40B4-BE49-F238E27FC236}">
                <a16:creationId xmlns:a16="http://schemas.microsoft.com/office/drawing/2014/main" id="{EBEF9416-2B87-4379-ACBA-CAA271839981}"/>
              </a:ext>
            </a:extLst>
          </p:cNvPr>
          <p:cNvSpPr/>
          <p:nvPr/>
        </p:nvSpPr>
        <p:spPr>
          <a:xfrm>
            <a:off x="6462407" y="3636992"/>
            <a:ext cx="1246266" cy="343431"/>
          </a:xfrm>
          <a:prstGeom prst="roundRect">
            <a:avLst/>
          </a:prstGeom>
          <a:solidFill>
            <a:srgbClr val="FF0000"/>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sz="1600" dirty="0">
              <a:solidFill>
                <a:schemeClr val="bg1"/>
              </a:solidFill>
            </a:endParaRPr>
          </a:p>
        </p:txBody>
      </p:sp>
      <p:sp>
        <p:nvSpPr>
          <p:cNvPr id="48" name="Rectangle: Rounded Corners 47">
            <a:extLst>
              <a:ext uri="{FF2B5EF4-FFF2-40B4-BE49-F238E27FC236}">
                <a16:creationId xmlns:a16="http://schemas.microsoft.com/office/drawing/2014/main" id="{0AB115C5-5809-4C81-AD76-7B8A045839C9}"/>
              </a:ext>
            </a:extLst>
          </p:cNvPr>
          <p:cNvSpPr/>
          <p:nvPr/>
        </p:nvSpPr>
        <p:spPr>
          <a:xfrm>
            <a:off x="7945720" y="3636992"/>
            <a:ext cx="1186273" cy="343431"/>
          </a:xfrm>
          <a:prstGeom prst="roundRect">
            <a:avLst/>
          </a:prstGeom>
          <a:solidFill>
            <a:srgbClr val="FF0000"/>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sz="1600" dirty="0">
              <a:solidFill>
                <a:schemeClr val="bg1"/>
              </a:solidFill>
            </a:endParaRPr>
          </a:p>
        </p:txBody>
      </p:sp>
      <p:cxnSp>
        <p:nvCxnSpPr>
          <p:cNvPr id="51" name="Straight Arrow Connector 50">
            <a:extLst>
              <a:ext uri="{FF2B5EF4-FFF2-40B4-BE49-F238E27FC236}">
                <a16:creationId xmlns:a16="http://schemas.microsoft.com/office/drawing/2014/main" id="{1BAA26A3-03B5-4620-AD90-A9F6BA987D60}"/>
              </a:ext>
            </a:extLst>
          </p:cNvPr>
          <p:cNvCxnSpPr>
            <a:cxnSpLocks/>
          </p:cNvCxnSpPr>
          <p:nvPr/>
        </p:nvCxnSpPr>
        <p:spPr>
          <a:xfrm flipH="1">
            <a:off x="8133202" y="3988671"/>
            <a:ext cx="424530" cy="34160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2" name="Straight Arrow Connector 51">
            <a:extLst>
              <a:ext uri="{FF2B5EF4-FFF2-40B4-BE49-F238E27FC236}">
                <a16:creationId xmlns:a16="http://schemas.microsoft.com/office/drawing/2014/main" id="{936FCF78-1C23-402C-9C82-43CEBFA2240D}"/>
              </a:ext>
            </a:extLst>
          </p:cNvPr>
          <p:cNvCxnSpPr>
            <a:cxnSpLocks/>
          </p:cNvCxnSpPr>
          <p:nvPr/>
        </p:nvCxnSpPr>
        <p:spPr>
          <a:xfrm>
            <a:off x="8557732" y="3988671"/>
            <a:ext cx="528892" cy="34160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3" name="Straight Arrow Connector 52">
            <a:extLst>
              <a:ext uri="{FF2B5EF4-FFF2-40B4-BE49-F238E27FC236}">
                <a16:creationId xmlns:a16="http://schemas.microsoft.com/office/drawing/2014/main" id="{AF96A887-943B-4696-BE84-8BDF78EFC4D2}"/>
              </a:ext>
            </a:extLst>
          </p:cNvPr>
          <p:cNvCxnSpPr>
            <a:cxnSpLocks/>
            <a:endCxn id="55" idx="0"/>
          </p:cNvCxnSpPr>
          <p:nvPr/>
        </p:nvCxnSpPr>
        <p:spPr>
          <a:xfrm flipH="1">
            <a:off x="6400937" y="3988671"/>
            <a:ext cx="424530" cy="34160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4" name="Straight Arrow Connector 53">
            <a:extLst>
              <a:ext uri="{FF2B5EF4-FFF2-40B4-BE49-F238E27FC236}">
                <a16:creationId xmlns:a16="http://schemas.microsoft.com/office/drawing/2014/main" id="{591680D2-03EE-44EE-90A2-C9DFE776D72E}"/>
              </a:ext>
            </a:extLst>
          </p:cNvPr>
          <p:cNvCxnSpPr>
            <a:cxnSpLocks/>
            <a:endCxn id="56" idx="0"/>
          </p:cNvCxnSpPr>
          <p:nvPr/>
        </p:nvCxnSpPr>
        <p:spPr>
          <a:xfrm>
            <a:off x="6825467" y="3988671"/>
            <a:ext cx="528892" cy="34160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55" name="Rectangle: Rounded Corners 54">
            <a:extLst>
              <a:ext uri="{FF2B5EF4-FFF2-40B4-BE49-F238E27FC236}">
                <a16:creationId xmlns:a16="http://schemas.microsoft.com/office/drawing/2014/main" id="{50E25343-51D7-4DE8-BD90-8BBC1B596419}"/>
              </a:ext>
            </a:extLst>
          </p:cNvPr>
          <p:cNvSpPr/>
          <p:nvPr/>
        </p:nvSpPr>
        <p:spPr>
          <a:xfrm>
            <a:off x="6042750" y="4330273"/>
            <a:ext cx="716373" cy="341602"/>
          </a:xfrm>
          <a:prstGeom prst="roundRect">
            <a:avLst/>
          </a:prstGeom>
          <a:solidFill>
            <a:srgbClr val="92D050"/>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sz="1400" dirty="0">
              <a:solidFill>
                <a:srgbClr val="FF0000"/>
              </a:solidFill>
            </a:endParaRPr>
          </a:p>
        </p:txBody>
      </p:sp>
      <p:sp>
        <p:nvSpPr>
          <p:cNvPr id="56" name="Rectangle: Rounded Corners 55">
            <a:extLst>
              <a:ext uri="{FF2B5EF4-FFF2-40B4-BE49-F238E27FC236}">
                <a16:creationId xmlns:a16="http://schemas.microsoft.com/office/drawing/2014/main" id="{CBB06D7F-B42C-4DB0-801F-B28C31FB37D2}"/>
              </a:ext>
            </a:extLst>
          </p:cNvPr>
          <p:cNvSpPr/>
          <p:nvPr/>
        </p:nvSpPr>
        <p:spPr>
          <a:xfrm>
            <a:off x="6996172" y="4330273"/>
            <a:ext cx="716374" cy="341602"/>
          </a:xfrm>
          <a:prstGeom prst="roundRect">
            <a:avLst/>
          </a:prstGeom>
          <a:solidFill>
            <a:srgbClr val="92D050"/>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solidFill>
                <a:srgbClr val="FF0000"/>
              </a:solidFill>
            </a:endParaRPr>
          </a:p>
        </p:txBody>
      </p:sp>
      <p:sp>
        <p:nvSpPr>
          <p:cNvPr id="57" name="Rectangle: Rounded Corners 56">
            <a:extLst>
              <a:ext uri="{FF2B5EF4-FFF2-40B4-BE49-F238E27FC236}">
                <a16:creationId xmlns:a16="http://schemas.microsoft.com/office/drawing/2014/main" id="{493180B4-2CD5-4ACD-B056-B1C82879243B}"/>
              </a:ext>
            </a:extLst>
          </p:cNvPr>
          <p:cNvSpPr/>
          <p:nvPr/>
        </p:nvSpPr>
        <p:spPr>
          <a:xfrm>
            <a:off x="7775015" y="4349436"/>
            <a:ext cx="716373" cy="341602"/>
          </a:xfrm>
          <a:prstGeom prst="roundRect">
            <a:avLst/>
          </a:prstGeom>
          <a:solidFill>
            <a:srgbClr val="92D050"/>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sz="1200" dirty="0">
              <a:solidFill>
                <a:srgbClr val="FF0000"/>
              </a:solidFill>
            </a:endParaRPr>
          </a:p>
        </p:txBody>
      </p:sp>
      <p:sp>
        <p:nvSpPr>
          <p:cNvPr id="58" name="Rectangle: Rounded Corners 57">
            <a:extLst>
              <a:ext uri="{FF2B5EF4-FFF2-40B4-BE49-F238E27FC236}">
                <a16:creationId xmlns:a16="http://schemas.microsoft.com/office/drawing/2014/main" id="{E659D57C-372B-43C9-9420-D86D55D3126A}"/>
              </a:ext>
            </a:extLst>
          </p:cNvPr>
          <p:cNvSpPr/>
          <p:nvPr/>
        </p:nvSpPr>
        <p:spPr>
          <a:xfrm>
            <a:off x="8728437" y="4349436"/>
            <a:ext cx="716374" cy="341602"/>
          </a:xfrm>
          <a:prstGeom prst="roundRect">
            <a:avLst/>
          </a:prstGeom>
          <a:solidFill>
            <a:srgbClr val="92D050"/>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solidFill>
                <a:srgbClr val="FF0000"/>
              </a:solidFill>
            </a:endParaRPr>
          </a:p>
        </p:txBody>
      </p:sp>
      <p:sp>
        <p:nvSpPr>
          <p:cNvPr id="59" name="TextBox 58">
            <a:extLst>
              <a:ext uri="{FF2B5EF4-FFF2-40B4-BE49-F238E27FC236}">
                <a16:creationId xmlns:a16="http://schemas.microsoft.com/office/drawing/2014/main" id="{F1AAEE89-6E66-4907-B260-7E2B85A91C1F}"/>
              </a:ext>
            </a:extLst>
          </p:cNvPr>
          <p:cNvSpPr txBox="1"/>
          <p:nvPr/>
        </p:nvSpPr>
        <p:spPr>
          <a:xfrm>
            <a:off x="6308220" y="3970682"/>
            <a:ext cx="296876" cy="369332"/>
          </a:xfrm>
          <a:prstGeom prst="rect">
            <a:avLst/>
          </a:prstGeom>
          <a:noFill/>
        </p:spPr>
        <p:txBody>
          <a:bodyPr wrap="none" rtlCol="0">
            <a:spAutoFit/>
          </a:bodyPr>
          <a:lstStyle/>
          <a:p>
            <a:r>
              <a:rPr lang="en-CA" dirty="0"/>
              <a:t>Y</a:t>
            </a:r>
            <a:endParaRPr lang="en-US" dirty="0"/>
          </a:p>
        </p:txBody>
      </p:sp>
      <p:sp>
        <p:nvSpPr>
          <p:cNvPr id="60" name="TextBox 59">
            <a:extLst>
              <a:ext uri="{FF2B5EF4-FFF2-40B4-BE49-F238E27FC236}">
                <a16:creationId xmlns:a16="http://schemas.microsoft.com/office/drawing/2014/main" id="{5FF94438-8496-4257-9E88-612E595F4AB3}"/>
              </a:ext>
            </a:extLst>
          </p:cNvPr>
          <p:cNvSpPr txBox="1"/>
          <p:nvPr/>
        </p:nvSpPr>
        <p:spPr>
          <a:xfrm>
            <a:off x="7101869" y="3267372"/>
            <a:ext cx="296876" cy="369332"/>
          </a:xfrm>
          <a:prstGeom prst="rect">
            <a:avLst/>
          </a:prstGeom>
          <a:noFill/>
        </p:spPr>
        <p:txBody>
          <a:bodyPr wrap="none" rtlCol="0">
            <a:spAutoFit/>
          </a:bodyPr>
          <a:lstStyle/>
          <a:p>
            <a:r>
              <a:rPr lang="en-CA" dirty="0"/>
              <a:t>Y</a:t>
            </a:r>
            <a:endParaRPr lang="en-US" dirty="0"/>
          </a:p>
        </p:txBody>
      </p:sp>
      <p:sp>
        <p:nvSpPr>
          <p:cNvPr id="61" name="TextBox 60">
            <a:extLst>
              <a:ext uri="{FF2B5EF4-FFF2-40B4-BE49-F238E27FC236}">
                <a16:creationId xmlns:a16="http://schemas.microsoft.com/office/drawing/2014/main" id="{9924DD1D-3067-4470-9941-3611EA37017F}"/>
              </a:ext>
            </a:extLst>
          </p:cNvPr>
          <p:cNvSpPr txBox="1"/>
          <p:nvPr/>
        </p:nvSpPr>
        <p:spPr>
          <a:xfrm>
            <a:off x="8214401" y="3267372"/>
            <a:ext cx="333746" cy="369332"/>
          </a:xfrm>
          <a:prstGeom prst="rect">
            <a:avLst/>
          </a:prstGeom>
          <a:noFill/>
        </p:spPr>
        <p:txBody>
          <a:bodyPr wrap="none" rtlCol="0">
            <a:spAutoFit/>
          </a:bodyPr>
          <a:lstStyle/>
          <a:p>
            <a:r>
              <a:rPr lang="en-CA" dirty="0"/>
              <a:t>N</a:t>
            </a:r>
            <a:endParaRPr lang="en-US" dirty="0"/>
          </a:p>
        </p:txBody>
      </p:sp>
      <p:sp>
        <p:nvSpPr>
          <p:cNvPr id="64" name="TextBox 63">
            <a:extLst>
              <a:ext uri="{FF2B5EF4-FFF2-40B4-BE49-F238E27FC236}">
                <a16:creationId xmlns:a16="http://schemas.microsoft.com/office/drawing/2014/main" id="{B81472E8-C8A5-4577-AD6C-2D257B7486CC}"/>
              </a:ext>
            </a:extLst>
          </p:cNvPr>
          <p:cNvSpPr txBox="1"/>
          <p:nvPr/>
        </p:nvSpPr>
        <p:spPr>
          <a:xfrm>
            <a:off x="8927546" y="3960941"/>
            <a:ext cx="333746" cy="369332"/>
          </a:xfrm>
          <a:prstGeom prst="rect">
            <a:avLst/>
          </a:prstGeom>
          <a:noFill/>
        </p:spPr>
        <p:txBody>
          <a:bodyPr wrap="none" rtlCol="0">
            <a:spAutoFit/>
          </a:bodyPr>
          <a:lstStyle/>
          <a:p>
            <a:r>
              <a:rPr lang="en-CA" dirty="0"/>
              <a:t>N</a:t>
            </a:r>
            <a:endParaRPr lang="en-US" dirty="0"/>
          </a:p>
        </p:txBody>
      </p:sp>
      <p:sp>
        <p:nvSpPr>
          <p:cNvPr id="65" name="TextBox 64">
            <a:extLst>
              <a:ext uri="{FF2B5EF4-FFF2-40B4-BE49-F238E27FC236}">
                <a16:creationId xmlns:a16="http://schemas.microsoft.com/office/drawing/2014/main" id="{8CC33F82-E6CE-4FC2-938F-BA235033AD93}"/>
              </a:ext>
            </a:extLst>
          </p:cNvPr>
          <p:cNvSpPr txBox="1"/>
          <p:nvPr/>
        </p:nvSpPr>
        <p:spPr>
          <a:xfrm>
            <a:off x="7144038" y="3943223"/>
            <a:ext cx="333746" cy="369332"/>
          </a:xfrm>
          <a:prstGeom prst="rect">
            <a:avLst/>
          </a:prstGeom>
          <a:noFill/>
        </p:spPr>
        <p:txBody>
          <a:bodyPr wrap="none" rtlCol="0">
            <a:spAutoFit/>
          </a:bodyPr>
          <a:lstStyle/>
          <a:p>
            <a:r>
              <a:rPr lang="en-CA" dirty="0"/>
              <a:t>N</a:t>
            </a:r>
            <a:endParaRPr lang="en-US" dirty="0"/>
          </a:p>
        </p:txBody>
      </p:sp>
      <p:sp>
        <p:nvSpPr>
          <p:cNvPr id="67" name="TextBox 66">
            <a:extLst>
              <a:ext uri="{FF2B5EF4-FFF2-40B4-BE49-F238E27FC236}">
                <a16:creationId xmlns:a16="http://schemas.microsoft.com/office/drawing/2014/main" id="{77CEDFED-E733-4A6B-A59E-985312F47FBF}"/>
              </a:ext>
            </a:extLst>
          </p:cNvPr>
          <p:cNvSpPr txBox="1"/>
          <p:nvPr/>
        </p:nvSpPr>
        <p:spPr>
          <a:xfrm>
            <a:off x="8093428" y="3942281"/>
            <a:ext cx="296876" cy="369332"/>
          </a:xfrm>
          <a:prstGeom prst="rect">
            <a:avLst/>
          </a:prstGeom>
          <a:noFill/>
        </p:spPr>
        <p:txBody>
          <a:bodyPr wrap="none" rtlCol="0">
            <a:spAutoFit/>
          </a:bodyPr>
          <a:lstStyle/>
          <a:p>
            <a:r>
              <a:rPr lang="en-CA" dirty="0"/>
              <a:t>Y</a:t>
            </a:r>
            <a:endParaRPr lang="en-US" dirty="0"/>
          </a:p>
        </p:txBody>
      </p:sp>
      <p:sp>
        <p:nvSpPr>
          <p:cNvPr id="68" name="TextBox 67">
            <a:extLst>
              <a:ext uri="{FF2B5EF4-FFF2-40B4-BE49-F238E27FC236}">
                <a16:creationId xmlns:a16="http://schemas.microsoft.com/office/drawing/2014/main" id="{CC09F0F1-D6AF-43D1-AB77-CA5464D7FCF0}"/>
              </a:ext>
            </a:extLst>
          </p:cNvPr>
          <p:cNvSpPr txBox="1"/>
          <p:nvPr/>
        </p:nvSpPr>
        <p:spPr>
          <a:xfrm>
            <a:off x="3669293" y="3517305"/>
            <a:ext cx="1881233" cy="338554"/>
          </a:xfrm>
          <a:prstGeom prst="rect">
            <a:avLst/>
          </a:prstGeom>
          <a:noFill/>
        </p:spPr>
        <p:txBody>
          <a:bodyPr wrap="square" rtlCol="0">
            <a:spAutoFit/>
          </a:bodyPr>
          <a:lstStyle>
            <a:defPPr>
              <a:defRPr lang="en-US"/>
            </a:defPPr>
            <a:lvl1pPr algn="ctr">
              <a:defRPr sz="1600" b="1"/>
            </a:lvl1pPr>
          </a:lstStyle>
          <a:p>
            <a:r>
              <a:rPr lang="en-CA" dirty="0"/>
              <a:t>LEARNING RATE</a:t>
            </a:r>
            <a:endParaRPr lang="en-US" dirty="0"/>
          </a:p>
        </p:txBody>
      </p:sp>
      <p:sp>
        <p:nvSpPr>
          <p:cNvPr id="69" name="Multiplication Sign 68">
            <a:extLst>
              <a:ext uri="{FF2B5EF4-FFF2-40B4-BE49-F238E27FC236}">
                <a16:creationId xmlns:a16="http://schemas.microsoft.com/office/drawing/2014/main" id="{84F9520F-CB99-4E88-8591-A037D76547DE}"/>
              </a:ext>
            </a:extLst>
          </p:cNvPr>
          <p:cNvSpPr/>
          <p:nvPr/>
        </p:nvSpPr>
        <p:spPr>
          <a:xfrm>
            <a:off x="5193949" y="3256520"/>
            <a:ext cx="877224" cy="860124"/>
          </a:xfrm>
          <a:prstGeom prst="mathMultipl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Rectangle: Rounded Corners 69">
            <a:extLst>
              <a:ext uri="{FF2B5EF4-FFF2-40B4-BE49-F238E27FC236}">
                <a16:creationId xmlns:a16="http://schemas.microsoft.com/office/drawing/2014/main" id="{C6BF0815-F1A3-4E57-82FD-ED9BDBD19F23}"/>
              </a:ext>
            </a:extLst>
          </p:cNvPr>
          <p:cNvSpPr/>
          <p:nvPr/>
        </p:nvSpPr>
        <p:spPr>
          <a:xfrm>
            <a:off x="8089309" y="4820588"/>
            <a:ext cx="1059786" cy="349195"/>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sz="1600" dirty="0"/>
          </a:p>
        </p:txBody>
      </p:sp>
      <p:cxnSp>
        <p:nvCxnSpPr>
          <p:cNvPr id="71" name="Straight Arrow Connector 70">
            <a:extLst>
              <a:ext uri="{FF2B5EF4-FFF2-40B4-BE49-F238E27FC236}">
                <a16:creationId xmlns:a16="http://schemas.microsoft.com/office/drawing/2014/main" id="{3B60A329-CD12-4BBE-A2FE-8556FF25F632}"/>
              </a:ext>
            </a:extLst>
          </p:cNvPr>
          <p:cNvCxnSpPr>
            <a:cxnSpLocks/>
            <a:stCxn id="70" idx="2"/>
            <a:endCxn id="73" idx="0"/>
          </p:cNvCxnSpPr>
          <p:nvPr/>
        </p:nvCxnSpPr>
        <p:spPr>
          <a:xfrm flipH="1">
            <a:off x="7929726" y="5169783"/>
            <a:ext cx="689476" cy="34160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2" name="Straight Arrow Connector 71">
            <a:extLst>
              <a:ext uri="{FF2B5EF4-FFF2-40B4-BE49-F238E27FC236}">
                <a16:creationId xmlns:a16="http://schemas.microsoft.com/office/drawing/2014/main" id="{2A7F9238-1352-4CA3-8201-FB8C3AE30600}"/>
              </a:ext>
            </a:extLst>
          </p:cNvPr>
          <p:cNvCxnSpPr>
            <a:cxnSpLocks/>
            <a:stCxn id="70" idx="2"/>
            <a:endCxn id="74" idx="0"/>
          </p:cNvCxnSpPr>
          <p:nvPr/>
        </p:nvCxnSpPr>
        <p:spPr>
          <a:xfrm>
            <a:off x="8619202" y="5169783"/>
            <a:ext cx="763841" cy="34160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73" name="Rectangle: Rounded Corners 72">
            <a:extLst>
              <a:ext uri="{FF2B5EF4-FFF2-40B4-BE49-F238E27FC236}">
                <a16:creationId xmlns:a16="http://schemas.microsoft.com/office/drawing/2014/main" id="{377D3F6F-3C2A-46A1-9759-7A59ED97F043}"/>
              </a:ext>
            </a:extLst>
          </p:cNvPr>
          <p:cNvSpPr/>
          <p:nvPr/>
        </p:nvSpPr>
        <p:spPr>
          <a:xfrm>
            <a:off x="7306593" y="5511384"/>
            <a:ext cx="1246266" cy="343431"/>
          </a:xfrm>
          <a:prstGeom prst="roundRect">
            <a:avLst/>
          </a:prstGeom>
          <a:solidFill>
            <a:srgbClr val="FF0000"/>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sz="1600" dirty="0">
              <a:solidFill>
                <a:schemeClr val="bg1"/>
              </a:solidFill>
            </a:endParaRPr>
          </a:p>
        </p:txBody>
      </p:sp>
      <p:sp>
        <p:nvSpPr>
          <p:cNvPr id="74" name="Rectangle: Rounded Corners 73">
            <a:extLst>
              <a:ext uri="{FF2B5EF4-FFF2-40B4-BE49-F238E27FC236}">
                <a16:creationId xmlns:a16="http://schemas.microsoft.com/office/drawing/2014/main" id="{BB12CCE6-4513-4210-8C0E-82C11BDD24F1}"/>
              </a:ext>
            </a:extLst>
          </p:cNvPr>
          <p:cNvSpPr/>
          <p:nvPr/>
        </p:nvSpPr>
        <p:spPr>
          <a:xfrm>
            <a:off x="8789906" y="5511384"/>
            <a:ext cx="1186273" cy="343431"/>
          </a:xfrm>
          <a:prstGeom prst="roundRect">
            <a:avLst/>
          </a:prstGeom>
          <a:solidFill>
            <a:srgbClr val="FF0000"/>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sz="1600" dirty="0">
              <a:solidFill>
                <a:schemeClr val="bg1"/>
              </a:solidFill>
            </a:endParaRPr>
          </a:p>
        </p:txBody>
      </p:sp>
      <p:cxnSp>
        <p:nvCxnSpPr>
          <p:cNvPr id="75" name="Straight Arrow Connector 74">
            <a:extLst>
              <a:ext uri="{FF2B5EF4-FFF2-40B4-BE49-F238E27FC236}">
                <a16:creationId xmlns:a16="http://schemas.microsoft.com/office/drawing/2014/main" id="{113A7945-ACD3-4DF0-BC74-3D3F0CE660AD}"/>
              </a:ext>
            </a:extLst>
          </p:cNvPr>
          <p:cNvCxnSpPr>
            <a:cxnSpLocks/>
          </p:cNvCxnSpPr>
          <p:nvPr/>
        </p:nvCxnSpPr>
        <p:spPr>
          <a:xfrm flipH="1">
            <a:off x="8977388" y="5863063"/>
            <a:ext cx="424530" cy="34160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6" name="Straight Arrow Connector 75">
            <a:extLst>
              <a:ext uri="{FF2B5EF4-FFF2-40B4-BE49-F238E27FC236}">
                <a16:creationId xmlns:a16="http://schemas.microsoft.com/office/drawing/2014/main" id="{08D33846-18A6-4BD1-B392-D5D9B1FB30CC}"/>
              </a:ext>
            </a:extLst>
          </p:cNvPr>
          <p:cNvCxnSpPr>
            <a:cxnSpLocks/>
          </p:cNvCxnSpPr>
          <p:nvPr/>
        </p:nvCxnSpPr>
        <p:spPr>
          <a:xfrm>
            <a:off x="9401918" y="5863063"/>
            <a:ext cx="528892" cy="34160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7" name="Straight Arrow Connector 76">
            <a:extLst>
              <a:ext uri="{FF2B5EF4-FFF2-40B4-BE49-F238E27FC236}">
                <a16:creationId xmlns:a16="http://schemas.microsoft.com/office/drawing/2014/main" id="{F5062650-9B5F-4EAC-832A-DE398C895EB7}"/>
              </a:ext>
            </a:extLst>
          </p:cNvPr>
          <p:cNvCxnSpPr>
            <a:cxnSpLocks/>
            <a:endCxn id="79" idx="0"/>
          </p:cNvCxnSpPr>
          <p:nvPr/>
        </p:nvCxnSpPr>
        <p:spPr>
          <a:xfrm flipH="1">
            <a:off x="7245123" y="5863063"/>
            <a:ext cx="424530" cy="34160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8" name="Straight Arrow Connector 77">
            <a:extLst>
              <a:ext uri="{FF2B5EF4-FFF2-40B4-BE49-F238E27FC236}">
                <a16:creationId xmlns:a16="http://schemas.microsoft.com/office/drawing/2014/main" id="{1E82A902-07D8-491C-A6FA-4D59CA1B09C3}"/>
              </a:ext>
            </a:extLst>
          </p:cNvPr>
          <p:cNvCxnSpPr>
            <a:cxnSpLocks/>
            <a:endCxn id="80" idx="0"/>
          </p:cNvCxnSpPr>
          <p:nvPr/>
        </p:nvCxnSpPr>
        <p:spPr>
          <a:xfrm>
            <a:off x="7669653" y="5863063"/>
            <a:ext cx="528892" cy="34160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79" name="Rectangle: Rounded Corners 78">
            <a:extLst>
              <a:ext uri="{FF2B5EF4-FFF2-40B4-BE49-F238E27FC236}">
                <a16:creationId xmlns:a16="http://schemas.microsoft.com/office/drawing/2014/main" id="{888EB103-1B62-4095-8A83-0741D409BFBB}"/>
              </a:ext>
            </a:extLst>
          </p:cNvPr>
          <p:cNvSpPr/>
          <p:nvPr/>
        </p:nvSpPr>
        <p:spPr>
          <a:xfrm>
            <a:off x="6886936" y="6204665"/>
            <a:ext cx="716373" cy="341602"/>
          </a:xfrm>
          <a:prstGeom prst="roundRect">
            <a:avLst/>
          </a:prstGeom>
          <a:solidFill>
            <a:srgbClr val="92D050"/>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sz="1400" dirty="0">
              <a:solidFill>
                <a:srgbClr val="FF0000"/>
              </a:solidFill>
            </a:endParaRPr>
          </a:p>
        </p:txBody>
      </p:sp>
      <p:sp>
        <p:nvSpPr>
          <p:cNvPr id="80" name="Rectangle: Rounded Corners 79">
            <a:extLst>
              <a:ext uri="{FF2B5EF4-FFF2-40B4-BE49-F238E27FC236}">
                <a16:creationId xmlns:a16="http://schemas.microsoft.com/office/drawing/2014/main" id="{CCDB3A9A-D0CA-4086-BD2D-E5947700A174}"/>
              </a:ext>
            </a:extLst>
          </p:cNvPr>
          <p:cNvSpPr/>
          <p:nvPr/>
        </p:nvSpPr>
        <p:spPr>
          <a:xfrm>
            <a:off x="7840358" y="6204665"/>
            <a:ext cx="716374" cy="341602"/>
          </a:xfrm>
          <a:prstGeom prst="roundRect">
            <a:avLst/>
          </a:prstGeom>
          <a:solidFill>
            <a:srgbClr val="92D050"/>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solidFill>
                <a:srgbClr val="FF0000"/>
              </a:solidFill>
            </a:endParaRPr>
          </a:p>
        </p:txBody>
      </p:sp>
      <p:sp>
        <p:nvSpPr>
          <p:cNvPr id="81" name="Rectangle: Rounded Corners 80">
            <a:extLst>
              <a:ext uri="{FF2B5EF4-FFF2-40B4-BE49-F238E27FC236}">
                <a16:creationId xmlns:a16="http://schemas.microsoft.com/office/drawing/2014/main" id="{4638DBF9-222F-43D6-A3B9-D56C184226FA}"/>
              </a:ext>
            </a:extLst>
          </p:cNvPr>
          <p:cNvSpPr/>
          <p:nvPr/>
        </p:nvSpPr>
        <p:spPr>
          <a:xfrm>
            <a:off x="8619201" y="6223828"/>
            <a:ext cx="716373" cy="341602"/>
          </a:xfrm>
          <a:prstGeom prst="roundRect">
            <a:avLst/>
          </a:prstGeom>
          <a:solidFill>
            <a:srgbClr val="92D050"/>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sz="1200" dirty="0">
              <a:solidFill>
                <a:srgbClr val="FF0000"/>
              </a:solidFill>
            </a:endParaRPr>
          </a:p>
        </p:txBody>
      </p:sp>
      <p:sp>
        <p:nvSpPr>
          <p:cNvPr id="82" name="Rectangle: Rounded Corners 81">
            <a:extLst>
              <a:ext uri="{FF2B5EF4-FFF2-40B4-BE49-F238E27FC236}">
                <a16:creationId xmlns:a16="http://schemas.microsoft.com/office/drawing/2014/main" id="{828B1E7D-2054-4F90-82C1-32AC9A80BC0E}"/>
              </a:ext>
            </a:extLst>
          </p:cNvPr>
          <p:cNvSpPr/>
          <p:nvPr/>
        </p:nvSpPr>
        <p:spPr>
          <a:xfrm>
            <a:off x="9572623" y="6223828"/>
            <a:ext cx="716374" cy="341602"/>
          </a:xfrm>
          <a:prstGeom prst="roundRect">
            <a:avLst/>
          </a:prstGeom>
          <a:solidFill>
            <a:srgbClr val="92D050"/>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solidFill>
                <a:srgbClr val="FF0000"/>
              </a:solidFill>
            </a:endParaRPr>
          </a:p>
        </p:txBody>
      </p:sp>
      <p:sp>
        <p:nvSpPr>
          <p:cNvPr id="83" name="TextBox 82">
            <a:extLst>
              <a:ext uri="{FF2B5EF4-FFF2-40B4-BE49-F238E27FC236}">
                <a16:creationId xmlns:a16="http://schemas.microsoft.com/office/drawing/2014/main" id="{431DADF9-1212-4281-BDC9-B9CCEB82B1E7}"/>
              </a:ext>
            </a:extLst>
          </p:cNvPr>
          <p:cNvSpPr txBox="1"/>
          <p:nvPr/>
        </p:nvSpPr>
        <p:spPr>
          <a:xfrm>
            <a:off x="7152406" y="5845074"/>
            <a:ext cx="296876" cy="369332"/>
          </a:xfrm>
          <a:prstGeom prst="rect">
            <a:avLst/>
          </a:prstGeom>
          <a:noFill/>
        </p:spPr>
        <p:txBody>
          <a:bodyPr wrap="none" rtlCol="0">
            <a:spAutoFit/>
          </a:bodyPr>
          <a:lstStyle/>
          <a:p>
            <a:r>
              <a:rPr lang="en-CA" dirty="0"/>
              <a:t>Y</a:t>
            </a:r>
            <a:endParaRPr lang="en-US" dirty="0"/>
          </a:p>
        </p:txBody>
      </p:sp>
      <p:sp>
        <p:nvSpPr>
          <p:cNvPr id="84" name="TextBox 83">
            <a:extLst>
              <a:ext uri="{FF2B5EF4-FFF2-40B4-BE49-F238E27FC236}">
                <a16:creationId xmlns:a16="http://schemas.microsoft.com/office/drawing/2014/main" id="{7D0F545D-AA55-4FFA-8327-A2F127334571}"/>
              </a:ext>
            </a:extLst>
          </p:cNvPr>
          <p:cNvSpPr txBox="1"/>
          <p:nvPr/>
        </p:nvSpPr>
        <p:spPr>
          <a:xfrm>
            <a:off x="7946055" y="5141764"/>
            <a:ext cx="296876" cy="369332"/>
          </a:xfrm>
          <a:prstGeom prst="rect">
            <a:avLst/>
          </a:prstGeom>
          <a:noFill/>
        </p:spPr>
        <p:txBody>
          <a:bodyPr wrap="none" rtlCol="0">
            <a:spAutoFit/>
          </a:bodyPr>
          <a:lstStyle/>
          <a:p>
            <a:r>
              <a:rPr lang="en-CA" dirty="0"/>
              <a:t>Y</a:t>
            </a:r>
            <a:endParaRPr lang="en-US" dirty="0"/>
          </a:p>
        </p:txBody>
      </p:sp>
      <p:sp>
        <p:nvSpPr>
          <p:cNvPr id="85" name="TextBox 84">
            <a:extLst>
              <a:ext uri="{FF2B5EF4-FFF2-40B4-BE49-F238E27FC236}">
                <a16:creationId xmlns:a16="http://schemas.microsoft.com/office/drawing/2014/main" id="{3C56101D-3E7B-4AB3-9134-70A2ED9BE78E}"/>
              </a:ext>
            </a:extLst>
          </p:cNvPr>
          <p:cNvSpPr txBox="1"/>
          <p:nvPr/>
        </p:nvSpPr>
        <p:spPr>
          <a:xfrm>
            <a:off x="9058587" y="5141764"/>
            <a:ext cx="333746" cy="369332"/>
          </a:xfrm>
          <a:prstGeom prst="rect">
            <a:avLst/>
          </a:prstGeom>
          <a:noFill/>
        </p:spPr>
        <p:txBody>
          <a:bodyPr wrap="none" rtlCol="0">
            <a:spAutoFit/>
          </a:bodyPr>
          <a:lstStyle/>
          <a:p>
            <a:r>
              <a:rPr lang="en-CA" dirty="0"/>
              <a:t>N</a:t>
            </a:r>
            <a:endParaRPr lang="en-US" dirty="0"/>
          </a:p>
        </p:txBody>
      </p:sp>
      <p:sp>
        <p:nvSpPr>
          <p:cNvPr id="86" name="TextBox 85">
            <a:extLst>
              <a:ext uri="{FF2B5EF4-FFF2-40B4-BE49-F238E27FC236}">
                <a16:creationId xmlns:a16="http://schemas.microsoft.com/office/drawing/2014/main" id="{4164EC16-1352-409B-9DC6-FEB9FB8A526B}"/>
              </a:ext>
            </a:extLst>
          </p:cNvPr>
          <p:cNvSpPr txBox="1"/>
          <p:nvPr/>
        </p:nvSpPr>
        <p:spPr>
          <a:xfrm>
            <a:off x="9771732" y="5835333"/>
            <a:ext cx="333746" cy="369332"/>
          </a:xfrm>
          <a:prstGeom prst="rect">
            <a:avLst/>
          </a:prstGeom>
          <a:noFill/>
        </p:spPr>
        <p:txBody>
          <a:bodyPr wrap="none" rtlCol="0">
            <a:spAutoFit/>
          </a:bodyPr>
          <a:lstStyle/>
          <a:p>
            <a:r>
              <a:rPr lang="en-CA" dirty="0"/>
              <a:t>N</a:t>
            </a:r>
            <a:endParaRPr lang="en-US" dirty="0"/>
          </a:p>
        </p:txBody>
      </p:sp>
      <p:sp>
        <p:nvSpPr>
          <p:cNvPr id="87" name="TextBox 86">
            <a:extLst>
              <a:ext uri="{FF2B5EF4-FFF2-40B4-BE49-F238E27FC236}">
                <a16:creationId xmlns:a16="http://schemas.microsoft.com/office/drawing/2014/main" id="{A4F89115-045A-4E00-869C-E970FFC61CCA}"/>
              </a:ext>
            </a:extLst>
          </p:cNvPr>
          <p:cNvSpPr txBox="1"/>
          <p:nvPr/>
        </p:nvSpPr>
        <p:spPr>
          <a:xfrm>
            <a:off x="7988224" y="5817615"/>
            <a:ext cx="333746" cy="369332"/>
          </a:xfrm>
          <a:prstGeom prst="rect">
            <a:avLst/>
          </a:prstGeom>
          <a:noFill/>
        </p:spPr>
        <p:txBody>
          <a:bodyPr wrap="none" rtlCol="0">
            <a:spAutoFit/>
          </a:bodyPr>
          <a:lstStyle/>
          <a:p>
            <a:r>
              <a:rPr lang="en-CA" dirty="0"/>
              <a:t>N</a:t>
            </a:r>
            <a:endParaRPr lang="en-US" dirty="0"/>
          </a:p>
        </p:txBody>
      </p:sp>
      <p:sp>
        <p:nvSpPr>
          <p:cNvPr id="88" name="TextBox 87">
            <a:extLst>
              <a:ext uri="{FF2B5EF4-FFF2-40B4-BE49-F238E27FC236}">
                <a16:creationId xmlns:a16="http://schemas.microsoft.com/office/drawing/2014/main" id="{56465C7C-F29E-44FC-AF6B-9352A287098E}"/>
              </a:ext>
            </a:extLst>
          </p:cNvPr>
          <p:cNvSpPr txBox="1"/>
          <p:nvPr/>
        </p:nvSpPr>
        <p:spPr>
          <a:xfrm>
            <a:off x="8937614" y="5816673"/>
            <a:ext cx="296876" cy="369332"/>
          </a:xfrm>
          <a:prstGeom prst="rect">
            <a:avLst/>
          </a:prstGeom>
          <a:noFill/>
        </p:spPr>
        <p:txBody>
          <a:bodyPr wrap="none" rtlCol="0">
            <a:spAutoFit/>
          </a:bodyPr>
          <a:lstStyle/>
          <a:p>
            <a:r>
              <a:rPr lang="en-CA" dirty="0"/>
              <a:t>Y</a:t>
            </a:r>
            <a:endParaRPr lang="en-US" dirty="0"/>
          </a:p>
        </p:txBody>
      </p:sp>
      <p:sp>
        <p:nvSpPr>
          <p:cNvPr id="89" name="TextBox 88">
            <a:extLst>
              <a:ext uri="{FF2B5EF4-FFF2-40B4-BE49-F238E27FC236}">
                <a16:creationId xmlns:a16="http://schemas.microsoft.com/office/drawing/2014/main" id="{58AD9054-D952-40C9-81C3-0A5FB1A8AD09}"/>
              </a:ext>
            </a:extLst>
          </p:cNvPr>
          <p:cNvSpPr txBox="1"/>
          <p:nvPr/>
        </p:nvSpPr>
        <p:spPr>
          <a:xfrm>
            <a:off x="4535039" y="5420187"/>
            <a:ext cx="1881233" cy="707886"/>
          </a:xfrm>
          <a:prstGeom prst="rect">
            <a:avLst/>
          </a:prstGeom>
          <a:noFill/>
        </p:spPr>
        <p:txBody>
          <a:bodyPr wrap="square" rtlCol="0">
            <a:spAutoFit/>
          </a:bodyPr>
          <a:lstStyle>
            <a:defPPr>
              <a:defRPr lang="en-US"/>
            </a:defPPr>
            <a:lvl1pPr algn="ctr">
              <a:defRPr sz="1600" b="1"/>
            </a:lvl1pPr>
          </a:lstStyle>
          <a:p>
            <a:r>
              <a:rPr lang="en-CA" dirty="0"/>
              <a:t>LEARNING RATE</a:t>
            </a:r>
            <a:endParaRPr lang="en-US" dirty="0"/>
          </a:p>
        </p:txBody>
      </p:sp>
      <p:sp>
        <p:nvSpPr>
          <p:cNvPr id="90" name="Multiplication Sign 89">
            <a:extLst>
              <a:ext uri="{FF2B5EF4-FFF2-40B4-BE49-F238E27FC236}">
                <a16:creationId xmlns:a16="http://schemas.microsoft.com/office/drawing/2014/main" id="{E33ADF3B-AF47-4514-8EF7-F21771B60ECC}"/>
              </a:ext>
            </a:extLst>
          </p:cNvPr>
          <p:cNvSpPr/>
          <p:nvPr/>
        </p:nvSpPr>
        <p:spPr>
          <a:xfrm>
            <a:off x="6060984" y="5185798"/>
            <a:ext cx="877224" cy="860124"/>
          </a:xfrm>
          <a:prstGeom prst="mathMultipl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F2BEB728-F3E9-4465-97FF-736807C51ECB}"/>
              </a:ext>
            </a:extLst>
          </p:cNvPr>
          <p:cNvSpPr/>
          <p:nvPr/>
        </p:nvSpPr>
        <p:spPr>
          <a:xfrm>
            <a:off x="10750747" y="5827905"/>
            <a:ext cx="333746" cy="34343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Oval 90">
            <a:extLst>
              <a:ext uri="{FF2B5EF4-FFF2-40B4-BE49-F238E27FC236}">
                <a16:creationId xmlns:a16="http://schemas.microsoft.com/office/drawing/2014/main" id="{266C4BF2-CAD0-4A53-9621-6AAA5797234D}"/>
              </a:ext>
            </a:extLst>
          </p:cNvPr>
          <p:cNvSpPr/>
          <p:nvPr/>
        </p:nvSpPr>
        <p:spPr>
          <a:xfrm>
            <a:off x="11353865" y="5816673"/>
            <a:ext cx="333746" cy="34343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 name="Oval 91">
            <a:extLst>
              <a:ext uri="{FF2B5EF4-FFF2-40B4-BE49-F238E27FC236}">
                <a16:creationId xmlns:a16="http://schemas.microsoft.com/office/drawing/2014/main" id="{0454157A-72FD-45C1-83EA-C6270022BC63}"/>
              </a:ext>
            </a:extLst>
          </p:cNvPr>
          <p:cNvSpPr/>
          <p:nvPr/>
        </p:nvSpPr>
        <p:spPr>
          <a:xfrm>
            <a:off x="10196590" y="5816461"/>
            <a:ext cx="333746" cy="34343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Oval 92">
            <a:extLst>
              <a:ext uri="{FF2B5EF4-FFF2-40B4-BE49-F238E27FC236}">
                <a16:creationId xmlns:a16="http://schemas.microsoft.com/office/drawing/2014/main" id="{C1E16677-A1B6-488C-B5A8-654B2960109C}"/>
              </a:ext>
            </a:extLst>
          </p:cNvPr>
          <p:cNvSpPr/>
          <p:nvPr/>
        </p:nvSpPr>
        <p:spPr>
          <a:xfrm>
            <a:off x="11358302" y="5816461"/>
            <a:ext cx="333746" cy="34343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 name="Plus Sign 93">
            <a:extLst>
              <a:ext uri="{FF2B5EF4-FFF2-40B4-BE49-F238E27FC236}">
                <a16:creationId xmlns:a16="http://schemas.microsoft.com/office/drawing/2014/main" id="{2E445BA7-2336-41DB-93B3-FDE2FC50EB17}"/>
              </a:ext>
            </a:extLst>
          </p:cNvPr>
          <p:cNvSpPr/>
          <p:nvPr/>
        </p:nvSpPr>
        <p:spPr>
          <a:xfrm>
            <a:off x="2896661" y="3139126"/>
            <a:ext cx="1049256" cy="1016222"/>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Plus Sign 94">
            <a:extLst>
              <a:ext uri="{FF2B5EF4-FFF2-40B4-BE49-F238E27FC236}">
                <a16:creationId xmlns:a16="http://schemas.microsoft.com/office/drawing/2014/main" id="{CBB66EBB-DBB8-4947-930D-C04D0576DA12}"/>
              </a:ext>
            </a:extLst>
          </p:cNvPr>
          <p:cNvSpPr/>
          <p:nvPr/>
        </p:nvSpPr>
        <p:spPr>
          <a:xfrm>
            <a:off x="3776417" y="5107749"/>
            <a:ext cx="1049256" cy="1016222"/>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Connector: Curved 7">
            <a:extLst>
              <a:ext uri="{FF2B5EF4-FFF2-40B4-BE49-F238E27FC236}">
                <a16:creationId xmlns:a16="http://schemas.microsoft.com/office/drawing/2014/main" id="{FC820AE4-45A9-4FF0-8783-4E30F6826169}"/>
              </a:ext>
            </a:extLst>
          </p:cNvPr>
          <p:cNvCxnSpPr/>
          <p:nvPr/>
        </p:nvCxnSpPr>
        <p:spPr>
          <a:xfrm rot="10800000" flipV="1">
            <a:off x="2571750" y="3855858"/>
            <a:ext cx="1862650" cy="1039991"/>
          </a:xfrm>
          <a:prstGeom prst="curvedConnector3">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9DD7B072-6940-4B93-8AD6-DB8A585F7ECC}"/>
              </a:ext>
            </a:extLst>
          </p:cNvPr>
          <p:cNvSpPr txBox="1"/>
          <p:nvPr/>
        </p:nvSpPr>
        <p:spPr>
          <a:xfrm>
            <a:off x="1630664" y="4913550"/>
            <a:ext cx="1834990" cy="369332"/>
          </a:xfrm>
          <a:prstGeom prst="rect">
            <a:avLst/>
          </a:prstGeom>
          <a:noFill/>
        </p:spPr>
        <p:txBody>
          <a:bodyPr wrap="none" rtlCol="0">
            <a:spAutoFit/>
          </a:bodyPr>
          <a:lstStyle/>
          <a:p>
            <a:r>
              <a:rPr lang="en-CA" b="1" dirty="0">
                <a:solidFill>
                  <a:srgbClr val="FF0000"/>
                </a:solidFill>
              </a:rPr>
              <a:t>SCALING FACTOR</a:t>
            </a:r>
            <a:endParaRPr lang="en-US" b="1" dirty="0">
              <a:solidFill>
                <a:srgbClr val="FF0000"/>
              </a:solidFill>
            </a:endParaRPr>
          </a:p>
        </p:txBody>
      </p:sp>
    </p:spTree>
    <p:extLst>
      <p:ext uri="{BB962C8B-B14F-4D97-AF65-F5344CB8AC3E}">
        <p14:creationId xmlns:p14="http://schemas.microsoft.com/office/powerpoint/2010/main" val="9252671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10" presetClass="entr" presetSubtype="0" fill="hold"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500"/>
                                        <p:tgtEl>
                                          <p:spTgt spid="20"/>
                                        </p:tgtEl>
                                      </p:cBhvr>
                                    </p:animEffect>
                                  </p:childTnLst>
                                </p:cTn>
                              </p:par>
                              <p:par>
                                <p:cTn id="11" presetID="10" presetClass="entr" presetSubtype="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500"/>
                                        <p:tgtEl>
                                          <p:spTgt spid="21"/>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fade">
                                      <p:cBhvr>
                                        <p:cTn id="16" dur="500"/>
                                        <p:tgtEl>
                                          <p:spTgt spid="22"/>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par>
                                <p:cTn id="20" presetID="10" presetClass="entr" presetSubtype="0" fill="hold" nodeType="with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fade">
                                      <p:cBhvr>
                                        <p:cTn id="22" dur="500"/>
                                        <p:tgtEl>
                                          <p:spTgt spid="24"/>
                                        </p:tgtEl>
                                      </p:cBhvr>
                                    </p:animEffect>
                                  </p:childTnLst>
                                </p:cTn>
                              </p:par>
                              <p:par>
                                <p:cTn id="23" presetID="10" presetClass="entr" presetSubtype="0" fill="hold" nodeType="with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500"/>
                                        <p:tgtEl>
                                          <p:spTgt spid="25"/>
                                        </p:tgtEl>
                                      </p:cBhvr>
                                    </p:animEffect>
                                  </p:childTnLst>
                                </p:cTn>
                              </p:par>
                              <p:par>
                                <p:cTn id="26" presetID="10" presetClass="entr" presetSubtype="0" fill="hold" nodeType="with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fade">
                                      <p:cBhvr>
                                        <p:cTn id="28" dur="500"/>
                                        <p:tgtEl>
                                          <p:spTgt spid="26"/>
                                        </p:tgtEl>
                                      </p:cBhvr>
                                    </p:animEffect>
                                  </p:childTnLst>
                                </p:cTn>
                              </p:par>
                              <p:par>
                                <p:cTn id="29" presetID="10" presetClass="entr" presetSubtype="0" fill="hold" nodeType="with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fade">
                                      <p:cBhvr>
                                        <p:cTn id="31" dur="500"/>
                                        <p:tgtEl>
                                          <p:spTgt spid="27"/>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8"/>
                                        </p:tgtEl>
                                        <p:attrNameLst>
                                          <p:attrName>style.visibility</p:attrName>
                                        </p:attrNameLst>
                                      </p:cBhvr>
                                      <p:to>
                                        <p:strVal val="visible"/>
                                      </p:to>
                                    </p:set>
                                    <p:animEffect transition="in" filter="fade">
                                      <p:cBhvr>
                                        <p:cTn id="34" dur="500"/>
                                        <p:tgtEl>
                                          <p:spTgt spid="28"/>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fade">
                                      <p:cBhvr>
                                        <p:cTn id="37" dur="500"/>
                                        <p:tgtEl>
                                          <p:spTgt spid="29"/>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0"/>
                                        </p:tgtEl>
                                        <p:attrNameLst>
                                          <p:attrName>style.visibility</p:attrName>
                                        </p:attrNameLst>
                                      </p:cBhvr>
                                      <p:to>
                                        <p:strVal val="visible"/>
                                      </p:to>
                                    </p:set>
                                    <p:animEffect transition="in" filter="fade">
                                      <p:cBhvr>
                                        <p:cTn id="40" dur="500"/>
                                        <p:tgtEl>
                                          <p:spTgt spid="30"/>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1"/>
                                        </p:tgtEl>
                                        <p:attrNameLst>
                                          <p:attrName>style.visibility</p:attrName>
                                        </p:attrNameLst>
                                      </p:cBhvr>
                                      <p:to>
                                        <p:strVal val="visible"/>
                                      </p:to>
                                    </p:set>
                                    <p:animEffect transition="in" filter="fade">
                                      <p:cBhvr>
                                        <p:cTn id="43" dur="500"/>
                                        <p:tgtEl>
                                          <p:spTgt spid="31"/>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32"/>
                                        </p:tgtEl>
                                        <p:attrNameLst>
                                          <p:attrName>style.visibility</p:attrName>
                                        </p:attrNameLst>
                                      </p:cBhvr>
                                      <p:to>
                                        <p:strVal val="visible"/>
                                      </p:to>
                                    </p:set>
                                    <p:animEffect transition="in" filter="fade">
                                      <p:cBhvr>
                                        <p:cTn id="46" dur="500"/>
                                        <p:tgtEl>
                                          <p:spTgt spid="32"/>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33"/>
                                        </p:tgtEl>
                                        <p:attrNameLst>
                                          <p:attrName>style.visibility</p:attrName>
                                        </p:attrNameLst>
                                      </p:cBhvr>
                                      <p:to>
                                        <p:strVal val="visible"/>
                                      </p:to>
                                    </p:set>
                                    <p:animEffect transition="in" filter="fade">
                                      <p:cBhvr>
                                        <p:cTn id="49" dur="500"/>
                                        <p:tgtEl>
                                          <p:spTgt spid="33"/>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34"/>
                                        </p:tgtEl>
                                        <p:attrNameLst>
                                          <p:attrName>style.visibility</p:attrName>
                                        </p:attrNameLst>
                                      </p:cBhvr>
                                      <p:to>
                                        <p:strVal val="visible"/>
                                      </p:to>
                                    </p:set>
                                    <p:animEffect transition="in" filter="fade">
                                      <p:cBhvr>
                                        <p:cTn id="52" dur="500"/>
                                        <p:tgtEl>
                                          <p:spTgt spid="34"/>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35"/>
                                        </p:tgtEl>
                                        <p:attrNameLst>
                                          <p:attrName>style.visibility</p:attrName>
                                        </p:attrNameLst>
                                      </p:cBhvr>
                                      <p:to>
                                        <p:strVal val="visible"/>
                                      </p:to>
                                    </p:set>
                                    <p:animEffect transition="in" filter="fade">
                                      <p:cBhvr>
                                        <p:cTn id="55" dur="500"/>
                                        <p:tgtEl>
                                          <p:spTgt spid="35"/>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36"/>
                                        </p:tgtEl>
                                        <p:attrNameLst>
                                          <p:attrName>style.visibility</p:attrName>
                                        </p:attrNameLst>
                                      </p:cBhvr>
                                      <p:to>
                                        <p:strVal val="visible"/>
                                      </p:to>
                                    </p:set>
                                    <p:animEffect transition="in" filter="fade">
                                      <p:cBhvr>
                                        <p:cTn id="58" dur="500"/>
                                        <p:tgtEl>
                                          <p:spTgt spid="36"/>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37"/>
                                        </p:tgtEl>
                                        <p:attrNameLst>
                                          <p:attrName>style.visibility</p:attrName>
                                        </p:attrNameLst>
                                      </p:cBhvr>
                                      <p:to>
                                        <p:strVal val="visible"/>
                                      </p:to>
                                    </p:set>
                                    <p:animEffect transition="in" filter="fade">
                                      <p:cBhvr>
                                        <p:cTn id="61" dur="500"/>
                                        <p:tgtEl>
                                          <p:spTgt spid="37"/>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42"/>
                                        </p:tgtEl>
                                        <p:attrNameLst>
                                          <p:attrName>style.visibility</p:attrName>
                                        </p:attrNameLst>
                                      </p:cBhvr>
                                      <p:to>
                                        <p:strVal val="visible"/>
                                      </p:to>
                                    </p:set>
                                    <p:animEffect transition="in" filter="fade">
                                      <p:cBhvr>
                                        <p:cTn id="64" dur="500"/>
                                        <p:tgtEl>
                                          <p:spTgt spid="42"/>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43"/>
                                        </p:tgtEl>
                                        <p:attrNameLst>
                                          <p:attrName>style.visibility</p:attrName>
                                        </p:attrNameLst>
                                      </p:cBhvr>
                                      <p:to>
                                        <p:strVal val="visible"/>
                                      </p:to>
                                    </p:set>
                                    <p:animEffect transition="in" filter="fade">
                                      <p:cBhvr>
                                        <p:cTn id="67" dur="500"/>
                                        <p:tgtEl>
                                          <p:spTgt spid="43"/>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39"/>
                                        </p:tgtEl>
                                        <p:attrNameLst>
                                          <p:attrName>style.visibility</p:attrName>
                                        </p:attrNameLst>
                                      </p:cBhvr>
                                      <p:to>
                                        <p:strVal val="visible"/>
                                      </p:to>
                                    </p:set>
                                    <p:animEffect transition="in" filter="fade">
                                      <p:cBhvr>
                                        <p:cTn id="70" dur="500"/>
                                        <p:tgtEl>
                                          <p:spTgt spid="39"/>
                                        </p:tgtEl>
                                      </p:cBhvr>
                                    </p:animEffect>
                                  </p:childTnLst>
                                </p:cTn>
                              </p:par>
                            </p:childTnLst>
                          </p:cTn>
                        </p:par>
                      </p:childTnLst>
                    </p:cTn>
                  </p:par>
                  <p:par>
                    <p:cTn id="71" fill="hold">
                      <p:stCondLst>
                        <p:cond delay="indefinite"/>
                      </p:stCondLst>
                      <p:childTnLst>
                        <p:par>
                          <p:cTn id="72" fill="hold">
                            <p:stCondLst>
                              <p:cond delay="0"/>
                            </p:stCondLst>
                            <p:childTnLst>
                              <p:par>
                                <p:cTn id="73" presetID="10" presetClass="entr" presetSubtype="0" fill="hold" grpId="0" nodeType="clickEffect">
                                  <p:stCondLst>
                                    <p:cond delay="0"/>
                                  </p:stCondLst>
                                  <p:childTnLst>
                                    <p:set>
                                      <p:cBhvr>
                                        <p:cTn id="74" dur="1" fill="hold">
                                          <p:stCondLst>
                                            <p:cond delay="0"/>
                                          </p:stCondLst>
                                        </p:cTn>
                                        <p:tgtEl>
                                          <p:spTgt spid="44"/>
                                        </p:tgtEl>
                                        <p:attrNameLst>
                                          <p:attrName>style.visibility</p:attrName>
                                        </p:attrNameLst>
                                      </p:cBhvr>
                                      <p:to>
                                        <p:strVal val="visible"/>
                                      </p:to>
                                    </p:set>
                                    <p:animEffect transition="in" filter="fade">
                                      <p:cBhvr>
                                        <p:cTn id="75" dur="500"/>
                                        <p:tgtEl>
                                          <p:spTgt spid="44"/>
                                        </p:tgtEl>
                                      </p:cBhvr>
                                    </p:animEffect>
                                  </p:childTnLst>
                                </p:cTn>
                              </p:par>
                              <p:par>
                                <p:cTn id="76" presetID="10" presetClass="entr" presetSubtype="0" fill="hold" nodeType="withEffect">
                                  <p:stCondLst>
                                    <p:cond delay="0"/>
                                  </p:stCondLst>
                                  <p:childTnLst>
                                    <p:set>
                                      <p:cBhvr>
                                        <p:cTn id="77" dur="1" fill="hold">
                                          <p:stCondLst>
                                            <p:cond delay="0"/>
                                          </p:stCondLst>
                                        </p:cTn>
                                        <p:tgtEl>
                                          <p:spTgt spid="45"/>
                                        </p:tgtEl>
                                        <p:attrNameLst>
                                          <p:attrName>style.visibility</p:attrName>
                                        </p:attrNameLst>
                                      </p:cBhvr>
                                      <p:to>
                                        <p:strVal val="visible"/>
                                      </p:to>
                                    </p:set>
                                    <p:animEffect transition="in" filter="fade">
                                      <p:cBhvr>
                                        <p:cTn id="78" dur="500"/>
                                        <p:tgtEl>
                                          <p:spTgt spid="45"/>
                                        </p:tgtEl>
                                      </p:cBhvr>
                                    </p:animEffect>
                                  </p:childTnLst>
                                </p:cTn>
                              </p:par>
                              <p:par>
                                <p:cTn id="79" presetID="10" presetClass="entr" presetSubtype="0" fill="hold" nodeType="withEffect">
                                  <p:stCondLst>
                                    <p:cond delay="0"/>
                                  </p:stCondLst>
                                  <p:childTnLst>
                                    <p:set>
                                      <p:cBhvr>
                                        <p:cTn id="80" dur="1" fill="hold">
                                          <p:stCondLst>
                                            <p:cond delay="0"/>
                                          </p:stCondLst>
                                        </p:cTn>
                                        <p:tgtEl>
                                          <p:spTgt spid="46"/>
                                        </p:tgtEl>
                                        <p:attrNameLst>
                                          <p:attrName>style.visibility</p:attrName>
                                        </p:attrNameLst>
                                      </p:cBhvr>
                                      <p:to>
                                        <p:strVal val="visible"/>
                                      </p:to>
                                    </p:set>
                                    <p:animEffect transition="in" filter="fade">
                                      <p:cBhvr>
                                        <p:cTn id="81" dur="500"/>
                                        <p:tgtEl>
                                          <p:spTgt spid="46"/>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47"/>
                                        </p:tgtEl>
                                        <p:attrNameLst>
                                          <p:attrName>style.visibility</p:attrName>
                                        </p:attrNameLst>
                                      </p:cBhvr>
                                      <p:to>
                                        <p:strVal val="visible"/>
                                      </p:to>
                                    </p:set>
                                    <p:animEffect transition="in" filter="fade">
                                      <p:cBhvr>
                                        <p:cTn id="84" dur="500"/>
                                        <p:tgtEl>
                                          <p:spTgt spid="47"/>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48"/>
                                        </p:tgtEl>
                                        <p:attrNameLst>
                                          <p:attrName>style.visibility</p:attrName>
                                        </p:attrNameLst>
                                      </p:cBhvr>
                                      <p:to>
                                        <p:strVal val="visible"/>
                                      </p:to>
                                    </p:set>
                                    <p:animEffect transition="in" filter="fade">
                                      <p:cBhvr>
                                        <p:cTn id="87" dur="500"/>
                                        <p:tgtEl>
                                          <p:spTgt spid="48"/>
                                        </p:tgtEl>
                                      </p:cBhvr>
                                    </p:animEffect>
                                  </p:childTnLst>
                                </p:cTn>
                              </p:par>
                              <p:par>
                                <p:cTn id="88" presetID="10" presetClass="entr" presetSubtype="0" fill="hold" nodeType="withEffect">
                                  <p:stCondLst>
                                    <p:cond delay="0"/>
                                  </p:stCondLst>
                                  <p:childTnLst>
                                    <p:set>
                                      <p:cBhvr>
                                        <p:cTn id="89" dur="1" fill="hold">
                                          <p:stCondLst>
                                            <p:cond delay="0"/>
                                          </p:stCondLst>
                                        </p:cTn>
                                        <p:tgtEl>
                                          <p:spTgt spid="51"/>
                                        </p:tgtEl>
                                        <p:attrNameLst>
                                          <p:attrName>style.visibility</p:attrName>
                                        </p:attrNameLst>
                                      </p:cBhvr>
                                      <p:to>
                                        <p:strVal val="visible"/>
                                      </p:to>
                                    </p:set>
                                    <p:animEffect transition="in" filter="fade">
                                      <p:cBhvr>
                                        <p:cTn id="90" dur="500"/>
                                        <p:tgtEl>
                                          <p:spTgt spid="51"/>
                                        </p:tgtEl>
                                      </p:cBhvr>
                                    </p:animEffect>
                                  </p:childTnLst>
                                </p:cTn>
                              </p:par>
                              <p:par>
                                <p:cTn id="91" presetID="10" presetClass="entr" presetSubtype="0" fill="hold" nodeType="withEffect">
                                  <p:stCondLst>
                                    <p:cond delay="0"/>
                                  </p:stCondLst>
                                  <p:childTnLst>
                                    <p:set>
                                      <p:cBhvr>
                                        <p:cTn id="92" dur="1" fill="hold">
                                          <p:stCondLst>
                                            <p:cond delay="0"/>
                                          </p:stCondLst>
                                        </p:cTn>
                                        <p:tgtEl>
                                          <p:spTgt spid="52"/>
                                        </p:tgtEl>
                                        <p:attrNameLst>
                                          <p:attrName>style.visibility</p:attrName>
                                        </p:attrNameLst>
                                      </p:cBhvr>
                                      <p:to>
                                        <p:strVal val="visible"/>
                                      </p:to>
                                    </p:set>
                                    <p:animEffect transition="in" filter="fade">
                                      <p:cBhvr>
                                        <p:cTn id="93" dur="500"/>
                                        <p:tgtEl>
                                          <p:spTgt spid="52"/>
                                        </p:tgtEl>
                                      </p:cBhvr>
                                    </p:animEffect>
                                  </p:childTnLst>
                                </p:cTn>
                              </p:par>
                              <p:par>
                                <p:cTn id="94" presetID="10" presetClass="entr" presetSubtype="0" fill="hold" nodeType="withEffect">
                                  <p:stCondLst>
                                    <p:cond delay="0"/>
                                  </p:stCondLst>
                                  <p:childTnLst>
                                    <p:set>
                                      <p:cBhvr>
                                        <p:cTn id="95" dur="1" fill="hold">
                                          <p:stCondLst>
                                            <p:cond delay="0"/>
                                          </p:stCondLst>
                                        </p:cTn>
                                        <p:tgtEl>
                                          <p:spTgt spid="53"/>
                                        </p:tgtEl>
                                        <p:attrNameLst>
                                          <p:attrName>style.visibility</p:attrName>
                                        </p:attrNameLst>
                                      </p:cBhvr>
                                      <p:to>
                                        <p:strVal val="visible"/>
                                      </p:to>
                                    </p:set>
                                    <p:animEffect transition="in" filter="fade">
                                      <p:cBhvr>
                                        <p:cTn id="96" dur="500"/>
                                        <p:tgtEl>
                                          <p:spTgt spid="53"/>
                                        </p:tgtEl>
                                      </p:cBhvr>
                                    </p:animEffect>
                                  </p:childTnLst>
                                </p:cTn>
                              </p:par>
                              <p:par>
                                <p:cTn id="97" presetID="10" presetClass="entr" presetSubtype="0" fill="hold" nodeType="withEffect">
                                  <p:stCondLst>
                                    <p:cond delay="0"/>
                                  </p:stCondLst>
                                  <p:childTnLst>
                                    <p:set>
                                      <p:cBhvr>
                                        <p:cTn id="98" dur="1" fill="hold">
                                          <p:stCondLst>
                                            <p:cond delay="0"/>
                                          </p:stCondLst>
                                        </p:cTn>
                                        <p:tgtEl>
                                          <p:spTgt spid="54"/>
                                        </p:tgtEl>
                                        <p:attrNameLst>
                                          <p:attrName>style.visibility</p:attrName>
                                        </p:attrNameLst>
                                      </p:cBhvr>
                                      <p:to>
                                        <p:strVal val="visible"/>
                                      </p:to>
                                    </p:set>
                                    <p:animEffect transition="in" filter="fade">
                                      <p:cBhvr>
                                        <p:cTn id="99" dur="500"/>
                                        <p:tgtEl>
                                          <p:spTgt spid="54"/>
                                        </p:tgtEl>
                                      </p:cBhvr>
                                    </p:animEffect>
                                  </p:childTnLst>
                                </p:cTn>
                              </p:par>
                              <p:par>
                                <p:cTn id="100" presetID="10" presetClass="entr" presetSubtype="0" fill="hold" grpId="0" nodeType="withEffect">
                                  <p:stCondLst>
                                    <p:cond delay="0"/>
                                  </p:stCondLst>
                                  <p:childTnLst>
                                    <p:set>
                                      <p:cBhvr>
                                        <p:cTn id="101" dur="1" fill="hold">
                                          <p:stCondLst>
                                            <p:cond delay="0"/>
                                          </p:stCondLst>
                                        </p:cTn>
                                        <p:tgtEl>
                                          <p:spTgt spid="55"/>
                                        </p:tgtEl>
                                        <p:attrNameLst>
                                          <p:attrName>style.visibility</p:attrName>
                                        </p:attrNameLst>
                                      </p:cBhvr>
                                      <p:to>
                                        <p:strVal val="visible"/>
                                      </p:to>
                                    </p:set>
                                    <p:animEffect transition="in" filter="fade">
                                      <p:cBhvr>
                                        <p:cTn id="102" dur="500"/>
                                        <p:tgtEl>
                                          <p:spTgt spid="55"/>
                                        </p:tgtEl>
                                      </p:cBhvr>
                                    </p:animEffect>
                                  </p:childTnLst>
                                </p:cTn>
                              </p:par>
                              <p:par>
                                <p:cTn id="103" presetID="10" presetClass="entr" presetSubtype="0" fill="hold" grpId="0" nodeType="withEffect">
                                  <p:stCondLst>
                                    <p:cond delay="0"/>
                                  </p:stCondLst>
                                  <p:childTnLst>
                                    <p:set>
                                      <p:cBhvr>
                                        <p:cTn id="104" dur="1" fill="hold">
                                          <p:stCondLst>
                                            <p:cond delay="0"/>
                                          </p:stCondLst>
                                        </p:cTn>
                                        <p:tgtEl>
                                          <p:spTgt spid="56"/>
                                        </p:tgtEl>
                                        <p:attrNameLst>
                                          <p:attrName>style.visibility</p:attrName>
                                        </p:attrNameLst>
                                      </p:cBhvr>
                                      <p:to>
                                        <p:strVal val="visible"/>
                                      </p:to>
                                    </p:set>
                                    <p:animEffect transition="in" filter="fade">
                                      <p:cBhvr>
                                        <p:cTn id="105" dur="500"/>
                                        <p:tgtEl>
                                          <p:spTgt spid="56"/>
                                        </p:tgtEl>
                                      </p:cBhvr>
                                    </p:animEffect>
                                  </p:childTnLst>
                                </p:cTn>
                              </p:par>
                              <p:par>
                                <p:cTn id="106" presetID="10" presetClass="entr" presetSubtype="0" fill="hold" grpId="0" nodeType="withEffect">
                                  <p:stCondLst>
                                    <p:cond delay="0"/>
                                  </p:stCondLst>
                                  <p:childTnLst>
                                    <p:set>
                                      <p:cBhvr>
                                        <p:cTn id="107" dur="1" fill="hold">
                                          <p:stCondLst>
                                            <p:cond delay="0"/>
                                          </p:stCondLst>
                                        </p:cTn>
                                        <p:tgtEl>
                                          <p:spTgt spid="57"/>
                                        </p:tgtEl>
                                        <p:attrNameLst>
                                          <p:attrName>style.visibility</p:attrName>
                                        </p:attrNameLst>
                                      </p:cBhvr>
                                      <p:to>
                                        <p:strVal val="visible"/>
                                      </p:to>
                                    </p:set>
                                    <p:animEffect transition="in" filter="fade">
                                      <p:cBhvr>
                                        <p:cTn id="108" dur="500"/>
                                        <p:tgtEl>
                                          <p:spTgt spid="57"/>
                                        </p:tgtEl>
                                      </p:cBhvr>
                                    </p:animEffect>
                                  </p:childTnLst>
                                </p:cTn>
                              </p:par>
                              <p:par>
                                <p:cTn id="109" presetID="10" presetClass="entr" presetSubtype="0" fill="hold" grpId="0" nodeType="withEffect">
                                  <p:stCondLst>
                                    <p:cond delay="0"/>
                                  </p:stCondLst>
                                  <p:childTnLst>
                                    <p:set>
                                      <p:cBhvr>
                                        <p:cTn id="110" dur="1" fill="hold">
                                          <p:stCondLst>
                                            <p:cond delay="0"/>
                                          </p:stCondLst>
                                        </p:cTn>
                                        <p:tgtEl>
                                          <p:spTgt spid="58"/>
                                        </p:tgtEl>
                                        <p:attrNameLst>
                                          <p:attrName>style.visibility</p:attrName>
                                        </p:attrNameLst>
                                      </p:cBhvr>
                                      <p:to>
                                        <p:strVal val="visible"/>
                                      </p:to>
                                    </p:set>
                                    <p:animEffect transition="in" filter="fade">
                                      <p:cBhvr>
                                        <p:cTn id="111" dur="500"/>
                                        <p:tgtEl>
                                          <p:spTgt spid="58"/>
                                        </p:tgtEl>
                                      </p:cBhvr>
                                    </p:animEffect>
                                  </p:childTnLst>
                                </p:cTn>
                              </p:par>
                              <p:par>
                                <p:cTn id="112" presetID="10" presetClass="entr" presetSubtype="0" fill="hold" grpId="0" nodeType="withEffect">
                                  <p:stCondLst>
                                    <p:cond delay="0"/>
                                  </p:stCondLst>
                                  <p:childTnLst>
                                    <p:set>
                                      <p:cBhvr>
                                        <p:cTn id="113" dur="1" fill="hold">
                                          <p:stCondLst>
                                            <p:cond delay="0"/>
                                          </p:stCondLst>
                                        </p:cTn>
                                        <p:tgtEl>
                                          <p:spTgt spid="59"/>
                                        </p:tgtEl>
                                        <p:attrNameLst>
                                          <p:attrName>style.visibility</p:attrName>
                                        </p:attrNameLst>
                                      </p:cBhvr>
                                      <p:to>
                                        <p:strVal val="visible"/>
                                      </p:to>
                                    </p:set>
                                    <p:animEffect transition="in" filter="fade">
                                      <p:cBhvr>
                                        <p:cTn id="114" dur="500"/>
                                        <p:tgtEl>
                                          <p:spTgt spid="59"/>
                                        </p:tgtEl>
                                      </p:cBhvr>
                                    </p:animEffect>
                                  </p:childTnLst>
                                </p:cTn>
                              </p:par>
                              <p:par>
                                <p:cTn id="115" presetID="10" presetClass="entr" presetSubtype="0" fill="hold" grpId="0" nodeType="withEffect">
                                  <p:stCondLst>
                                    <p:cond delay="0"/>
                                  </p:stCondLst>
                                  <p:childTnLst>
                                    <p:set>
                                      <p:cBhvr>
                                        <p:cTn id="116" dur="1" fill="hold">
                                          <p:stCondLst>
                                            <p:cond delay="0"/>
                                          </p:stCondLst>
                                        </p:cTn>
                                        <p:tgtEl>
                                          <p:spTgt spid="60"/>
                                        </p:tgtEl>
                                        <p:attrNameLst>
                                          <p:attrName>style.visibility</p:attrName>
                                        </p:attrNameLst>
                                      </p:cBhvr>
                                      <p:to>
                                        <p:strVal val="visible"/>
                                      </p:to>
                                    </p:set>
                                    <p:animEffect transition="in" filter="fade">
                                      <p:cBhvr>
                                        <p:cTn id="117" dur="500"/>
                                        <p:tgtEl>
                                          <p:spTgt spid="60"/>
                                        </p:tgtEl>
                                      </p:cBhvr>
                                    </p:animEffect>
                                  </p:childTnLst>
                                </p:cTn>
                              </p:par>
                              <p:par>
                                <p:cTn id="118" presetID="10" presetClass="entr" presetSubtype="0" fill="hold" grpId="0" nodeType="withEffect">
                                  <p:stCondLst>
                                    <p:cond delay="0"/>
                                  </p:stCondLst>
                                  <p:childTnLst>
                                    <p:set>
                                      <p:cBhvr>
                                        <p:cTn id="119" dur="1" fill="hold">
                                          <p:stCondLst>
                                            <p:cond delay="0"/>
                                          </p:stCondLst>
                                        </p:cTn>
                                        <p:tgtEl>
                                          <p:spTgt spid="61"/>
                                        </p:tgtEl>
                                        <p:attrNameLst>
                                          <p:attrName>style.visibility</p:attrName>
                                        </p:attrNameLst>
                                      </p:cBhvr>
                                      <p:to>
                                        <p:strVal val="visible"/>
                                      </p:to>
                                    </p:set>
                                    <p:animEffect transition="in" filter="fade">
                                      <p:cBhvr>
                                        <p:cTn id="120" dur="500"/>
                                        <p:tgtEl>
                                          <p:spTgt spid="61"/>
                                        </p:tgtEl>
                                      </p:cBhvr>
                                    </p:animEffect>
                                  </p:childTnLst>
                                </p:cTn>
                              </p:par>
                              <p:par>
                                <p:cTn id="121" presetID="10" presetClass="entr" presetSubtype="0" fill="hold" grpId="0" nodeType="withEffect">
                                  <p:stCondLst>
                                    <p:cond delay="0"/>
                                  </p:stCondLst>
                                  <p:childTnLst>
                                    <p:set>
                                      <p:cBhvr>
                                        <p:cTn id="122" dur="1" fill="hold">
                                          <p:stCondLst>
                                            <p:cond delay="0"/>
                                          </p:stCondLst>
                                        </p:cTn>
                                        <p:tgtEl>
                                          <p:spTgt spid="64"/>
                                        </p:tgtEl>
                                        <p:attrNameLst>
                                          <p:attrName>style.visibility</p:attrName>
                                        </p:attrNameLst>
                                      </p:cBhvr>
                                      <p:to>
                                        <p:strVal val="visible"/>
                                      </p:to>
                                    </p:set>
                                    <p:animEffect transition="in" filter="fade">
                                      <p:cBhvr>
                                        <p:cTn id="123" dur="500"/>
                                        <p:tgtEl>
                                          <p:spTgt spid="64"/>
                                        </p:tgtEl>
                                      </p:cBhvr>
                                    </p:animEffect>
                                  </p:childTnLst>
                                </p:cTn>
                              </p:par>
                              <p:par>
                                <p:cTn id="124" presetID="10" presetClass="entr" presetSubtype="0" fill="hold" grpId="0" nodeType="withEffect">
                                  <p:stCondLst>
                                    <p:cond delay="0"/>
                                  </p:stCondLst>
                                  <p:childTnLst>
                                    <p:set>
                                      <p:cBhvr>
                                        <p:cTn id="125" dur="1" fill="hold">
                                          <p:stCondLst>
                                            <p:cond delay="0"/>
                                          </p:stCondLst>
                                        </p:cTn>
                                        <p:tgtEl>
                                          <p:spTgt spid="65"/>
                                        </p:tgtEl>
                                        <p:attrNameLst>
                                          <p:attrName>style.visibility</p:attrName>
                                        </p:attrNameLst>
                                      </p:cBhvr>
                                      <p:to>
                                        <p:strVal val="visible"/>
                                      </p:to>
                                    </p:set>
                                    <p:animEffect transition="in" filter="fade">
                                      <p:cBhvr>
                                        <p:cTn id="126" dur="500"/>
                                        <p:tgtEl>
                                          <p:spTgt spid="65"/>
                                        </p:tgtEl>
                                      </p:cBhvr>
                                    </p:animEffect>
                                  </p:childTnLst>
                                </p:cTn>
                              </p:par>
                              <p:par>
                                <p:cTn id="127" presetID="10" presetClass="entr" presetSubtype="0" fill="hold" grpId="0" nodeType="withEffect">
                                  <p:stCondLst>
                                    <p:cond delay="0"/>
                                  </p:stCondLst>
                                  <p:childTnLst>
                                    <p:set>
                                      <p:cBhvr>
                                        <p:cTn id="128" dur="1" fill="hold">
                                          <p:stCondLst>
                                            <p:cond delay="0"/>
                                          </p:stCondLst>
                                        </p:cTn>
                                        <p:tgtEl>
                                          <p:spTgt spid="67"/>
                                        </p:tgtEl>
                                        <p:attrNameLst>
                                          <p:attrName>style.visibility</p:attrName>
                                        </p:attrNameLst>
                                      </p:cBhvr>
                                      <p:to>
                                        <p:strVal val="visible"/>
                                      </p:to>
                                    </p:set>
                                    <p:animEffect transition="in" filter="fade">
                                      <p:cBhvr>
                                        <p:cTn id="129" dur="500"/>
                                        <p:tgtEl>
                                          <p:spTgt spid="67"/>
                                        </p:tgtEl>
                                      </p:cBhvr>
                                    </p:animEffect>
                                  </p:childTnLst>
                                </p:cTn>
                              </p:par>
                              <p:par>
                                <p:cTn id="130" presetID="10" presetClass="entr" presetSubtype="0" fill="hold" grpId="0" nodeType="withEffect">
                                  <p:stCondLst>
                                    <p:cond delay="0"/>
                                  </p:stCondLst>
                                  <p:childTnLst>
                                    <p:set>
                                      <p:cBhvr>
                                        <p:cTn id="131" dur="1" fill="hold">
                                          <p:stCondLst>
                                            <p:cond delay="0"/>
                                          </p:stCondLst>
                                        </p:cTn>
                                        <p:tgtEl>
                                          <p:spTgt spid="68"/>
                                        </p:tgtEl>
                                        <p:attrNameLst>
                                          <p:attrName>style.visibility</p:attrName>
                                        </p:attrNameLst>
                                      </p:cBhvr>
                                      <p:to>
                                        <p:strVal val="visible"/>
                                      </p:to>
                                    </p:set>
                                    <p:animEffect transition="in" filter="fade">
                                      <p:cBhvr>
                                        <p:cTn id="132" dur="500"/>
                                        <p:tgtEl>
                                          <p:spTgt spid="68"/>
                                        </p:tgtEl>
                                      </p:cBhvr>
                                    </p:animEffect>
                                  </p:childTnLst>
                                </p:cTn>
                              </p:par>
                              <p:par>
                                <p:cTn id="133" presetID="10" presetClass="entr" presetSubtype="0" fill="hold" grpId="0" nodeType="withEffect">
                                  <p:stCondLst>
                                    <p:cond delay="0"/>
                                  </p:stCondLst>
                                  <p:childTnLst>
                                    <p:set>
                                      <p:cBhvr>
                                        <p:cTn id="134" dur="1" fill="hold">
                                          <p:stCondLst>
                                            <p:cond delay="0"/>
                                          </p:stCondLst>
                                        </p:cTn>
                                        <p:tgtEl>
                                          <p:spTgt spid="69"/>
                                        </p:tgtEl>
                                        <p:attrNameLst>
                                          <p:attrName>style.visibility</p:attrName>
                                        </p:attrNameLst>
                                      </p:cBhvr>
                                      <p:to>
                                        <p:strVal val="visible"/>
                                      </p:to>
                                    </p:set>
                                    <p:animEffect transition="in" filter="fade">
                                      <p:cBhvr>
                                        <p:cTn id="135" dur="500"/>
                                        <p:tgtEl>
                                          <p:spTgt spid="69"/>
                                        </p:tgtEl>
                                      </p:cBhvr>
                                    </p:animEffect>
                                  </p:childTnLst>
                                </p:cTn>
                              </p:par>
                              <p:par>
                                <p:cTn id="136" presetID="10" presetClass="entr" presetSubtype="0" fill="hold" grpId="0" nodeType="withEffect">
                                  <p:stCondLst>
                                    <p:cond delay="0"/>
                                  </p:stCondLst>
                                  <p:childTnLst>
                                    <p:set>
                                      <p:cBhvr>
                                        <p:cTn id="137" dur="1" fill="hold">
                                          <p:stCondLst>
                                            <p:cond delay="0"/>
                                          </p:stCondLst>
                                        </p:cTn>
                                        <p:tgtEl>
                                          <p:spTgt spid="94"/>
                                        </p:tgtEl>
                                        <p:attrNameLst>
                                          <p:attrName>style.visibility</p:attrName>
                                        </p:attrNameLst>
                                      </p:cBhvr>
                                      <p:to>
                                        <p:strVal val="visible"/>
                                      </p:to>
                                    </p:set>
                                    <p:animEffect transition="in" filter="fade">
                                      <p:cBhvr>
                                        <p:cTn id="138" dur="500"/>
                                        <p:tgtEl>
                                          <p:spTgt spid="94"/>
                                        </p:tgtEl>
                                      </p:cBhvr>
                                    </p:animEffect>
                                  </p:childTnLst>
                                </p:cTn>
                              </p:par>
                              <p:par>
                                <p:cTn id="139" presetID="10" presetClass="entr" presetSubtype="0" fill="hold" grpId="0" nodeType="withEffect">
                                  <p:stCondLst>
                                    <p:cond delay="0"/>
                                  </p:stCondLst>
                                  <p:childTnLst>
                                    <p:set>
                                      <p:cBhvr>
                                        <p:cTn id="140" dur="1" fill="hold">
                                          <p:stCondLst>
                                            <p:cond delay="0"/>
                                          </p:stCondLst>
                                        </p:cTn>
                                        <p:tgtEl>
                                          <p:spTgt spid="9"/>
                                        </p:tgtEl>
                                        <p:attrNameLst>
                                          <p:attrName>style.visibility</p:attrName>
                                        </p:attrNameLst>
                                      </p:cBhvr>
                                      <p:to>
                                        <p:strVal val="visible"/>
                                      </p:to>
                                    </p:set>
                                    <p:animEffect transition="in" filter="fade">
                                      <p:cBhvr>
                                        <p:cTn id="141" dur="500"/>
                                        <p:tgtEl>
                                          <p:spTgt spid="9"/>
                                        </p:tgtEl>
                                      </p:cBhvr>
                                    </p:animEffect>
                                  </p:childTnLst>
                                </p:cTn>
                              </p:par>
                              <p:par>
                                <p:cTn id="142" presetID="10" presetClass="entr" presetSubtype="0" fill="hold" nodeType="withEffect">
                                  <p:stCondLst>
                                    <p:cond delay="0"/>
                                  </p:stCondLst>
                                  <p:childTnLst>
                                    <p:set>
                                      <p:cBhvr>
                                        <p:cTn id="143" dur="1" fill="hold">
                                          <p:stCondLst>
                                            <p:cond delay="0"/>
                                          </p:stCondLst>
                                        </p:cTn>
                                        <p:tgtEl>
                                          <p:spTgt spid="8"/>
                                        </p:tgtEl>
                                        <p:attrNameLst>
                                          <p:attrName>style.visibility</p:attrName>
                                        </p:attrNameLst>
                                      </p:cBhvr>
                                      <p:to>
                                        <p:strVal val="visible"/>
                                      </p:to>
                                    </p:set>
                                    <p:animEffect transition="in" filter="fade">
                                      <p:cBhvr>
                                        <p:cTn id="144" dur="500"/>
                                        <p:tgtEl>
                                          <p:spTgt spid="8"/>
                                        </p:tgtEl>
                                      </p:cBhvr>
                                    </p:animEffect>
                                  </p:childTnLst>
                                </p:cTn>
                              </p:par>
                            </p:childTnLst>
                          </p:cTn>
                        </p:par>
                      </p:childTnLst>
                    </p:cTn>
                  </p:par>
                  <p:par>
                    <p:cTn id="145" fill="hold">
                      <p:stCondLst>
                        <p:cond delay="indefinite"/>
                      </p:stCondLst>
                      <p:childTnLst>
                        <p:par>
                          <p:cTn id="146" fill="hold">
                            <p:stCondLst>
                              <p:cond delay="0"/>
                            </p:stCondLst>
                            <p:childTnLst>
                              <p:par>
                                <p:cTn id="147" presetID="10" presetClass="entr" presetSubtype="0" fill="hold" grpId="0" nodeType="clickEffect">
                                  <p:stCondLst>
                                    <p:cond delay="0"/>
                                  </p:stCondLst>
                                  <p:childTnLst>
                                    <p:set>
                                      <p:cBhvr>
                                        <p:cTn id="148" dur="1" fill="hold">
                                          <p:stCondLst>
                                            <p:cond delay="0"/>
                                          </p:stCondLst>
                                        </p:cTn>
                                        <p:tgtEl>
                                          <p:spTgt spid="70"/>
                                        </p:tgtEl>
                                        <p:attrNameLst>
                                          <p:attrName>style.visibility</p:attrName>
                                        </p:attrNameLst>
                                      </p:cBhvr>
                                      <p:to>
                                        <p:strVal val="visible"/>
                                      </p:to>
                                    </p:set>
                                    <p:animEffect transition="in" filter="fade">
                                      <p:cBhvr>
                                        <p:cTn id="149" dur="500"/>
                                        <p:tgtEl>
                                          <p:spTgt spid="70"/>
                                        </p:tgtEl>
                                      </p:cBhvr>
                                    </p:animEffect>
                                  </p:childTnLst>
                                </p:cTn>
                              </p:par>
                              <p:par>
                                <p:cTn id="150" presetID="10" presetClass="entr" presetSubtype="0" fill="hold" nodeType="withEffect">
                                  <p:stCondLst>
                                    <p:cond delay="0"/>
                                  </p:stCondLst>
                                  <p:childTnLst>
                                    <p:set>
                                      <p:cBhvr>
                                        <p:cTn id="151" dur="1" fill="hold">
                                          <p:stCondLst>
                                            <p:cond delay="0"/>
                                          </p:stCondLst>
                                        </p:cTn>
                                        <p:tgtEl>
                                          <p:spTgt spid="71"/>
                                        </p:tgtEl>
                                        <p:attrNameLst>
                                          <p:attrName>style.visibility</p:attrName>
                                        </p:attrNameLst>
                                      </p:cBhvr>
                                      <p:to>
                                        <p:strVal val="visible"/>
                                      </p:to>
                                    </p:set>
                                    <p:animEffect transition="in" filter="fade">
                                      <p:cBhvr>
                                        <p:cTn id="152" dur="500"/>
                                        <p:tgtEl>
                                          <p:spTgt spid="71"/>
                                        </p:tgtEl>
                                      </p:cBhvr>
                                    </p:animEffect>
                                  </p:childTnLst>
                                </p:cTn>
                              </p:par>
                              <p:par>
                                <p:cTn id="153" presetID="10" presetClass="entr" presetSubtype="0" fill="hold" nodeType="withEffect">
                                  <p:stCondLst>
                                    <p:cond delay="0"/>
                                  </p:stCondLst>
                                  <p:childTnLst>
                                    <p:set>
                                      <p:cBhvr>
                                        <p:cTn id="154" dur="1" fill="hold">
                                          <p:stCondLst>
                                            <p:cond delay="0"/>
                                          </p:stCondLst>
                                        </p:cTn>
                                        <p:tgtEl>
                                          <p:spTgt spid="72"/>
                                        </p:tgtEl>
                                        <p:attrNameLst>
                                          <p:attrName>style.visibility</p:attrName>
                                        </p:attrNameLst>
                                      </p:cBhvr>
                                      <p:to>
                                        <p:strVal val="visible"/>
                                      </p:to>
                                    </p:set>
                                    <p:animEffect transition="in" filter="fade">
                                      <p:cBhvr>
                                        <p:cTn id="155" dur="500"/>
                                        <p:tgtEl>
                                          <p:spTgt spid="72"/>
                                        </p:tgtEl>
                                      </p:cBhvr>
                                    </p:animEffect>
                                  </p:childTnLst>
                                </p:cTn>
                              </p:par>
                              <p:par>
                                <p:cTn id="156" presetID="10" presetClass="entr" presetSubtype="0" fill="hold" grpId="0" nodeType="withEffect">
                                  <p:stCondLst>
                                    <p:cond delay="0"/>
                                  </p:stCondLst>
                                  <p:childTnLst>
                                    <p:set>
                                      <p:cBhvr>
                                        <p:cTn id="157" dur="1" fill="hold">
                                          <p:stCondLst>
                                            <p:cond delay="0"/>
                                          </p:stCondLst>
                                        </p:cTn>
                                        <p:tgtEl>
                                          <p:spTgt spid="73"/>
                                        </p:tgtEl>
                                        <p:attrNameLst>
                                          <p:attrName>style.visibility</p:attrName>
                                        </p:attrNameLst>
                                      </p:cBhvr>
                                      <p:to>
                                        <p:strVal val="visible"/>
                                      </p:to>
                                    </p:set>
                                    <p:animEffect transition="in" filter="fade">
                                      <p:cBhvr>
                                        <p:cTn id="158" dur="500"/>
                                        <p:tgtEl>
                                          <p:spTgt spid="73"/>
                                        </p:tgtEl>
                                      </p:cBhvr>
                                    </p:animEffect>
                                  </p:childTnLst>
                                </p:cTn>
                              </p:par>
                              <p:par>
                                <p:cTn id="159" presetID="10" presetClass="entr" presetSubtype="0" fill="hold" grpId="0" nodeType="withEffect">
                                  <p:stCondLst>
                                    <p:cond delay="0"/>
                                  </p:stCondLst>
                                  <p:childTnLst>
                                    <p:set>
                                      <p:cBhvr>
                                        <p:cTn id="160" dur="1" fill="hold">
                                          <p:stCondLst>
                                            <p:cond delay="0"/>
                                          </p:stCondLst>
                                        </p:cTn>
                                        <p:tgtEl>
                                          <p:spTgt spid="74"/>
                                        </p:tgtEl>
                                        <p:attrNameLst>
                                          <p:attrName>style.visibility</p:attrName>
                                        </p:attrNameLst>
                                      </p:cBhvr>
                                      <p:to>
                                        <p:strVal val="visible"/>
                                      </p:to>
                                    </p:set>
                                    <p:animEffect transition="in" filter="fade">
                                      <p:cBhvr>
                                        <p:cTn id="161" dur="500"/>
                                        <p:tgtEl>
                                          <p:spTgt spid="74"/>
                                        </p:tgtEl>
                                      </p:cBhvr>
                                    </p:animEffect>
                                  </p:childTnLst>
                                </p:cTn>
                              </p:par>
                              <p:par>
                                <p:cTn id="162" presetID="10" presetClass="entr" presetSubtype="0" fill="hold" nodeType="withEffect">
                                  <p:stCondLst>
                                    <p:cond delay="0"/>
                                  </p:stCondLst>
                                  <p:childTnLst>
                                    <p:set>
                                      <p:cBhvr>
                                        <p:cTn id="163" dur="1" fill="hold">
                                          <p:stCondLst>
                                            <p:cond delay="0"/>
                                          </p:stCondLst>
                                        </p:cTn>
                                        <p:tgtEl>
                                          <p:spTgt spid="75"/>
                                        </p:tgtEl>
                                        <p:attrNameLst>
                                          <p:attrName>style.visibility</p:attrName>
                                        </p:attrNameLst>
                                      </p:cBhvr>
                                      <p:to>
                                        <p:strVal val="visible"/>
                                      </p:to>
                                    </p:set>
                                    <p:animEffect transition="in" filter="fade">
                                      <p:cBhvr>
                                        <p:cTn id="164" dur="500"/>
                                        <p:tgtEl>
                                          <p:spTgt spid="75"/>
                                        </p:tgtEl>
                                      </p:cBhvr>
                                    </p:animEffect>
                                  </p:childTnLst>
                                </p:cTn>
                              </p:par>
                              <p:par>
                                <p:cTn id="165" presetID="10" presetClass="entr" presetSubtype="0" fill="hold" nodeType="withEffect">
                                  <p:stCondLst>
                                    <p:cond delay="0"/>
                                  </p:stCondLst>
                                  <p:childTnLst>
                                    <p:set>
                                      <p:cBhvr>
                                        <p:cTn id="166" dur="1" fill="hold">
                                          <p:stCondLst>
                                            <p:cond delay="0"/>
                                          </p:stCondLst>
                                        </p:cTn>
                                        <p:tgtEl>
                                          <p:spTgt spid="76"/>
                                        </p:tgtEl>
                                        <p:attrNameLst>
                                          <p:attrName>style.visibility</p:attrName>
                                        </p:attrNameLst>
                                      </p:cBhvr>
                                      <p:to>
                                        <p:strVal val="visible"/>
                                      </p:to>
                                    </p:set>
                                    <p:animEffect transition="in" filter="fade">
                                      <p:cBhvr>
                                        <p:cTn id="167" dur="500"/>
                                        <p:tgtEl>
                                          <p:spTgt spid="76"/>
                                        </p:tgtEl>
                                      </p:cBhvr>
                                    </p:animEffect>
                                  </p:childTnLst>
                                </p:cTn>
                              </p:par>
                              <p:par>
                                <p:cTn id="168" presetID="10" presetClass="entr" presetSubtype="0" fill="hold" nodeType="withEffect">
                                  <p:stCondLst>
                                    <p:cond delay="0"/>
                                  </p:stCondLst>
                                  <p:childTnLst>
                                    <p:set>
                                      <p:cBhvr>
                                        <p:cTn id="169" dur="1" fill="hold">
                                          <p:stCondLst>
                                            <p:cond delay="0"/>
                                          </p:stCondLst>
                                        </p:cTn>
                                        <p:tgtEl>
                                          <p:spTgt spid="77"/>
                                        </p:tgtEl>
                                        <p:attrNameLst>
                                          <p:attrName>style.visibility</p:attrName>
                                        </p:attrNameLst>
                                      </p:cBhvr>
                                      <p:to>
                                        <p:strVal val="visible"/>
                                      </p:to>
                                    </p:set>
                                    <p:animEffect transition="in" filter="fade">
                                      <p:cBhvr>
                                        <p:cTn id="170" dur="500"/>
                                        <p:tgtEl>
                                          <p:spTgt spid="77"/>
                                        </p:tgtEl>
                                      </p:cBhvr>
                                    </p:animEffect>
                                  </p:childTnLst>
                                </p:cTn>
                              </p:par>
                              <p:par>
                                <p:cTn id="171" presetID="10" presetClass="entr" presetSubtype="0" fill="hold" nodeType="withEffect">
                                  <p:stCondLst>
                                    <p:cond delay="0"/>
                                  </p:stCondLst>
                                  <p:childTnLst>
                                    <p:set>
                                      <p:cBhvr>
                                        <p:cTn id="172" dur="1" fill="hold">
                                          <p:stCondLst>
                                            <p:cond delay="0"/>
                                          </p:stCondLst>
                                        </p:cTn>
                                        <p:tgtEl>
                                          <p:spTgt spid="78"/>
                                        </p:tgtEl>
                                        <p:attrNameLst>
                                          <p:attrName>style.visibility</p:attrName>
                                        </p:attrNameLst>
                                      </p:cBhvr>
                                      <p:to>
                                        <p:strVal val="visible"/>
                                      </p:to>
                                    </p:set>
                                    <p:animEffect transition="in" filter="fade">
                                      <p:cBhvr>
                                        <p:cTn id="173" dur="500"/>
                                        <p:tgtEl>
                                          <p:spTgt spid="78"/>
                                        </p:tgtEl>
                                      </p:cBhvr>
                                    </p:animEffect>
                                  </p:childTnLst>
                                </p:cTn>
                              </p:par>
                              <p:par>
                                <p:cTn id="174" presetID="10" presetClass="entr" presetSubtype="0" fill="hold" grpId="0" nodeType="withEffect">
                                  <p:stCondLst>
                                    <p:cond delay="0"/>
                                  </p:stCondLst>
                                  <p:childTnLst>
                                    <p:set>
                                      <p:cBhvr>
                                        <p:cTn id="175" dur="1" fill="hold">
                                          <p:stCondLst>
                                            <p:cond delay="0"/>
                                          </p:stCondLst>
                                        </p:cTn>
                                        <p:tgtEl>
                                          <p:spTgt spid="79"/>
                                        </p:tgtEl>
                                        <p:attrNameLst>
                                          <p:attrName>style.visibility</p:attrName>
                                        </p:attrNameLst>
                                      </p:cBhvr>
                                      <p:to>
                                        <p:strVal val="visible"/>
                                      </p:to>
                                    </p:set>
                                    <p:animEffect transition="in" filter="fade">
                                      <p:cBhvr>
                                        <p:cTn id="176" dur="500"/>
                                        <p:tgtEl>
                                          <p:spTgt spid="79"/>
                                        </p:tgtEl>
                                      </p:cBhvr>
                                    </p:animEffect>
                                  </p:childTnLst>
                                </p:cTn>
                              </p:par>
                              <p:par>
                                <p:cTn id="177" presetID="10" presetClass="entr" presetSubtype="0" fill="hold" grpId="0" nodeType="withEffect">
                                  <p:stCondLst>
                                    <p:cond delay="0"/>
                                  </p:stCondLst>
                                  <p:childTnLst>
                                    <p:set>
                                      <p:cBhvr>
                                        <p:cTn id="178" dur="1" fill="hold">
                                          <p:stCondLst>
                                            <p:cond delay="0"/>
                                          </p:stCondLst>
                                        </p:cTn>
                                        <p:tgtEl>
                                          <p:spTgt spid="80"/>
                                        </p:tgtEl>
                                        <p:attrNameLst>
                                          <p:attrName>style.visibility</p:attrName>
                                        </p:attrNameLst>
                                      </p:cBhvr>
                                      <p:to>
                                        <p:strVal val="visible"/>
                                      </p:to>
                                    </p:set>
                                    <p:animEffect transition="in" filter="fade">
                                      <p:cBhvr>
                                        <p:cTn id="179" dur="500"/>
                                        <p:tgtEl>
                                          <p:spTgt spid="80"/>
                                        </p:tgtEl>
                                      </p:cBhvr>
                                    </p:animEffect>
                                  </p:childTnLst>
                                </p:cTn>
                              </p:par>
                              <p:par>
                                <p:cTn id="180" presetID="10" presetClass="entr" presetSubtype="0" fill="hold" grpId="0" nodeType="withEffect">
                                  <p:stCondLst>
                                    <p:cond delay="0"/>
                                  </p:stCondLst>
                                  <p:childTnLst>
                                    <p:set>
                                      <p:cBhvr>
                                        <p:cTn id="181" dur="1" fill="hold">
                                          <p:stCondLst>
                                            <p:cond delay="0"/>
                                          </p:stCondLst>
                                        </p:cTn>
                                        <p:tgtEl>
                                          <p:spTgt spid="81"/>
                                        </p:tgtEl>
                                        <p:attrNameLst>
                                          <p:attrName>style.visibility</p:attrName>
                                        </p:attrNameLst>
                                      </p:cBhvr>
                                      <p:to>
                                        <p:strVal val="visible"/>
                                      </p:to>
                                    </p:set>
                                    <p:animEffect transition="in" filter="fade">
                                      <p:cBhvr>
                                        <p:cTn id="182" dur="500"/>
                                        <p:tgtEl>
                                          <p:spTgt spid="81"/>
                                        </p:tgtEl>
                                      </p:cBhvr>
                                    </p:animEffect>
                                  </p:childTnLst>
                                </p:cTn>
                              </p:par>
                              <p:par>
                                <p:cTn id="183" presetID="10" presetClass="entr" presetSubtype="0" fill="hold" grpId="0" nodeType="withEffect">
                                  <p:stCondLst>
                                    <p:cond delay="0"/>
                                  </p:stCondLst>
                                  <p:childTnLst>
                                    <p:set>
                                      <p:cBhvr>
                                        <p:cTn id="184" dur="1" fill="hold">
                                          <p:stCondLst>
                                            <p:cond delay="0"/>
                                          </p:stCondLst>
                                        </p:cTn>
                                        <p:tgtEl>
                                          <p:spTgt spid="82"/>
                                        </p:tgtEl>
                                        <p:attrNameLst>
                                          <p:attrName>style.visibility</p:attrName>
                                        </p:attrNameLst>
                                      </p:cBhvr>
                                      <p:to>
                                        <p:strVal val="visible"/>
                                      </p:to>
                                    </p:set>
                                    <p:animEffect transition="in" filter="fade">
                                      <p:cBhvr>
                                        <p:cTn id="185" dur="500"/>
                                        <p:tgtEl>
                                          <p:spTgt spid="82"/>
                                        </p:tgtEl>
                                      </p:cBhvr>
                                    </p:animEffect>
                                  </p:childTnLst>
                                </p:cTn>
                              </p:par>
                              <p:par>
                                <p:cTn id="186" presetID="10" presetClass="entr" presetSubtype="0" fill="hold" grpId="0" nodeType="withEffect">
                                  <p:stCondLst>
                                    <p:cond delay="0"/>
                                  </p:stCondLst>
                                  <p:childTnLst>
                                    <p:set>
                                      <p:cBhvr>
                                        <p:cTn id="187" dur="1" fill="hold">
                                          <p:stCondLst>
                                            <p:cond delay="0"/>
                                          </p:stCondLst>
                                        </p:cTn>
                                        <p:tgtEl>
                                          <p:spTgt spid="83"/>
                                        </p:tgtEl>
                                        <p:attrNameLst>
                                          <p:attrName>style.visibility</p:attrName>
                                        </p:attrNameLst>
                                      </p:cBhvr>
                                      <p:to>
                                        <p:strVal val="visible"/>
                                      </p:to>
                                    </p:set>
                                    <p:animEffect transition="in" filter="fade">
                                      <p:cBhvr>
                                        <p:cTn id="188" dur="500"/>
                                        <p:tgtEl>
                                          <p:spTgt spid="83"/>
                                        </p:tgtEl>
                                      </p:cBhvr>
                                    </p:animEffect>
                                  </p:childTnLst>
                                </p:cTn>
                              </p:par>
                              <p:par>
                                <p:cTn id="189" presetID="10" presetClass="entr" presetSubtype="0" fill="hold" grpId="0" nodeType="withEffect">
                                  <p:stCondLst>
                                    <p:cond delay="0"/>
                                  </p:stCondLst>
                                  <p:childTnLst>
                                    <p:set>
                                      <p:cBhvr>
                                        <p:cTn id="190" dur="1" fill="hold">
                                          <p:stCondLst>
                                            <p:cond delay="0"/>
                                          </p:stCondLst>
                                        </p:cTn>
                                        <p:tgtEl>
                                          <p:spTgt spid="84"/>
                                        </p:tgtEl>
                                        <p:attrNameLst>
                                          <p:attrName>style.visibility</p:attrName>
                                        </p:attrNameLst>
                                      </p:cBhvr>
                                      <p:to>
                                        <p:strVal val="visible"/>
                                      </p:to>
                                    </p:set>
                                    <p:animEffect transition="in" filter="fade">
                                      <p:cBhvr>
                                        <p:cTn id="191" dur="500"/>
                                        <p:tgtEl>
                                          <p:spTgt spid="84"/>
                                        </p:tgtEl>
                                      </p:cBhvr>
                                    </p:animEffect>
                                  </p:childTnLst>
                                </p:cTn>
                              </p:par>
                              <p:par>
                                <p:cTn id="192" presetID="10" presetClass="entr" presetSubtype="0" fill="hold" grpId="0" nodeType="withEffect">
                                  <p:stCondLst>
                                    <p:cond delay="0"/>
                                  </p:stCondLst>
                                  <p:childTnLst>
                                    <p:set>
                                      <p:cBhvr>
                                        <p:cTn id="193" dur="1" fill="hold">
                                          <p:stCondLst>
                                            <p:cond delay="0"/>
                                          </p:stCondLst>
                                        </p:cTn>
                                        <p:tgtEl>
                                          <p:spTgt spid="85"/>
                                        </p:tgtEl>
                                        <p:attrNameLst>
                                          <p:attrName>style.visibility</p:attrName>
                                        </p:attrNameLst>
                                      </p:cBhvr>
                                      <p:to>
                                        <p:strVal val="visible"/>
                                      </p:to>
                                    </p:set>
                                    <p:animEffect transition="in" filter="fade">
                                      <p:cBhvr>
                                        <p:cTn id="194" dur="500"/>
                                        <p:tgtEl>
                                          <p:spTgt spid="85"/>
                                        </p:tgtEl>
                                      </p:cBhvr>
                                    </p:animEffect>
                                  </p:childTnLst>
                                </p:cTn>
                              </p:par>
                              <p:par>
                                <p:cTn id="195" presetID="10" presetClass="entr" presetSubtype="0" fill="hold" grpId="0" nodeType="withEffect">
                                  <p:stCondLst>
                                    <p:cond delay="0"/>
                                  </p:stCondLst>
                                  <p:childTnLst>
                                    <p:set>
                                      <p:cBhvr>
                                        <p:cTn id="196" dur="1" fill="hold">
                                          <p:stCondLst>
                                            <p:cond delay="0"/>
                                          </p:stCondLst>
                                        </p:cTn>
                                        <p:tgtEl>
                                          <p:spTgt spid="86"/>
                                        </p:tgtEl>
                                        <p:attrNameLst>
                                          <p:attrName>style.visibility</p:attrName>
                                        </p:attrNameLst>
                                      </p:cBhvr>
                                      <p:to>
                                        <p:strVal val="visible"/>
                                      </p:to>
                                    </p:set>
                                    <p:animEffect transition="in" filter="fade">
                                      <p:cBhvr>
                                        <p:cTn id="197" dur="500"/>
                                        <p:tgtEl>
                                          <p:spTgt spid="86"/>
                                        </p:tgtEl>
                                      </p:cBhvr>
                                    </p:animEffect>
                                  </p:childTnLst>
                                </p:cTn>
                              </p:par>
                              <p:par>
                                <p:cTn id="198" presetID="10" presetClass="entr" presetSubtype="0" fill="hold" grpId="0" nodeType="withEffect">
                                  <p:stCondLst>
                                    <p:cond delay="0"/>
                                  </p:stCondLst>
                                  <p:childTnLst>
                                    <p:set>
                                      <p:cBhvr>
                                        <p:cTn id="199" dur="1" fill="hold">
                                          <p:stCondLst>
                                            <p:cond delay="0"/>
                                          </p:stCondLst>
                                        </p:cTn>
                                        <p:tgtEl>
                                          <p:spTgt spid="87"/>
                                        </p:tgtEl>
                                        <p:attrNameLst>
                                          <p:attrName>style.visibility</p:attrName>
                                        </p:attrNameLst>
                                      </p:cBhvr>
                                      <p:to>
                                        <p:strVal val="visible"/>
                                      </p:to>
                                    </p:set>
                                    <p:animEffect transition="in" filter="fade">
                                      <p:cBhvr>
                                        <p:cTn id="200" dur="500"/>
                                        <p:tgtEl>
                                          <p:spTgt spid="87"/>
                                        </p:tgtEl>
                                      </p:cBhvr>
                                    </p:animEffect>
                                  </p:childTnLst>
                                </p:cTn>
                              </p:par>
                              <p:par>
                                <p:cTn id="201" presetID="10" presetClass="entr" presetSubtype="0" fill="hold" grpId="0" nodeType="withEffect">
                                  <p:stCondLst>
                                    <p:cond delay="0"/>
                                  </p:stCondLst>
                                  <p:childTnLst>
                                    <p:set>
                                      <p:cBhvr>
                                        <p:cTn id="202" dur="1" fill="hold">
                                          <p:stCondLst>
                                            <p:cond delay="0"/>
                                          </p:stCondLst>
                                        </p:cTn>
                                        <p:tgtEl>
                                          <p:spTgt spid="88"/>
                                        </p:tgtEl>
                                        <p:attrNameLst>
                                          <p:attrName>style.visibility</p:attrName>
                                        </p:attrNameLst>
                                      </p:cBhvr>
                                      <p:to>
                                        <p:strVal val="visible"/>
                                      </p:to>
                                    </p:set>
                                    <p:animEffect transition="in" filter="fade">
                                      <p:cBhvr>
                                        <p:cTn id="203" dur="500"/>
                                        <p:tgtEl>
                                          <p:spTgt spid="88"/>
                                        </p:tgtEl>
                                      </p:cBhvr>
                                    </p:animEffect>
                                  </p:childTnLst>
                                </p:cTn>
                              </p:par>
                              <p:par>
                                <p:cTn id="204" presetID="10" presetClass="entr" presetSubtype="0" fill="hold" grpId="0" nodeType="withEffect">
                                  <p:stCondLst>
                                    <p:cond delay="0"/>
                                  </p:stCondLst>
                                  <p:childTnLst>
                                    <p:set>
                                      <p:cBhvr>
                                        <p:cTn id="205" dur="1" fill="hold">
                                          <p:stCondLst>
                                            <p:cond delay="0"/>
                                          </p:stCondLst>
                                        </p:cTn>
                                        <p:tgtEl>
                                          <p:spTgt spid="89"/>
                                        </p:tgtEl>
                                        <p:attrNameLst>
                                          <p:attrName>style.visibility</p:attrName>
                                        </p:attrNameLst>
                                      </p:cBhvr>
                                      <p:to>
                                        <p:strVal val="visible"/>
                                      </p:to>
                                    </p:set>
                                    <p:animEffect transition="in" filter="fade">
                                      <p:cBhvr>
                                        <p:cTn id="206" dur="500"/>
                                        <p:tgtEl>
                                          <p:spTgt spid="89"/>
                                        </p:tgtEl>
                                      </p:cBhvr>
                                    </p:animEffect>
                                  </p:childTnLst>
                                </p:cTn>
                              </p:par>
                              <p:par>
                                <p:cTn id="207" presetID="10" presetClass="entr" presetSubtype="0" fill="hold" grpId="0" nodeType="withEffect">
                                  <p:stCondLst>
                                    <p:cond delay="0"/>
                                  </p:stCondLst>
                                  <p:childTnLst>
                                    <p:set>
                                      <p:cBhvr>
                                        <p:cTn id="208" dur="1" fill="hold">
                                          <p:stCondLst>
                                            <p:cond delay="0"/>
                                          </p:stCondLst>
                                        </p:cTn>
                                        <p:tgtEl>
                                          <p:spTgt spid="90"/>
                                        </p:tgtEl>
                                        <p:attrNameLst>
                                          <p:attrName>style.visibility</p:attrName>
                                        </p:attrNameLst>
                                      </p:cBhvr>
                                      <p:to>
                                        <p:strVal val="visible"/>
                                      </p:to>
                                    </p:set>
                                    <p:animEffect transition="in" filter="fade">
                                      <p:cBhvr>
                                        <p:cTn id="209" dur="500"/>
                                        <p:tgtEl>
                                          <p:spTgt spid="90"/>
                                        </p:tgtEl>
                                      </p:cBhvr>
                                    </p:animEffect>
                                  </p:childTnLst>
                                </p:cTn>
                              </p:par>
                              <p:par>
                                <p:cTn id="210" presetID="10" presetClass="entr" presetSubtype="0" fill="hold" grpId="0" nodeType="withEffect">
                                  <p:stCondLst>
                                    <p:cond delay="0"/>
                                  </p:stCondLst>
                                  <p:childTnLst>
                                    <p:set>
                                      <p:cBhvr>
                                        <p:cTn id="211" dur="1" fill="hold">
                                          <p:stCondLst>
                                            <p:cond delay="0"/>
                                          </p:stCondLst>
                                        </p:cTn>
                                        <p:tgtEl>
                                          <p:spTgt spid="3"/>
                                        </p:tgtEl>
                                        <p:attrNameLst>
                                          <p:attrName>style.visibility</p:attrName>
                                        </p:attrNameLst>
                                      </p:cBhvr>
                                      <p:to>
                                        <p:strVal val="visible"/>
                                      </p:to>
                                    </p:set>
                                    <p:animEffect transition="in" filter="fade">
                                      <p:cBhvr>
                                        <p:cTn id="212" dur="500"/>
                                        <p:tgtEl>
                                          <p:spTgt spid="3"/>
                                        </p:tgtEl>
                                      </p:cBhvr>
                                    </p:animEffect>
                                  </p:childTnLst>
                                </p:cTn>
                              </p:par>
                              <p:par>
                                <p:cTn id="213" presetID="10" presetClass="entr" presetSubtype="0" fill="hold" grpId="0" nodeType="withEffect">
                                  <p:stCondLst>
                                    <p:cond delay="0"/>
                                  </p:stCondLst>
                                  <p:childTnLst>
                                    <p:set>
                                      <p:cBhvr>
                                        <p:cTn id="214" dur="1" fill="hold">
                                          <p:stCondLst>
                                            <p:cond delay="0"/>
                                          </p:stCondLst>
                                        </p:cTn>
                                        <p:tgtEl>
                                          <p:spTgt spid="91"/>
                                        </p:tgtEl>
                                        <p:attrNameLst>
                                          <p:attrName>style.visibility</p:attrName>
                                        </p:attrNameLst>
                                      </p:cBhvr>
                                      <p:to>
                                        <p:strVal val="visible"/>
                                      </p:to>
                                    </p:set>
                                    <p:animEffect transition="in" filter="fade">
                                      <p:cBhvr>
                                        <p:cTn id="215" dur="500"/>
                                        <p:tgtEl>
                                          <p:spTgt spid="91"/>
                                        </p:tgtEl>
                                      </p:cBhvr>
                                    </p:animEffect>
                                  </p:childTnLst>
                                </p:cTn>
                              </p:par>
                              <p:par>
                                <p:cTn id="216" presetID="10" presetClass="entr" presetSubtype="0" fill="hold" grpId="0" nodeType="withEffect">
                                  <p:stCondLst>
                                    <p:cond delay="0"/>
                                  </p:stCondLst>
                                  <p:childTnLst>
                                    <p:set>
                                      <p:cBhvr>
                                        <p:cTn id="217" dur="1" fill="hold">
                                          <p:stCondLst>
                                            <p:cond delay="0"/>
                                          </p:stCondLst>
                                        </p:cTn>
                                        <p:tgtEl>
                                          <p:spTgt spid="92"/>
                                        </p:tgtEl>
                                        <p:attrNameLst>
                                          <p:attrName>style.visibility</p:attrName>
                                        </p:attrNameLst>
                                      </p:cBhvr>
                                      <p:to>
                                        <p:strVal val="visible"/>
                                      </p:to>
                                    </p:set>
                                    <p:animEffect transition="in" filter="fade">
                                      <p:cBhvr>
                                        <p:cTn id="218" dur="500"/>
                                        <p:tgtEl>
                                          <p:spTgt spid="92"/>
                                        </p:tgtEl>
                                      </p:cBhvr>
                                    </p:animEffect>
                                  </p:childTnLst>
                                </p:cTn>
                              </p:par>
                              <p:par>
                                <p:cTn id="219" presetID="10" presetClass="entr" presetSubtype="0" fill="hold" grpId="0" nodeType="withEffect">
                                  <p:stCondLst>
                                    <p:cond delay="0"/>
                                  </p:stCondLst>
                                  <p:childTnLst>
                                    <p:set>
                                      <p:cBhvr>
                                        <p:cTn id="220" dur="1" fill="hold">
                                          <p:stCondLst>
                                            <p:cond delay="0"/>
                                          </p:stCondLst>
                                        </p:cTn>
                                        <p:tgtEl>
                                          <p:spTgt spid="93"/>
                                        </p:tgtEl>
                                        <p:attrNameLst>
                                          <p:attrName>style.visibility</p:attrName>
                                        </p:attrNameLst>
                                      </p:cBhvr>
                                      <p:to>
                                        <p:strVal val="visible"/>
                                      </p:to>
                                    </p:set>
                                    <p:animEffect transition="in" filter="fade">
                                      <p:cBhvr>
                                        <p:cTn id="221" dur="500"/>
                                        <p:tgtEl>
                                          <p:spTgt spid="93"/>
                                        </p:tgtEl>
                                      </p:cBhvr>
                                    </p:animEffect>
                                  </p:childTnLst>
                                </p:cTn>
                              </p:par>
                              <p:par>
                                <p:cTn id="222" presetID="10" presetClass="entr" presetSubtype="0" fill="hold" grpId="0" nodeType="withEffect">
                                  <p:stCondLst>
                                    <p:cond delay="0"/>
                                  </p:stCondLst>
                                  <p:childTnLst>
                                    <p:set>
                                      <p:cBhvr>
                                        <p:cTn id="223" dur="1" fill="hold">
                                          <p:stCondLst>
                                            <p:cond delay="0"/>
                                          </p:stCondLst>
                                        </p:cTn>
                                        <p:tgtEl>
                                          <p:spTgt spid="95"/>
                                        </p:tgtEl>
                                        <p:attrNameLst>
                                          <p:attrName>style.visibility</p:attrName>
                                        </p:attrNameLst>
                                      </p:cBhvr>
                                      <p:to>
                                        <p:strVal val="visible"/>
                                      </p:to>
                                    </p:set>
                                    <p:animEffect transition="in" filter="fade">
                                      <p:cBhvr>
                                        <p:cTn id="224" dur="5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2" grpId="0" animBg="1"/>
      <p:bldP spid="23" grpId="0" animBg="1"/>
      <p:bldP spid="28" grpId="0" animBg="1"/>
      <p:bldP spid="29" grpId="0" animBg="1"/>
      <p:bldP spid="30" grpId="0" animBg="1"/>
      <p:bldP spid="31" grpId="0" animBg="1"/>
      <p:bldP spid="32" grpId="0"/>
      <p:bldP spid="33" grpId="0"/>
      <p:bldP spid="34" grpId="0"/>
      <p:bldP spid="35" grpId="0"/>
      <p:bldP spid="36" grpId="0"/>
      <p:bldP spid="37" grpId="0"/>
      <p:bldP spid="39" grpId="0" animBg="1"/>
      <p:bldP spid="42" grpId="0"/>
      <p:bldP spid="43" grpId="0" animBg="1"/>
      <p:bldP spid="44" grpId="0" animBg="1"/>
      <p:bldP spid="47" grpId="0" animBg="1"/>
      <p:bldP spid="48" grpId="0" animBg="1"/>
      <p:bldP spid="55" grpId="0" animBg="1"/>
      <p:bldP spid="56" grpId="0" animBg="1"/>
      <p:bldP spid="57" grpId="0" animBg="1"/>
      <p:bldP spid="58" grpId="0" animBg="1"/>
      <p:bldP spid="59" grpId="0"/>
      <p:bldP spid="60" grpId="0"/>
      <p:bldP spid="61" grpId="0"/>
      <p:bldP spid="64" grpId="0"/>
      <p:bldP spid="65" grpId="0"/>
      <p:bldP spid="67" grpId="0"/>
      <p:bldP spid="68" grpId="0"/>
      <p:bldP spid="69" grpId="0" animBg="1"/>
      <p:bldP spid="70" grpId="0" animBg="1"/>
      <p:bldP spid="73" grpId="0" animBg="1"/>
      <p:bldP spid="74" grpId="0" animBg="1"/>
      <p:bldP spid="79" grpId="0" animBg="1"/>
      <p:bldP spid="80" grpId="0" animBg="1"/>
      <p:bldP spid="81" grpId="0" animBg="1"/>
      <p:bldP spid="82" grpId="0" animBg="1"/>
      <p:bldP spid="83" grpId="0"/>
      <p:bldP spid="84" grpId="0"/>
      <p:bldP spid="85" grpId="0"/>
      <p:bldP spid="86" grpId="0"/>
      <p:bldP spid="87" grpId="0"/>
      <p:bldP spid="88" grpId="0"/>
      <p:bldP spid="89" grpId="0"/>
      <p:bldP spid="90" grpId="0" animBg="1"/>
      <p:bldP spid="3" grpId="0" animBg="1"/>
      <p:bldP spid="91" grpId="0" animBg="1"/>
      <p:bldP spid="92" grpId="0" animBg="1"/>
      <p:bldP spid="93" grpId="0" animBg="1"/>
      <p:bldP spid="94" grpId="0" animBg="1"/>
      <p:bldP spid="95" grpId="0" animBg="1"/>
      <p:bldP spid="9"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2012CA-1AB5-4A65-A165-150248D6D8D4}"/>
              </a:ext>
            </a:extLst>
          </p:cNvPr>
          <p:cNvSpPr>
            <a:spLocks noGrp="1"/>
          </p:cNvSpPr>
          <p:nvPr>
            <p:ph type="title"/>
          </p:nvPr>
        </p:nvSpPr>
        <p:spPr/>
        <p:txBody>
          <a:bodyPr/>
          <a:lstStyle/>
          <a:p>
            <a:endParaRPr lang="en-US"/>
          </a:p>
        </p:txBody>
      </p:sp>
      <p:pic>
        <p:nvPicPr>
          <p:cNvPr id="4" name="Picture 3">
            <a:extLst>
              <a:ext uri="{FF2B5EF4-FFF2-40B4-BE49-F238E27FC236}">
                <a16:creationId xmlns:a16="http://schemas.microsoft.com/office/drawing/2014/main" id="{B16761A9-D127-4B91-A711-E525F9D8A654}"/>
              </a:ext>
            </a:extLst>
          </p:cNvPr>
          <p:cNvPicPr>
            <a:picLocks noChangeAspect="1"/>
          </p:cNvPicPr>
          <p:nvPr/>
        </p:nvPicPr>
        <p:blipFill rotWithShape="1">
          <a:blip r:embed="rId2"/>
          <a:srcRect b="26908"/>
          <a:stretch/>
        </p:blipFill>
        <p:spPr>
          <a:xfrm>
            <a:off x="0" y="-26580"/>
            <a:ext cx="12192000" cy="5032072"/>
          </a:xfrm>
          <a:prstGeom prst="rect">
            <a:avLst/>
          </a:prstGeom>
        </p:spPr>
      </p:pic>
      <p:sp>
        <p:nvSpPr>
          <p:cNvPr id="5" name="Прямоугольник 9">
            <a:extLst>
              <a:ext uri="{FF2B5EF4-FFF2-40B4-BE49-F238E27FC236}">
                <a16:creationId xmlns:a16="http://schemas.microsoft.com/office/drawing/2014/main" id="{328A90F5-E443-40F9-8156-C7E3D21E37DA}"/>
              </a:ext>
            </a:extLst>
          </p:cNvPr>
          <p:cNvSpPr/>
          <p:nvPr/>
        </p:nvSpPr>
        <p:spPr>
          <a:xfrm>
            <a:off x="178178" y="103371"/>
            <a:ext cx="8229222" cy="954107"/>
          </a:xfrm>
          <a:prstGeom prst="rect">
            <a:avLst/>
          </a:prstGeom>
        </p:spPr>
        <p:txBody>
          <a:bodyPr wrap="square">
            <a:spAutoFit/>
          </a:bodyPr>
          <a:lstStyle/>
          <a:p>
            <a:r>
              <a:rPr lang="en-US" sz="2800" b="1" dirty="0">
                <a:latin typeface="Montserrat" charset="0"/>
              </a:rPr>
              <a:t>XGBOOST: GRADIENT BOOSTING ALGORITHM</a:t>
            </a:r>
          </a:p>
        </p:txBody>
      </p:sp>
      <p:graphicFrame>
        <p:nvGraphicFramePr>
          <p:cNvPr id="6" name="Table 8">
            <a:extLst>
              <a:ext uri="{FF2B5EF4-FFF2-40B4-BE49-F238E27FC236}">
                <a16:creationId xmlns:a16="http://schemas.microsoft.com/office/drawing/2014/main" id="{22E01E59-56F2-4209-97F3-E74354B12951}"/>
              </a:ext>
            </a:extLst>
          </p:cNvPr>
          <p:cNvGraphicFramePr>
            <a:graphicFrameLocks noGrp="1"/>
          </p:cNvGraphicFramePr>
          <p:nvPr>
            <p:extLst>
              <p:ext uri="{D42A27DB-BD31-4B8C-83A1-F6EECF244321}">
                <p14:modId xmlns:p14="http://schemas.microsoft.com/office/powerpoint/2010/main" val="3324909597"/>
              </p:ext>
            </p:extLst>
          </p:nvPr>
        </p:nvGraphicFramePr>
        <p:xfrm>
          <a:off x="435418" y="3314713"/>
          <a:ext cx="5384800" cy="2595880"/>
        </p:xfrm>
        <a:graphic>
          <a:graphicData uri="http://schemas.openxmlformats.org/drawingml/2006/table">
            <a:tbl>
              <a:tblPr firstRow="1" bandRow="1">
                <a:tableStyleId>{5C22544A-7EE6-4342-B048-85BDC9FD1C3A}</a:tableStyleId>
              </a:tblPr>
              <a:tblGrid>
                <a:gridCol w="1346200">
                  <a:extLst>
                    <a:ext uri="{9D8B030D-6E8A-4147-A177-3AD203B41FA5}">
                      <a16:colId xmlns:a16="http://schemas.microsoft.com/office/drawing/2014/main" val="777725250"/>
                    </a:ext>
                  </a:extLst>
                </a:gridCol>
                <a:gridCol w="1346200">
                  <a:extLst>
                    <a:ext uri="{9D8B030D-6E8A-4147-A177-3AD203B41FA5}">
                      <a16:colId xmlns:a16="http://schemas.microsoft.com/office/drawing/2014/main" val="3646554055"/>
                    </a:ext>
                  </a:extLst>
                </a:gridCol>
                <a:gridCol w="1346200">
                  <a:extLst>
                    <a:ext uri="{9D8B030D-6E8A-4147-A177-3AD203B41FA5}">
                      <a16:colId xmlns:a16="http://schemas.microsoft.com/office/drawing/2014/main" val="470433922"/>
                    </a:ext>
                  </a:extLst>
                </a:gridCol>
                <a:gridCol w="1346200">
                  <a:extLst>
                    <a:ext uri="{9D8B030D-6E8A-4147-A177-3AD203B41FA5}">
                      <a16:colId xmlns:a16="http://schemas.microsoft.com/office/drawing/2014/main" val="1485391135"/>
                    </a:ext>
                  </a:extLst>
                </a:gridCol>
              </a:tblGrid>
              <a:tr h="370840">
                <a:tc>
                  <a:txBody>
                    <a:bodyPr/>
                    <a:lstStyle/>
                    <a:p>
                      <a:r>
                        <a:rPr lang="en-CA" dirty="0"/>
                        <a:t>Height</a:t>
                      </a:r>
                      <a:endParaRPr lang="en-US" dirty="0"/>
                    </a:p>
                  </a:txBody>
                  <a:tcPr/>
                </a:tc>
                <a:tc>
                  <a:txBody>
                    <a:bodyPr/>
                    <a:lstStyle/>
                    <a:p>
                      <a:r>
                        <a:rPr lang="en-CA" dirty="0"/>
                        <a:t>Color</a:t>
                      </a:r>
                      <a:endParaRPr lang="en-US" dirty="0"/>
                    </a:p>
                  </a:txBody>
                  <a:tcPr/>
                </a:tc>
                <a:tc>
                  <a:txBody>
                    <a:bodyPr/>
                    <a:lstStyle/>
                    <a:p>
                      <a:r>
                        <a:rPr lang="en-CA" dirty="0"/>
                        <a:t>Gender</a:t>
                      </a:r>
                      <a:endParaRPr lang="en-US" dirty="0"/>
                    </a:p>
                  </a:txBody>
                  <a:tcPr/>
                </a:tc>
                <a:tc>
                  <a:txBody>
                    <a:bodyPr/>
                    <a:lstStyle/>
                    <a:p>
                      <a:r>
                        <a:rPr lang="en-CA" dirty="0"/>
                        <a:t>Weight (Kg)</a:t>
                      </a:r>
                      <a:endParaRPr lang="en-US" dirty="0"/>
                    </a:p>
                  </a:txBody>
                  <a:tcPr/>
                </a:tc>
                <a:extLst>
                  <a:ext uri="{0D108BD9-81ED-4DB2-BD59-A6C34878D82A}">
                    <a16:rowId xmlns:a16="http://schemas.microsoft.com/office/drawing/2014/main" val="225547324"/>
                  </a:ext>
                </a:extLst>
              </a:tr>
              <a:tr h="370840">
                <a:tc>
                  <a:txBody>
                    <a:bodyPr/>
                    <a:lstStyle/>
                    <a:p>
                      <a:r>
                        <a:rPr lang="en-CA" dirty="0"/>
                        <a:t>1.6</a:t>
                      </a:r>
                      <a:endParaRPr lang="en-US" dirty="0"/>
                    </a:p>
                  </a:txBody>
                  <a:tcPr/>
                </a:tc>
                <a:tc>
                  <a:txBody>
                    <a:bodyPr/>
                    <a:lstStyle/>
                    <a:p>
                      <a:r>
                        <a:rPr lang="en-CA" dirty="0"/>
                        <a:t>Blue</a:t>
                      </a:r>
                      <a:endParaRPr lang="en-US" dirty="0"/>
                    </a:p>
                  </a:txBody>
                  <a:tcPr/>
                </a:tc>
                <a:tc>
                  <a:txBody>
                    <a:bodyPr/>
                    <a:lstStyle/>
                    <a:p>
                      <a:r>
                        <a:rPr lang="en-CA" dirty="0"/>
                        <a:t>Male</a:t>
                      </a:r>
                      <a:endParaRPr lang="en-US" dirty="0"/>
                    </a:p>
                  </a:txBody>
                  <a:tcPr/>
                </a:tc>
                <a:tc>
                  <a:txBody>
                    <a:bodyPr/>
                    <a:lstStyle/>
                    <a:p>
                      <a:r>
                        <a:rPr lang="en-CA" dirty="0"/>
                        <a:t>88</a:t>
                      </a:r>
                      <a:endParaRPr lang="en-US" dirty="0"/>
                    </a:p>
                  </a:txBody>
                  <a:tcPr/>
                </a:tc>
                <a:extLst>
                  <a:ext uri="{0D108BD9-81ED-4DB2-BD59-A6C34878D82A}">
                    <a16:rowId xmlns:a16="http://schemas.microsoft.com/office/drawing/2014/main" val="4233836156"/>
                  </a:ext>
                </a:extLst>
              </a:tr>
              <a:tr h="370840">
                <a:tc>
                  <a:txBody>
                    <a:bodyPr/>
                    <a:lstStyle/>
                    <a:p>
                      <a:r>
                        <a:rPr lang="en-CA" dirty="0"/>
                        <a:t>1.6</a:t>
                      </a:r>
                      <a:endParaRPr lang="en-US" dirty="0"/>
                    </a:p>
                  </a:txBody>
                  <a:tcPr/>
                </a:tc>
                <a:tc>
                  <a:txBody>
                    <a:bodyPr/>
                    <a:lstStyle/>
                    <a:p>
                      <a:r>
                        <a:rPr lang="en-CA" dirty="0"/>
                        <a:t>Green</a:t>
                      </a:r>
                      <a:endParaRPr lang="en-US" dirty="0"/>
                    </a:p>
                  </a:txBody>
                  <a:tcPr/>
                </a:tc>
                <a:tc>
                  <a:txBody>
                    <a:bodyPr/>
                    <a:lstStyle/>
                    <a:p>
                      <a:r>
                        <a:rPr lang="en-CA" dirty="0"/>
                        <a:t>Female</a:t>
                      </a:r>
                      <a:endParaRPr lang="en-US" dirty="0"/>
                    </a:p>
                  </a:txBody>
                  <a:tcPr/>
                </a:tc>
                <a:tc>
                  <a:txBody>
                    <a:bodyPr/>
                    <a:lstStyle/>
                    <a:p>
                      <a:r>
                        <a:rPr lang="en-CA" dirty="0"/>
                        <a:t>76</a:t>
                      </a:r>
                      <a:endParaRPr lang="en-US" dirty="0"/>
                    </a:p>
                  </a:txBody>
                  <a:tcPr/>
                </a:tc>
                <a:extLst>
                  <a:ext uri="{0D108BD9-81ED-4DB2-BD59-A6C34878D82A}">
                    <a16:rowId xmlns:a16="http://schemas.microsoft.com/office/drawing/2014/main" val="2028045096"/>
                  </a:ext>
                </a:extLst>
              </a:tr>
              <a:tr h="370840">
                <a:tc>
                  <a:txBody>
                    <a:bodyPr/>
                    <a:lstStyle/>
                    <a:p>
                      <a:r>
                        <a:rPr lang="en-CA" dirty="0"/>
                        <a:t>1.5</a:t>
                      </a:r>
                      <a:endParaRPr lang="en-US" dirty="0"/>
                    </a:p>
                  </a:txBody>
                  <a:tcPr/>
                </a:tc>
                <a:tc>
                  <a:txBody>
                    <a:bodyPr/>
                    <a:lstStyle/>
                    <a:p>
                      <a:r>
                        <a:rPr lang="en-CA" dirty="0"/>
                        <a:t>Blue</a:t>
                      </a:r>
                      <a:endParaRPr lang="en-US" dirty="0"/>
                    </a:p>
                  </a:txBody>
                  <a:tcPr/>
                </a:tc>
                <a:tc>
                  <a:txBody>
                    <a:bodyPr/>
                    <a:lstStyle/>
                    <a:p>
                      <a:r>
                        <a:rPr lang="en-CA" dirty="0"/>
                        <a:t>Female</a:t>
                      </a:r>
                      <a:endParaRPr lang="en-US" dirty="0"/>
                    </a:p>
                  </a:txBody>
                  <a:tcPr/>
                </a:tc>
                <a:tc>
                  <a:txBody>
                    <a:bodyPr/>
                    <a:lstStyle/>
                    <a:p>
                      <a:r>
                        <a:rPr lang="en-CA" dirty="0"/>
                        <a:t>56</a:t>
                      </a:r>
                      <a:endParaRPr lang="en-US" dirty="0"/>
                    </a:p>
                  </a:txBody>
                  <a:tcPr/>
                </a:tc>
                <a:extLst>
                  <a:ext uri="{0D108BD9-81ED-4DB2-BD59-A6C34878D82A}">
                    <a16:rowId xmlns:a16="http://schemas.microsoft.com/office/drawing/2014/main" val="90805225"/>
                  </a:ext>
                </a:extLst>
              </a:tr>
              <a:tr h="370840">
                <a:tc>
                  <a:txBody>
                    <a:bodyPr/>
                    <a:lstStyle/>
                    <a:p>
                      <a:r>
                        <a:rPr lang="en-CA" dirty="0"/>
                        <a:t>1.8</a:t>
                      </a:r>
                      <a:endParaRPr lang="en-US" dirty="0"/>
                    </a:p>
                  </a:txBody>
                  <a:tcPr/>
                </a:tc>
                <a:tc>
                  <a:txBody>
                    <a:bodyPr/>
                    <a:lstStyle/>
                    <a:p>
                      <a:r>
                        <a:rPr lang="en-CA" dirty="0"/>
                        <a:t>Red</a:t>
                      </a:r>
                      <a:endParaRPr lang="en-US" dirty="0"/>
                    </a:p>
                  </a:txBody>
                  <a:tcPr/>
                </a:tc>
                <a:tc>
                  <a:txBody>
                    <a:bodyPr/>
                    <a:lstStyle/>
                    <a:p>
                      <a:r>
                        <a:rPr lang="en-CA" dirty="0"/>
                        <a:t>Male</a:t>
                      </a:r>
                      <a:endParaRPr lang="en-US" dirty="0"/>
                    </a:p>
                  </a:txBody>
                  <a:tcPr/>
                </a:tc>
                <a:tc>
                  <a:txBody>
                    <a:bodyPr/>
                    <a:lstStyle/>
                    <a:p>
                      <a:r>
                        <a:rPr lang="en-CA" dirty="0"/>
                        <a:t>73</a:t>
                      </a:r>
                      <a:endParaRPr lang="en-US" dirty="0"/>
                    </a:p>
                  </a:txBody>
                  <a:tcPr/>
                </a:tc>
                <a:extLst>
                  <a:ext uri="{0D108BD9-81ED-4DB2-BD59-A6C34878D82A}">
                    <a16:rowId xmlns:a16="http://schemas.microsoft.com/office/drawing/2014/main" val="2716090376"/>
                  </a:ext>
                </a:extLst>
              </a:tr>
              <a:tr h="370840">
                <a:tc>
                  <a:txBody>
                    <a:bodyPr/>
                    <a:lstStyle/>
                    <a:p>
                      <a:r>
                        <a:rPr lang="en-CA" dirty="0"/>
                        <a:t>1.5</a:t>
                      </a:r>
                      <a:endParaRPr lang="en-US" dirty="0"/>
                    </a:p>
                  </a:txBody>
                  <a:tcPr/>
                </a:tc>
                <a:tc>
                  <a:txBody>
                    <a:bodyPr/>
                    <a:lstStyle/>
                    <a:p>
                      <a:r>
                        <a:rPr lang="en-CA" dirty="0"/>
                        <a:t>Green</a:t>
                      </a:r>
                      <a:endParaRPr lang="en-US" dirty="0"/>
                    </a:p>
                  </a:txBody>
                  <a:tcPr/>
                </a:tc>
                <a:tc>
                  <a:txBody>
                    <a:bodyPr/>
                    <a:lstStyle/>
                    <a:p>
                      <a:r>
                        <a:rPr lang="en-CA" dirty="0"/>
                        <a:t>Male</a:t>
                      </a:r>
                      <a:endParaRPr lang="en-US" dirty="0"/>
                    </a:p>
                  </a:txBody>
                  <a:tcPr/>
                </a:tc>
                <a:tc>
                  <a:txBody>
                    <a:bodyPr/>
                    <a:lstStyle/>
                    <a:p>
                      <a:r>
                        <a:rPr lang="en-CA" dirty="0"/>
                        <a:t>77</a:t>
                      </a:r>
                      <a:endParaRPr lang="en-US" dirty="0"/>
                    </a:p>
                  </a:txBody>
                  <a:tcPr/>
                </a:tc>
                <a:extLst>
                  <a:ext uri="{0D108BD9-81ED-4DB2-BD59-A6C34878D82A}">
                    <a16:rowId xmlns:a16="http://schemas.microsoft.com/office/drawing/2014/main" val="631778151"/>
                  </a:ext>
                </a:extLst>
              </a:tr>
              <a:tr h="370840">
                <a:tc>
                  <a:txBody>
                    <a:bodyPr/>
                    <a:lstStyle/>
                    <a:p>
                      <a:r>
                        <a:rPr lang="en-CA" dirty="0"/>
                        <a:t>1.4</a:t>
                      </a:r>
                      <a:endParaRPr lang="en-US" dirty="0"/>
                    </a:p>
                  </a:txBody>
                  <a:tcPr/>
                </a:tc>
                <a:tc>
                  <a:txBody>
                    <a:bodyPr/>
                    <a:lstStyle/>
                    <a:p>
                      <a:r>
                        <a:rPr lang="en-CA" dirty="0"/>
                        <a:t>Blue</a:t>
                      </a:r>
                      <a:endParaRPr lang="en-US" dirty="0"/>
                    </a:p>
                  </a:txBody>
                  <a:tcPr/>
                </a:tc>
                <a:tc>
                  <a:txBody>
                    <a:bodyPr/>
                    <a:lstStyle/>
                    <a:p>
                      <a:r>
                        <a:rPr lang="en-CA" dirty="0"/>
                        <a:t>Female</a:t>
                      </a:r>
                      <a:endParaRPr lang="en-US" dirty="0"/>
                    </a:p>
                  </a:txBody>
                  <a:tcPr/>
                </a:tc>
                <a:tc>
                  <a:txBody>
                    <a:bodyPr/>
                    <a:lstStyle/>
                    <a:p>
                      <a:r>
                        <a:rPr lang="en-CA" dirty="0"/>
                        <a:t>57</a:t>
                      </a:r>
                      <a:endParaRPr lang="en-US" dirty="0"/>
                    </a:p>
                  </a:txBody>
                  <a:tcPr/>
                </a:tc>
                <a:extLst>
                  <a:ext uri="{0D108BD9-81ED-4DB2-BD59-A6C34878D82A}">
                    <a16:rowId xmlns:a16="http://schemas.microsoft.com/office/drawing/2014/main" val="3215907717"/>
                  </a:ext>
                </a:extLst>
              </a:tr>
            </a:tbl>
          </a:graphicData>
        </a:graphic>
      </p:graphicFrame>
      <p:sp>
        <p:nvSpPr>
          <p:cNvPr id="3" name="Rectangle: Rounded Corners 2">
            <a:extLst>
              <a:ext uri="{FF2B5EF4-FFF2-40B4-BE49-F238E27FC236}">
                <a16:creationId xmlns:a16="http://schemas.microsoft.com/office/drawing/2014/main" id="{39250E28-31FE-456C-927B-F50D1928A503}"/>
              </a:ext>
            </a:extLst>
          </p:cNvPr>
          <p:cNvSpPr/>
          <p:nvPr/>
        </p:nvSpPr>
        <p:spPr>
          <a:xfrm>
            <a:off x="9112200" y="3049923"/>
            <a:ext cx="1059786" cy="349195"/>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cxnSp>
        <p:nvCxnSpPr>
          <p:cNvPr id="11" name="Straight Arrow Connector 10">
            <a:extLst>
              <a:ext uri="{FF2B5EF4-FFF2-40B4-BE49-F238E27FC236}">
                <a16:creationId xmlns:a16="http://schemas.microsoft.com/office/drawing/2014/main" id="{B78FC65D-43F3-448D-AE00-A76294C33CD1}"/>
              </a:ext>
            </a:extLst>
          </p:cNvPr>
          <p:cNvCxnSpPr>
            <a:cxnSpLocks/>
            <a:stCxn id="3" idx="2"/>
            <a:endCxn id="25" idx="0"/>
          </p:cNvCxnSpPr>
          <p:nvPr/>
        </p:nvCxnSpPr>
        <p:spPr>
          <a:xfrm flipH="1">
            <a:off x="8952617" y="3399118"/>
            <a:ext cx="689476" cy="34160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F1EB6227-1BC3-4413-9B2E-57074E429B86}"/>
              </a:ext>
            </a:extLst>
          </p:cNvPr>
          <p:cNvCxnSpPr>
            <a:cxnSpLocks/>
            <a:stCxn id="3" idx="2"/>
            <a:endCxn id="26" idx="0"/>
          </p:cNvCxnSpPr>
          <p:nvPr/>
        </p:nvCxnSpPr>
        <p:spPr>
          <a:xfrm>
            <a:off x="9642093" y="3399118"/>
            <a:ext cx="763841" cy="34160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6" name="Rectangle 15">
            <a:extLst>
              <a:ext uri="{FF2B5EF4-FFF2-40B4-BE49-F238E27FC236}">
                <a16:creationId xmlns:a16="http://schemas.microsoft.com/office/drawing/2014/main" id="{E95BA3B2-A7FB-4D0C-9AA5-366533822F1D}"/>
              </a:ext>
            </a:extLst>
          </p:cNvPr>
          <p:cNvSpPr/>
          <p:nvPr/>
        </p:nvSpPr>
        <p:spPr>
          <a:xfrm>
            <a:off x="4492548" y="3314713"/>
            <a:ext cx="1312680" cy="2595880"/>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8" name="Connector: Curved 17">
            <a:extLst>
              <a:ext uri="{FF2B5EF4-FFF2-40B4-BE49-F238E27FC236}">
                <a16:creationId xmlns:a16="http://schemas.microsoft.com/office/drawing/2014/main" id="{CC102A88-6C9D-4AEB-B1BD-B005901B9CBC}"/>
              </a:ext>
            </a:extLst>
          </p:cNvPr>
          <p:cNvCxnSpPr>
            <a:cxnSpLocks/>
          </p:cNvCxnSpPr>
          <p:nvPr/>
        </p:nvCxnSpPr>
        <p:spPr>
          <a:xfrm>
            <a:off x="5197085" y="5910593"/>
            <a:ext cx="1034699" cy="760048"/>
          </a:xfrm>
          <a:prstGeom prst="curvedConnector3">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B615708A-8696-4756-9AA9-E1CD417CF935}"/>
              </a:ext>
            </a:extLst>
          </p:cNvPr>
          <p:cNvSpPr txBox="1"/>
          <p:nvPr/>
        </p:nvSpPr>
        <p:spPr>
          <a:xfrm>
            <a:off x="5952059" y="6257780"/>
            <a:ext cx="1863153" cy="646331"/>
          </a:xfrm>
          <a:prstGeom prst="rect">
            <a:avLst/>
          </a:prstGeom>
          <a:noFill/>
        </p:spPr>
        <p:txBody>
          <a:bodyPr wrap="square" rtlCol="0">
            <a:spAutoFit/>
          </a:bodyPr>
          <a:lstStyle/>
          <a:p>
            <a:pPr algn="ctr"/>
            <a:r>
              <a:rPr lang="en-CA" b="1" dirty="0">
                <a:solidFill>
                  <a:srgbClr val="FF0000"/>
                </a:solidFill>
              </a:rPr>
              <a:t>VARIABLE TO BE PREDICTED</a:t>
            </a:r>
            <a:endParaRPr lang="en-US" b="1" dirty="0">
              <a:solidFill>
                <a:srgbClr val="FF0000"/>
              </a:solidFill>
            </a:endParaRPr>
          </a:p>
        </p:txBody>
      </p:sp>
      <p:sp>
        <p:nvSpPr>
          <p:cNvPr id="20" name="Rectangle 19">
            <a:extLst>
              <a:ext uri="{FF2B5EF4-FFF2-40B4-BE49-F238E27FC236}">
                <a16:creationId xmlns:a16="http://schemas.microsoft.com/office/drawing/2014/main" id="{AB58B470-794B-4780-A95B-B8D8A0AC0EB0}"/>
              </a:ext>
            </a:extLst>
          </p:cNvPr>
          <p:cNvSpPr/>
          <p:nvPr/>
        </p:nvSpPr>
        <p:spPr>
          <a:xfrm>
            <a:off x="435418" y="3314713"/>
            <a:ext cx="4057130" cy="2595880"/>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1" name="Connector: Curved 20">
            <a:extLst>
              <a:ext uri="{FF2B5EF4-FFF2-40B4-BE49-F238E27FC236}">
                <a16:creationId xmlns:a16="http://schemas.microsoft.com/office/drawing/2014/main" id="{1C4EA0D9-93CF-4437-B1D4-F07FB738920D}"/>
              </a:ext>
            </a:extLst>
          </p:cNvPr>
          <p:cNvCxnSpPr/>
          <p:nvPr/>
        </p:nvCxnSpPr>
        <p:spPr>
          <a:xfrm>
            <a:off x="1456518" y="5923542"/>
            <a:ext cx="1124263" cy="705975"/>
          </a:xfrm>
          <a:prstGeom prst="curvedConnector3">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F7C8E96D-0861-48DB-9629-EA9CE61F8FB2}"/>
              </a:ext>
            </a:extLst>
          </p:cNvPr>
          <p:cNvSpPr txBox="1"/>
          <p:nvPr/>
        </p:nvSpPr>
        <p:spPr>
          <a:xfrm>
            <a:off x="2513637" y="6406034"/>
            <a:ext cx="1863153" cy="369332"/>
          </a:xfrm>
          <a:prstGeom prst="rect">
            <a:avLst/>
          </a:prstGeom>
          <a:noFill/>
        </p:spPr>
        <p:txBody>
          <a:bodyPr wrap="square" rtlCol="0">
            <a:spAutoFit/>
          </a:bodyPr>
          <a:lstStyle/>
          <a:p>
            <a:pPr algn="ctr"/>
            <a:r>
              <a:rPr lang="en-CA" b="1" dirty="0">
                <a:solidFill>
                  <a:srgbClr val="FF0000"/>
                </a:solidFill>
              </a:rPr>
              <a:t>INPUT FEATURES </a:t>
            </a:r>
            <a:endParaRPr lang="en-US" b="1" dirty="0">
              <a:solidFill>
                <a:srgbClr val="FF0000"/>
              </a:solidFill>
            </a:endParaRPr>
          </a:p>
        </p:txBody>
      </p:sp>
      <p:sp>
        <p:nvSpPr>
          <p:cNvPr id="25" name="Rectangle: Rounded Corners 24">
            <a:extLst>
              <a:ext uri="{FF2B5EF4-FFF2-40B4-BE49-F238E27FC236}">
                <a16:creationId xmlns:a16="http://schemas.microsoft.com/office/drawing/2014/main" id="{C937B53E-3F0D-4505-91E5-D288A1FE64BC}"/>
              </a:ext>
            </a:extLst>
          </p:cNvPr>
          <p:cNvSpPr/>
          <p:nvPr/>
        </p:nvSpPr>
        <p:spPr>
          <a:xfrm>
            <a:off x="8329484" y="3740719"/>
            <a:ext cx="1246266" cy="343431"/>
          </a:xfrm>
          <a:prstGeom prst="roundRect">
            <a:avLst/>
          </a:prstGeom>
          <a:solidFill>
            <a:srgbClr val="FF0000"/>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solidFill>
                <a:srgbClr val="FF0000"/>
              </a:solidFill>
            </a:endParaRPr>
          </a:p>
        </p:txBody>
      </p:sp>
      <p:sp>
        <p:nvSpPr>
          <p:cNvPr id="26" name="Rectangle: Rounded Corners 25">
            <a:extLst>
              <a:ext uri="{FF2B5EF4-FFF2-40B4-BE49-F238E27FC236}">
                <a16:creationId xmlns:a16="http://schemas.microsoft.com/office/drawing/2014/main" id="{3EE6A0B6-99D8-48F0-8CCC-CB1447F5F663}"/>
              </a:ext>
            </a:extLst>
          </p:cNvPr>
          <p:cNvSpPr/>
          <p:nvPr/>
        </p:nvSpPr>
        <p:spPr>
          <a:xfrm>
            <a:off x="9812797" y="3740719"/>
            <a:ext cx="1186273" cy="343431"/>
          </a:xfrm>
          <a:prstGeom prst="roundRect">
            <a:avLst/>
          </a:prstGeom>
          <a:solidFill>
            <a:srgbClr val="FF0000"/>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solidFill>
                <a:srgbClr val="FF0000"/>
              </a:solidFill>
            </a:endParaRPr>
          </a:p>
        </p:txBody>
      </p:sp>
      <p:sp>
        <p:nvSpPr>
          <p:cNvPr id="29" name="TextBox 28">
            <a:extLst>
              <a:ext uri="{FF2B5EF4-FFF2-40B4-BE49-F238E27FC236}">
                <a16:creationId xmlns:a16="http://schemas.microsoft.com/office/drawing/2014/main" id="{246B41DA-657B-4715-A1C1-159CDBA07B92}"/>
              </a:ext>
            </a:extLst>
          </p:cNvPr>
          <p:cNvSpPr txBox="1"/>
          <p:nvPr/>
        </p:nvSpPr>
        <p:spPr>
          <a:xfrm>
            <a:off x="99889" y="1137539"/>
            <a:ext cx="11363538" cy="1628063"/>
          </a:xfrm>
          <a:prstGeom prst="rect">
            <a:avLst/>
          </a:prstGeom>
        </p:spPr>
        <p:txBody>
          <a:bodyPr vert="horz" lIns="91440" tIns="45720" rIns="91440" bIns="45720" rtlCol="0">
            <a:normAutofit/>
          </a:bodyPr>
          <a:lstStyle>
            <a:defPPr>
              <a:defRPr lang="en-US"/>
            </a:defPPr>
            <a:lvl1pPr marL="285750" indent="-285750">
              <a:lnSpc>
                <a:spcPct val="90000"/>
              </a:lnSpc>
              <a:spcBef>
                <a:spcPts val="1000"/>
              </a:spcBef>
              <a:buFont typeface="Arial" panose="020B0604020202020204" pitchFamily="34" charset="0"/>
              <a:buChar char="•"/>
              <a:defRPr>
                <a:latin typeface="Montserrat" charset="0"/>
                <a:ea typeface="Montserrat" charset="0"/>
                <a:cs typeface="Montserrat" charset="0"/>
              </a:defRPr>
            </a:lvl1pPr>
            <a:lvl2pPr indent="0" algn="ctr">
              <a:lnSpc>
                <a:spcPct val="90000"/>
              </a:lnSpc>
              <a:spcBef>
                <a:spcPts val="500"/>
              </a:spcBef>
              <a:buFont typeface="Arial" panose="020B0604020202020204" pitchFamily="34" charset="0"/>
              <a:buNone/>
              <a:defRPr sz="2000"/>
            </a:lvl2pPr>
            <a:lvl3pPr indent="0" algn="ctr">
              <a:lnSpc>
                <a:spcPct val="90000"/>
              </a:lnSpc>
              <a:spcBef>
                <a:spcPts val="500"/>
              </a:spcBef>
              <a:buFont typeface="Arial" panose="020B0604020202020204" pitchFamily="34" charset="0"/>
              <a:buNone/>
            </a:lvl3pPr>
            <a:lvl4pPr indent="0" algn="ctr">
              <a:lnSpc>
                <a:spcPct val="90000"/>
              </a:lnSpc>
              <a:spcBef>
                <a:spcPts val="500"/>
              </a:spcBef>
              <a:buFont typeface="Arial" panose="020B0604020202020204" pitchFamily="34" charset="0"/>
              <a:buNone/>
              <a:defRPr sz="1600"/>
            </a:lvl4pPr>
            <a:lvl5pPr indent="0" algn="ctr">
              <a:lnSpc>
                <a:spcPct val="90000"/>
              </a:lnSpc>
              <a:spcBef>
                <a:spcPts val="500"/>
              </a:spcBef>
              <a:buFont typeface="Arial" panose="020B0604020202020204" pitchFamily="34" charset="0"/>
              <a:buNone/>
              <a:defRPr sz="1600"/>
            </a:lvl5pPr>
            <a:lvl6pPr indent="0" algn="ctr">
              <a:lnSpc>
                <a:spcPct val="90000"/>
              </a:lnSpc>
              <a:spcBef>
                <a:spcPts val="500"/>
              </a:spcBef>
              <a:buFont typeface="Arial" panose="020B0604020202020204" pitchFamily="34" charset="0"/>
              <a:buNone/>
              <a:defRPr sz="1600"/>
            </a:lvl6pPr>
            <a:lvl7pPr indent="0" algn="ctr">
              <a:lnSpc>
                <a:spcPct val="90000"/>
              </a:lnSpc>
              <a:spcBef>
                <a:spcPts val="500"/>
              </a:spcBef>
              <a:buFont typeface="Arial" panose="020B0604020202020204" pitchFamily="34" charset="0"/>
              <a:buNone/>
              <a:defRPr sz="1600"/>
            </a:lvl7pPr>
            <a:lvl8pPr indent="0" algn="ctr">
              <a:lnSpc>
                <a:spcPct val="90000"/>
              </a:lnSpc>
              <a:spcBef>
                <a:spcPts val="500"/>
              </a:spcBef>
              <a:buFont typeface="Arial" panose="020B0604020202020204" pitchFamily="34" charset="0"/>
              <a:buNone/>
              <a:defRPr sz="1600"/>
            </a:lvl8pPr>
            <a:lvl9pPr indent="0" algn="ctr">
              <a:lnSpc>
                <a:spcPct val="90000"/>
              </a:lnSpc>
              <a:spcBef>
                <a:spcPts val="500"/>
              </a:spcBef>
              <a:buFont typeface="Arial" panose="020B0604020202020204" pitchFamily="34" charset="0"/>
              <a:buNone/>
              <a:defRPr sz="1600"/>
            </a:lvl9pPr>
          </a:lstStyle>
          <a:p>
            <a:r>
              <a:rPr lang="en-CA" dirty="0"/>
              <a:t>Gradient boost works by building a tree based on the error (residuals) from the previous tree.</a:t>
            </a:r>
          </a:p>
          <a:p>
            <a:r>
              <a:rPr lang="en-CA" dirty="0"/>
              <a:t>Gradient boost scales the trees and then adds the predictions from the new tree to the predictions from previous trees.</a:t>
            </a:r>
          </a:p>
          <a:p>
            <a:r>
              <a:rPr lang="en-US" dirty="0">
                <a:hlinkClick r:id="rId3"/>
              </a:rPr>
              <a:t>Example adopted from the awesome </a:t>
            </a:r>
            <a:r>
              <a:rPr lang="en-US" dirty="0" err="1">
                <a:hlinkClick r:id="rId3"/>
              </a:rPr>
              <a:t>StatQuest</a:t>
            </a:r>
            <a:r>
              <a:rPr lang="en-US" dirty="0">
                <a:hlinkClick r:id="rId3"/>
              </a:rPr>
              <a:t> (by Josh </a:t>
            </a:r>
            <a:r>
              <a:rPr lang="en-US" dirty="0" err="1">
                <a:hlinkClick r:id="rId3"/>
              </a:rPr>
              <a:t>Starmer</a:t>
            </a:r>
            <a:r>
              <a:rPr lang="en-US" dirty="0">
                <a:hlinkClick r:id="rId3"/>
              </a:rPr>
              <a:t>): https://www.youtube.com/watch?v=3CC4N4z3GJc&amp;t=87s</a:t>
            </a:r>
            <a:endParaRPr lang="en-US" dirty="0"/>
          </a:p>
          <a:p>
            <a:endParaRPr lang="en-CA" dirty="0"/>
          </a:p>
          <a:p>
            <a:endParaRPr lang="en-US" dirty="0"/>
          </a:p>
        </p:txBody>
      </p:sp>
      <p:cxnSp>
        <p:nvCxnSpPr>
          <p:cNvPr id="37" name="Straight Arrow Connector 36">
            <a:extLst>
              <a:ext uri="{FF2B5EF4-FFF2-40B4-BE49-F238E27FC236}">
                <a16:creationId xmlns:a16="http://schemas.microsoft.com/office/drawing/2014/main" id="{723D2AF4-359B-4E7B-A310-985C538A5C65}"/>
              </a:ext>
            </a:extLst>
          </p:cNvPr>
          <p:cNvCxnSpPr>
            <a:cxnSpLocks/>
            <a:endCxn id="39" idx="0"/>
          </p:cNvCxnSpPr>
          <p:nvPr/>
        </p:nvCxnSpPr>
        <p:spPr>
          <a:xfrm flipH="1">
            <a:off x="10000279" y="4092398"/>
            <a:ext cx="424530" cy="34160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8" name="Straight Arrow Connector 37">
            <a:extLst>
              <a:ext uri="{FF2B5EF4-FFF2-40B4-BE49-F238E27FC236}">
                <a16:creationId xmlns:a16="http://schemas.microsoft.com/office/drawing/2014/main" id="{53A8C983-9861-4577-83C0-1B2F7E660D0A}"/>
              </a:ext>
            </a:extLst>
          </p:cNvPr>
          <p:cNvCxnSpPr>
            <a:cxnSpLocks/>
            <a:endCxn id="40" idx="0"/>
          </p:cNvCxnSpPr>
          <p:nvPr/>
        </p:nvCxnSpPr>
        <p:spPr>
          <a:xfrm>
            <a:off x="10424809" y="4092398"/>
            <a:ext cx="528892" cy="34160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9" name="Rectangle: Rounded Corners 38">
            <a:extLst>
              <a:ext uri="{FF2B5EF4-FFF2-40B4-BE49-F238E27FC236}">
                <a16:creationId xmlns:a16="http://schemas.microsoft.com/office/drawing/2014/main" id="{74F8ABD7-6323-466F-819D-CE298F7ABDDC}"/>
              </a:ext>
            </a:extLst>
          </p:cNvPr>
          <p:cNvSpPr/>
          <p:nvPr/>
        </p:nvSpPr>
        <p:spPr>
          <a:xfrm>
            <a:off x="9642092" y="4434000"/>
            <a:ext cx="716373" cy="341602"/>
          </a:xfrm>
          <a:prstGeom prst="roundRect">
            <a:avLst/>
          </a:prstGeom>
          <a:solidFill>
            <a:srgbClr val="92D050"/>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solidFill>
                <a:srgbClr val="FF0000"/>
              </a:solidFill>
            </a:endParaRPr>
          </a:p>
        </p:txBody>
      </p:sp>
      <p:sp>
        <p:nvSpPr>
          <p:cNvPr id="40" name="Rectangle: Rounded Corners 39">
            <a:extLst>
              <a:ext uri="{FF2B5EF4-FFF2-40B4-BE49-F238E27FC236}">
                <a16:creationId xmlns:a16="http://schemas.microsoft.com/office/drawing/2014/main" id="{5DD3F6E3-C8F7-439A-A923-F8963B5227A6}"/>
              </a:ext>
            </a:extLst>
          </p:cNvPr>
          <p:cNvSpPr/>
          <p:nvPr/>
        </p:nvSpPr>
        <p:spPr>
          <a:xfrm>
            <a:off x="10595514" y="4434000"/>
            <a:ext cx="716374" cy="341602"/>
          </a:xfrm>
          <a:prstGeom prst="roundRect">
            <a:avLst/>
          </a:prstGeom>
          <a:solidFill>
            <a:srgbClr val="92D050"/>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solidFill>
                <a:srgbClr val="FF0000"/>
              </a:solidFill>
            </a:endParaRPr>
          </a:p>
        </p:txBody>
      </p:sp>
      <p:cxnSp>
        <p:nvCxnSpPr>
          <p:cNvPr id="49" name="Straight Arrow Connector 48">
            <a:extLst>
              <a:ext uri="{FF2B5EF4-FFF2-40B4-BE49-F238E27FC236}">
                <a16:creationId xmlns:a16="http://schemas.microsoft.com/office/drawing/2014/main" id="{E1395840-3AC9-455A-9D9E-4038DA2A9FCE}"/>
              </a:ext>
            </a:extLst>
          </p:cNvPr>
          <p:cNvCxnSpPr>
            <a:cxnSpLocks/>
            <a:endCxn id="51" idx="0"/>
          </p:cNvCxnSpPr>
          <p:nvPr/>
        </p:nvCxnSpPr>
        <p:spPr>
          <a:xfrm flipH="1">
            <a:off x="8268014" y="4092398"/>
            <a:ext cx="424530" cy="34160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0" name="Straight Arrow Connector 49">
            <a:extLst>
              <a:ext uri="{FF2B5EF4-FFF2-40B4-BE49-F238E27FC236}">
                <a16:creationId xmlns:a16="http://schemas.microsoft.com/office/drawing/2014/main" id="{9E556136-8E69-4296-BF2F-BF3F03DD1FFF}"/>
              </a:ext>
            </a:extLst>
          </p:cNvPr>
          <p:cNvCxnSpPr>
            <a:cxnSpLocks/>
            <a:endCxn id="52" idx="0"/>
          </p:cNvCxnSpPr>
          <p:nvPr/>
        </p:nvCxnSpPr>
        <p:spPr>
          <a:xfrm>
            <a:off x="8692544" y="4092398"/>
            <a:ext cx="528892" cy="34160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51" name="Rectangle: Rounded Corners 50">
            <a:extLst>
              <a:ext uri="{FF2B5EF4-FFF2-40B4-BE49-F238E27FC236}">
                <a16:creationId xmlns:a16="http://schemas.microsoft.com/office/drawing/2014/main" id="{CE11C96C-14DD-496E-842E-3F98F4657232}"/>
              </a:ext>
            </a:extLst>
          </p:cNvPr>
          <p:cNvSpPr/>
          <p:nvPr/>
        </p:nvSpPr>
        <p:spPr>
          <a:xfrm>
            <a:off x="7909827" y="4434000"/>
            <a:ext cx="716373" cy="341602"/>
          </a:xfrm>
          <a:prstGeom prst="roundRect">
            <a:avLst/>
          </a:prstGeom>
          <a:solidFill>
            <a:srgbClr val="92D050"/>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solidFill>
                <a:srgbClr val="FF0000"/>
              </a:solidFill>
            </a:endParaRPr>
          </a:p>
        </p:txBody>
      </p:sp>
      <p:sp>
        <p:nvSpPr>
          <p:cNvPr id="52" name="Rectangle: Rounded Corners 51">
            <a:extLst>
              <a:ext uri="{FF2B5EF4-FFF2-40B4-BE49-F238E27FC236}">
                <a16:creationId xmlns:a16="http://schemas.microsoft.com/office/drawing/2014/main" id="{1CCAD9F8-A498-4847-88BE-02A5485E2D10}"/>
              </a:ext>
            </a:extLst>
          </p:cNvPr>
          <p:cNvSpPr/>
          <p:nvPr/>
        </p:nvSpPr>
        <p:spPr>
          <a:xfrm>
            <a:off x="8863249" y="4434000"/>
            <a:ext cx="716374" cy="341602"/>
          </a:xfrm>
          <a:prstGeom prst="roundRect">
            <a:avLst/>
          </a:prstGeom>
          <a:solidFill>
            <a:srgbClr val="92D050"/>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solidFill>
                <a:srgbClr val="FF0000"/>
              </a:solidFill>
            </a:endParaRPr>
          </a:p>
        </p:txBody>
      </p:sp>
    </p:spTree>
    <p:extLst>
      <p:ext uri="{BB962C8B-B14F-4D97-AF65-F5344CB8AC3E}">
        <p14:creationId xmlns:p14="http://schemas.microsoft.com/office/powerpoint/2010/main" val="20589362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par>
                                <p:cTn id="8" presetID="10" presetClass="entr" presetSubtype="0" fill="hold"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500"/>
                                        <p:tgtEl>
                                          <p:spTgt spid="2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500"/>
                                        <p:tgtEl>
                                          <p:spTgt spid="22"/>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500"/>
                                        <p:tgtEl>
                                          <p:spTgt spid="16"/>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500"/>
                                        <p:tgtEl>
                                          <p:spTgt spid="19"/>
                                        </p:tgtEl>
                                      </p:cBhvr>
                                    </p:animEffect>
                                  </p:childTnLst>
                                </p:cTn>
                              </p:par>
                              <p:par>
                                <p:cTn id="22" presetID="10" presetClass="entr" presetSubtype="0" fill="hold" nodeType="with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9" grpId="0"/>
      <p:bldP spid="20" grpId="0" animBg="1"/>
      <p:bldP spid="22"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2012CA-1AB5-4A65-A165-150248D6D8D4}"/>
              </a:ext>
            </a:extLst>
          </p:cNvPr>
          <p:cNvSpPr>
            <a:spLocks noGrp="1"/>
          </p:cNvSpPr>
          <p:nvPr>
            <p:ph type="title"/>
          </p:nvPr>
        </p:nvSpPr>
        <p:spPr/>
        <p:txBody>
          <a:bodyPr/>
          <a:lstStyle/>
          <a:p>
            <a:endParaRPr lang="en-US"/>
          </a:p>
        </p:txBody>
      </p:sp>
      <p:pic>
        <p:nvPicPr>
          <p:cNvPr id="4" name="Picture 3">
            <a:extLst>
              <a:ext uri="{FF2B5EF4-FFF2-40B4-BE49-F238E27FC236}">
                <a16:creationId xmlns:a16="http://schemas.microsoft.com/office/drawing/2014/main" id="{B16761A9-D127-4B91-A711-E525F9D8A654}"/>
              </a:ext>
            </a:extLst>
          </p:cNvPr>
          <p:cNvPicPr>
            <a:picLocks noChangeAspect="1"/>
          </p:cNvPicPr>
          <p:nvPr/>
        </p:nvPicPr>
        <p:blipFill rotWithShape="1">
          <a:blip r:embed="rId2"/>
          <a:srcRect b="26908"/>
          <a:stretch/>
        </p:blipFill>
        <p:spPr>
          <a:xfrm>
            <a:off x="0" y="-26580"/>
            <a:ext cx="12192000" cy="5032072"/>
          </a:xfrm>
          <a:prstGeom prst="rect">
            <a:avLst/>
          </a:prstGeom>
        </p:spPr>
      </p:pic>
      <p:sp>
        <p:nvSpPr>
          <p:cNvPr id="5" name="Прямоугольник 9">
            <a:extLst>
              <a:ext uri="{FF2B5EF4-FFF2-40B4-BE49-F238E27FC236}">
                <a16:creationId xmlns:a16="http://schemas.microsoft.com/office/drawing/2014/main" id="{328A90F5-E443-40F9-8156-C7E3D21E37DA}"/>
              </a:ext>
            </a:extLst>
          </p:cNvPr>
          <p:cNvSpPr/>
          <p:nvPr/>
        </p:nvSpPr>
        <p:spPr>
          <a:xfrm>
            <a:off x="178178" y="103371"/>
            <a:ext cx="8229222" cy="954107"/>
          </a:xfrm>
          <a:prstGeom prst="rect">
            <a:avLst/>
          </a:prstGeom>
        </p:spPr>
        <p:txBody>
          <a:bodyPr wrap="square">
            <a:spAutoFit/>
          </a:bodyPr>
          <a:lstStyle/>
          <a:p>
            <a:r>
              <a:rPr lang="en-US" sz="2800" b="1" dirty="0">
                <a:latin typeface="Montserrat" charset="0"/>
              </a:rPr>
              <a:t>XGBOOST: GRADIENT BOOSTING ALGORITHM</a:t>
            </a:r>
          </a:p>
        </p:txBody>
      </p:sp>
      <p:graphicFrame>
        <p:nvGraphicFramePr>
          <p:cNvPr id="6" name="Table 8">
            <a:extLst>
              <a:ext uri="{FF2B5EF4-FFF2-40B4-BE49-F238E27FC236}">
                <a16:creationId xmlns:a16="http://schemas.microsoft.com/office/drawing/2014/main" id="{22E01E59-56F2-4209-97F3-E74354B12951}"/>
              </a:ext>
            </a:extLst>
          </p:cNvPr>
          <p:cNvGraphicFramePr>
            <a:graphicFrameLocks noGrp="1"/>
          </p:cNvGraphicFramePr>
          <p:nvPr>
            <p:extLst>
              <p:ext uri="{D42A27DB-BD31-4B8C-83A1-F6EECF244321}">
                <p14:modId xmlns:p14="http://schemas.microsoft.com/office/powerpoint/2010/main" val="3037285844"/>
              </p:ext>
            </p:extLst>
          </p:nvPr>
        </p:nvGraphicFramePr>
        <p:xfrm>
          <a:off x="250377" y="3154894"/>
          <a:ext cx="5384800" cy="2595880"/>
        </p:xfrm>
        <a:graphic>
          <a:graphicData uri="http://schemas.openxmlformats.org/drawingml/2006/table">
            <a:tbl>
              <a:tblPr firstRow="1" bandRow="1">
                <a:tableStyleId>{5C22544A-7EE6-4342-B048-85BDC9FD1C3A}</a:tableStyleId>
              </a:tblPr>
              <a:tblGrid>
                <a:gridCol w="1346200">
                  <a:extLst>
                    <a:ext uri="{9D8B030D-6E8A-4147-A177-3AD203B41FA5}">
                      <a16:colId xmlns:a16="http://schemas.microsoft.com/office/drawing/2014/main" val="777725250"/>
                    </a:ext>
                  </a:extLst>
                </a:gridCol>
                <a:gridCol w="1346200">
                  <a:extLst>
                    <a:ext uri="{9D8B030D-6E8A-4147-A177-3AD203B41FA5}">
                      <a16:colId xmlns:a16="http://schemas.microsoft.com/office/drawing/2014/main" val="3646554055"/>
                    </a:ext>
                  </a:extLst>
                </a:gridCol>
                <a:gridCol w="1346200">
                  <a:extLst>
                    <a:ext uri="{9D8B030D-6E8A-4147-A177-3AD203B41FA5}">
                      <a16:colId xmlns:a16="http://schemas.microsoft.com/office/drawing/2014/main" val="470433922"/>
                    </a:ext>
                  </a:extLst>
                </a:gridCol>
                <a:gridCol w="1346200">
                  <a:extLst>
                    <a:ext uri="{9D8B030D-6E8A-4147-A177-3AD203B41FA5}">
                      <a16:colId xmlns:a16="http://schemas.microsoft.com/office/drawing/2014/main" val="1485391135"/>
                    </a:ext>
                  </a:extLst>
                </a:gridCol>
              </a:tblGrid>
              <a:tr h="370840">
                <a:tc>
                  <a:txBody>
                    <a:bodyPr/>
                    <a:lstStyle/>
                    <a:p>
                      <a:r>
                        <a:rPr lang="en-CA" dirty="0"/>
                        <a:t>Height</a:t>
                      </a:r>
                      <a:endParaRPr lang="en-US" dirty="0"/>
                    </a:p>
                  </a:txBody>
                  <a:tcPr/>
                </a:tc>
                <a:tc>
                  <a:txBody>
                    <a:bodyPr/>
                    <a:lstStyle/>
                    <a:p>
                      <a:r>
                        <a:rPr lang="en-CA" dirty="0"/>
                        <a:t>Color</a:t>
                      </a:r>
                      <a:endParaRPr lang="en-US" dirty="0"/>
                    </a:p>
                  </a:txBody>
                  <a:tcPr/>
                </a:tc>
                <a:tc>
                  <a:txBody>
                    <a:bodyPr/>
                    <a:lstStyle/>
                    <a:p>
                      <a:r>
                        <a:rPr lang="en-CA" dirty="0"/>
                        <a:t>Gender</a:t>
                      </a:r>
                      <a:endParaRPr lang="en-US" dirty="0"/>
                    </a:p>
                  </a:txBody>
                  <a:tcPr/>
                </a:tc>
                <a:tc>
                  <a:txBody>
                    <a:bodyPr/>
                    <a:lstStyle/>
                    <a:p>
                      <a:r>
                        <a:rPr lang="en-CA" dirty="0"/>
                        <a:t>Weight (Kg)</a:t>
                      </a:r>
                      <a:endParaRPr lang="en-US" dirty="0"/>
                    </a:p>
                  </a:txBody>
                  <a:tcPr/>
                </a:tc>
                <a:extLst>
                  <a:ext uri="{0D108BD9-81ED-4DB2-BD59-A6C34878D82A}">
                    <a16:rowId xmlns:a16="http://schemas.microsoft.com/office/drawing/2014/main" val="225547324"/>
                  </a:ext>
                </a:extLst>
              </a:tr>
              <a:tr h="370840">
                <a:tc>
                  <a:txBody>
                    <a:bodyPr/>
                    <a:lstStyle/>
                    <a:p>
                      <a:r>
                        <a:rPr lang="en-CA" dirty="0"/>
                        <a:t>1.6</a:t>
                      </a:r>
                      <a:endParaRPr lang="en-US" dirty="0"/>
                    </a:p>
                  </a:txBody>
                  <a:tcPr/>
                </a:tc>
                <a:tc>
                  <a:txBody>
                    <a:bodyPr/>
                    <a:lstStyle/>
                    <a:p>
                      <a:r>
                        <a:rPr lang="en-CA" dirty="0"/>
                        <a:t>Blue</a:t>
                      </a:r>
                      <a:endParaRPr lang="en-US" dirty="0"/>
                    </a:p>
                  </a:txBody>
                  <a:tcPr/>
                </a:tc>
                <a:tc>
                  <a:txBody>
                    <a:bodyPr/>
                    <a:lstStyle/>
                    <a:p>
                      <a:r>
                        <a:rPr lang="en-CA" dirty="0"/>
                        <a:t>Male</a:t>
                      </a:r>
                      <a:endParaRPr lang="en-US" dirty="0"/>
                    </a:p>
                  </a:txBody>
                  <a:tcPr/>
                </a:tc>
                <a:tc>
                  <a:txBody>
                    <a:bodyPr/>
                    <a:lstStyle/>
                    <a:p>
                      <a:r>
                        <a:rPr lang="en-CA" dirty="0"/>
                        <a:t>88</a:t>
                      </a:r>
                      <a:endParaRPr lang="en-US" dirty="0"/>
                    </a:p>
                  </a:txBody>
                  <a:tcPr/>
                </a:tc>
                <a:extLst>
                  <a:ext uri="{0D108BD9-81ED-4DB2-BD59-A6C34878D82A}">
                    <a16:rowId xmlns:a16="http://schemas.microsoft.com/office/drawing/2014/main" val="4233836156"/>
                  </a:ext>
                </a:extLst>
              </a:tr>
              <a:tr h="370840">
                <a:tc>
                  <a:txBody>
                    <a:bodyPr/>
                    <a:lstStyle/>
                    <a:p>
                      <a:r>
                        <a:rPr lang="en-CA" dirty="0"/>
                        <a:t>1.6</a:t>
                      </a:r>
                      <a:endParaRPr lang="en-US" dirty="0"/>
                    </a:p>
                  </a:txBody>
                  <a:tcPr/>
                </a:tc>
                <a:tc>
                  <a:txBody>
                    <a:bodyPr/>
                    <a:lstStyle/>
                    <a:p>
                      <a:r>
                        <a:rPr lang="en-CA" dirty="0"/>
                        <a:t>Green</a:t>
                      </a:r>
                      <a:endParaRPr lang="en-US" dirty="0"/>
                    </a:p>
                  </a:txBody>
                  <a:tcPr/>
                </a:tc>
                <a:tc>
                  <a:txBody>
                    <a:bodyPr/>
                    <a:lstStyle/>
                    <a:p>
                      <a:r>
                        <a:rPr lang="en-CA" b="0" dirty="0"/>
                        <a:t>Female</a:t>
                      </a:r>
                      <a:endParaRPr lang="en-US" b="0" dirty="0"/>
                    </a:p>
                  </a:txBody>
                  <a:tcPr/>
                </a:tc>
                <a:tc>
                  <a:txBody>
                    <a:bodyPr/>
                    <a:lstStyle/>
                    <a:p>
                      <a:r>
                        <a:rPr lang="en-CA" dirty="0"/>
                        <a:t>76</a:t>
                      </a:r>
                      <a:endParaRPr lang="en-US" dirty="0"/>
                    </a:p>
                  </a:txBody>
                  <a:tcPr/>
                </a:tc>
                <a:extLst>
                  <a:ext uri="{0D108BD9-81ED-4DB2-BD59-A6C34878D82A}">
                    <a16:rowId xmlns:a16="http://schemas.microsoft.com/office/drawing/2014/main" val="2028045096"/>
                  </a:ext>
                </a:extLst>
              </a:tr>
              <a:tr h="370840">
                <a:tc>
                  <a:txBody>
                    <a:bodyPr/>
                    <a:lstStyle/>
                    <a:p>
                      <a:r>
                        <a:rPr lang="en-CA" dirty="0"/>
                        <a:t>1.5</a:t>
                      </a:r>
                      <a:endParaRPr lang="en-US" dirty="0"/>
                    </a:p>
                  </a:txBody>
                  <a:tcPr/>
                </a:tc>
                <a:tc>
                  <a:txBody>
                    <a:bodyPr/>
                    <a:lstStyle/>
                    <a:p>
                      <a:r>
                        <a:rPr lang="en-CA" dirty="0"/>
                        <a:t>Blue</a:t>
                      </a:r>
                      <a:endParaRPr lang="en-US" dirty="0"/>
                    </a:p>
                  </a:txBody>
                  <a:tcPr/>
                </a:tc>
                <a:tc>
                  <a:txBody>
                    <a:bodyPr/>
                    <a:lstStyle/>
                    <a:p>
                      <a:r>
                        <a:rPr lang="en-CA" b="0" dirty="0"/>
                        <a:t>Female</a:t>
                      </a:r>
                      <a:endParaRPr lang="en-US" b="0" dirty="0"/>
                    </a:p>
                  </a:txBody>
                  <a:tcPr/>
                </a:tc>
                <a:tc>
                  <a:txBody>
                    <a:bodyPr/>
                    <a:lstStyle/>
                    <a:p>
                      <a:r>
                        <a:rPr lang="en-CA" dirty="0"/>
                        <a:t>56</a:t>
                      </a:r>
                      <a:endParaRPr lang="en-US" dirty="0"/>
                    </a:p>
                  </a:txBody>
                  <a:tcPr/>
                </a:tc>
                <a:extLst>
                  <a:ext uri="{0D108BD9-81ED-4DB2-BD59-A6C34878D82A}">
                    <a16:rowId xmlns:a16="http://schemas.microsoft.com/office/drawing/2014/main" val="90805225"/>
                  </a:ext>
                </a:extLst>
              </a:tr>
              <a:tr h="370840">
                <a:tc>
                  <a:txBody>
                    <a:bodyPr/>
                    <a:lstStyle/>
                    <a:p>
                      <a:r>
                        <a:rPr lang="en-CA" dirty="0"/>
                        <a:t>1.8</a:t>
                      </a:r>
                      <a:endParaRPr lang="en-US" dirty="0"/>
                    </a:p>
                  </a:txBody>
                  <a:tcPr/>
                </a:tc>
                <a:tc>
                  <a:txBody>
                    <a:bodyPr/>
                    <a:lstStyle/>
                    <a:p>
                      <a:r>
                        <a:rPr lang="en-CA" dirty="0"/>
                        <a:t>Red</a:t>
                      </a:r>
                      <a:endParaRPr lang="en-US" dirty="0"/>
                    </a:p>
                  </a:txBody>
                  <a:tcPr/>
                </a:tc>
                <a:tc>
                  <a:txBody>
                    <a:bodyPr/>
                    <a:lstStyle/>
                    <a:p>
                      <a:r>
                        <a:rPr lang="en-CA" dirty="0"/>
                        <a:t>Male</a:t>
                      </a:r>
                      <a:endParaRPr lang="en-US" dirty="0"/>
                    </a:p>
                  </a:txBody>
                  <a:tcPr/>
                </a:tc>
                <a:tc>
                  <a:txBody>
                    <a:bodyPr/>
                    <a:lstStyle/>
                    <a:p>
                      <a:r>
                        <a:rPr lang="en-CA" dirty="0"/>
                        <a:t>73</a:t>
                      </a:r>
                      <a:endParaRPr lang="en-US" dirty="0"/>
                    </a:p>
                  </a:txBody>
                  <a:tcPr/>
                </a:tc>
                <a:extLst>
                  <a:ext uri="{0D108BD9-81ED-4DB2-BD59-A6C34878D82A}">
                    <a16:rowId xmlns:a16="http://schemas.microsoft.com/office/drawing/2014/main" val="2716090376"/>
                  </a:ext>
                </a:extLst>
              </a:tr>
              <a:tr h="370840">
                <a:tc>
                  <a:txBody>
                    <a:bodyPr/>
                    <a:lstStyle/>
                    <a:p>
                      <a:r>
                        <a:rPr lang="en-CA" dirty="0"/>
                        <a:t>1.5</a:t>
                      </a:r>
                      <a:endParaRPr lang="en-US" dirty="0"/>
                    </a:p>
                  </a:txBody>
                  <a:tcPr/>
                </a:tc>
                <a:tc>
                  <a:txBody>
                    <a:bodyPr/>
                    <a:lstStyle/>
                    <a:p>
                      <a:r>
                        <a:rPr lang="en-CA" dirty="0"/>
                        <a:t>Green</a:t>
                      </a:r>
                      <a:endParaRPr lang="en-US" dirty="0"/>
                    </a:p>
                  </a:txBody>
                  <a:tcPr/>
                </a:tc>
                <a:tc>
                  <a:txBody>
                    <a:bodyPr/>
                    <a:lstStyle/>
                    <a:p>
                      <a:r>
                        <a:rPr lang="en-CA" dirty="0"/>
                        <a:t>Male</a:t>
                      </a:r>
                      <a:endParaRPr lang="en-US" dirty="0"/>
                    </a:p>
                  </a:txBody>
                  <a:tcPr/>
                </a:tc>
                <a:tc>
                  <a:txBody>
                    <a:bodyPr/>
                    <a:lstStyle/>
                    <a:p>
                      <a:r>
                        <a:rPr lang="en-CA" dirty="0"/>
                        <a:t>77</a:t>
                      </a:r>
                      <a:endParaRPr lang="en-US" dirty="0"/>
                    </a:p>
                  </a:txBody>
                  <a:tcPr/>
                </a:tc>
                <a:extLst>
                  <a:ext uri="{0D108BD9-81ED-4DB2-BD59-A6C34878D82A}">
                    <a16:rowId xmlns:a16="http://schemas.microsoft.com/office/drawing/2014/main" val="631778151"/>
                  </a:ext>
                </a:extLst>
              </a:tr>
              <a:tr h="370840">
                <a:tc>
                  <a:txBody>
                    <a:bodyPr/>
                    <a:lstStyle/>
                    <a:p>
                      <a:r>
                        <a:rPr lang="en-CA" dirty="0"/>
                        <a:t>1.4</a:t>
                      </a:r>
                      <a:endParaRPr lang="en-US" dirty="0"/>
                    </a:p>
                  </a:txBody>
                  <a:tcPr/>
                </a:tc>
                <a:tc>
                  <a:txBody>
                    <a:bodyPr/>
                    <a:lstStyle/>
                    <a:p>
                      <a:r>
                        <a:rPr lang="en-CA" dirty="0"/>
                        <a:t>Blue</a:t>
                      </a:r>
                      <a:endParaRPr lang="en-US" dirty="0"/>
                    </a:p>
                  </a:txBody>
                  <a:tcPr/>
                </a:tc>
                <a:tc>
                  <a:txBody>
                    <a:bodyPr/>
                    <a:lstStyle/>
                    <a:p>
                      <a:r>
                        <a:rPr lang="en-CA" b="0" dirty="0"/>
                        <a:t>Female</a:t>
                      </a:r>
                      <a:endParaRPr lang="en-US" b="0" dirty="0"/>
                    </a:p>
                  </a:txBody>
                  <a:tcPr/>
                </a:tc>
                <a:tc>
                  <a:txBody>
                    <a:bodyPr/>
                    <a:lstStyle/>
                    <a:p>
                      <a:r>
                        <a:rPr lang="en-CA" dirty="0"/>
                        <a:t>57</a:t>
                      </a:r>
                      <a:endParaRPr lang="en-US" dirty="0"/>
                    </a:p>
                  </a:txBody>
                  <a:tcPr/>
                </a:tc>
                <a:extLst>
                  <a:ext uri="{0D108BD9-81ED-4DB2-BD59-A6C34878D82A}">
                    <a16:rowId xmlns:a16="http://schemas.microsoft.com/office/drawing/2014/main" val="3215907717"/>
                  </a:ext>
                </a:extLst>
              </a:tr>
            </a:tbl>
          </a:graphicData>
        </a:graphic>
      </p:graphicFrame>
      <p:sp>
        <p:nvSpPr>
          <p:cNvPr id="3" name="Rectangle: Rounded Corners 2">
            <a:extLst>
              <a:ext uri="{FF2B5EF4-FFF2-40B4-BE49-F238E27FC236}">
                <a16:creationId xmlns:a16="http://schemas.microsoft.com/office/drawing/2014/main" id="{39250E28-31FE-456C-927B-F50D1928A503}"/>
              </a:ext>
            </a:extLst>
          </p:cNvPr>
          <p:cNvSpPr/>
          <p:nvPr/>
        </p:nvSpPr>
        <p:spPr>
          <a:xfrm>
            <a:off x="9820374" y="3757754"/>
            <a:ext cx="1059786" cy="349195"/>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CA" sz="1600" dirty="0"/>
              <a:t>Is female?</a:t>
            </a:r>
            <a:endParaRPr lang="en-US" sz="1600" dirty="0"/>
          </a:p>
        </p:txBody>
      </p:sp>
      <p:cxnSp>
        <p:nvCxnSpPr>
          <p:cNvPr id="11" name="Straight Arrow Connector 10">
            <a:extLst>
              <a:ext uri="{FF2B5EF4-FFF2-40B4-BE49-F238E27FC236}">
                <a16:creationId xmlns:a16="http://schemas.microsoft.com/office/drawing/2014/main" id="{B78FC65D-43F3-448D-AE00-A76294C33CD1}"/>
              </a:ext>
            </a:extLst>
          </p:cNvPr>
          <p:cNvCxnSpPr>
            <a:cxnSpLocks/>
            <a:stCxn id="3" idx="2"/>
            <a:endCxn id="25" idx="0"/>
          </p:cNvCxnSpPr>
          <p:nvPr/>
        </p:nvCxnSpPr>
        <p:spPr>
          <a:xfrm flipH="1">
            <a:off x="9660791" y="4106949"/>
            <a:ext cx="689476" cy="34160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F1EB6227-1BC3-4413-9B2E-57074E429B86}"/>
              </a:ext>
            </a:extLst>
          </p:cNvPr>
          <p:cNvCxnSpPr>
            <a:cxnSpLocks/>
            <a:stCxn id="3" idx="2"/>
            <a:endCxn id="26" idx="0"/>
          </p:cNvCxnSpPr>
          <p:nvPr/>
        </p:nvCxnSpPr>
        <p:spPr>
          <a:xfrm>
            <a:off x="10350267" y="4106949"/>
            <a:ext cx="763841" cy="34160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8" name="Connector: Curved 17">
            <a:extLst>
              <a:ext uri="{FF2B5EF4-FFF2-40B4-BE49-F238E27FC236}">
                <a16:creationId xmlns:a16="http://schemas.microsoft.com/office/drawing/2014/main" id="{CC102A88-6C9D-4AEB-B1BD-B005901B9CBC}"/>
              </a:ext>
            </a:extLst>
          </p:cNvPr>
          <p:cNvCxnSpPr>
            <a:cxnSpLocks/>
          </p:cNvCxnSpPr>
          <p:nvPr/>
        </p:nvCxnSpPr>
        <p:spPr>
          <a:xfrm rot="10800000" flipV="1">
            <a:off x="5601577" y="5786902"/>
            <a:ext cx="1434226" cy="705972"/>
          </a:xfrm>
          <a:prstGeom prst="curvedConnector3">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B615708A-8696-4756-9AA9-E1CD417CF935}"/>
              </a:ext>
            </a:extLst>
          </p:cNvPr>
          <p:cNvSpPr txBox="1"/>
          <p:nvPr/>
        </p:nvSpPr>
        <p:spPr>
          <a:xfrm>
            <a:off x="4137175" y="6169709"/>
            <a:ext cx="1863153" cy="646331"/>
          </a:xfrm>
          <a:prstGeom prst="rect">
            <a:avLst/>
          </a:prstGeom>
          <a:noFill/>
        </p:spPr>
        <p:txBody>
          <a:bodyPr wrap="square" rtlCol="0">
            <a:spAutoFit/>
          </a:bodyPr>
          <a:lstStyle/>
          <a:p>
            <a:pPr algn="ctr"/>
            <a:r>
              <a:rPr lang="en-CA" b="1" dirty="0">
                <a:solidFill>
                  <a:srgbClr val="FF0000"/>
                </a:solidFill>
              </a:rPr>
              <a:t>ERRORS (RESIDUALS)</a:t>
            </a:r>
            <a:endParaRPr lang="en-US" b="1" dirty="0">
              <a:solidFill>
                <a:srgbClr val="FF0000"/>
              </a:solidFill>
            </a:endParaRPr>
          </a:p>
        </p:txBody>
      </p:sp>
      <p:sp>
        <p:nvSpPr>
          <p:cNvPr id="20" name="Rectangle 19">
            <a:extLst>
              <a:ext uri="{FF2B5EF4-FFF2-40B4-BE49-F238E27FC236}">
                <a16:creationId xmlns:a16="http://schemas.microsoft.com/office/drawing/2014/main" id="{AB58B470-794B-4780-A95B-B8D8A0AC0EB0}"/>
              </a:ext>
            </a:extLst>
          </p:cNvPr>
          <p:cNvSpPr/>
          <p:nvPr/>
        </p:nvSpPr>
        <p:spPr>
          <a:xfrm>
            <a:off x="250377" y="3154894"/>
            <a:ext cx="4057130" cy="2595880"/>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1" name="Connector: Curved 20">
            <a:extLst>
              <a:ext uri="{FF2B5EF4-FFF2-40B4-BE49-F238E27FC236}">
                <a16:creationId xmlns:a16="http://schemas.microsoft.com/office/drawing/2014/main" id="{1C4EA0D9-93CF-4437-B1D4-F07FB738920D}"/>
              </a:ext>
            </a:extLst>
          </p:cNvPr>
          <p:cNvCxnSpPr/>
          <p:nvPr/>
        </p:nvCxnSpPr>
        <p:spPr>
          <a:xfrm>
            <a:off x="1271477" y="5763723"/>
            <a:ext cx="1124263" cy="705975"/>
          </a:xfrm>
          <a:prstGeom prst="curvedConnector3">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F7C8E96D-0861-48DB-9629-EA9CE61F8FB2}"/>
              </a:ext>
            </a:extLst>
          </p:cNvPr>
          <p:cNvSpPr txBox="1"/>
          <p:nvPr/>
        </p:nvSpPr>
        <p:spPr>
          <a:xfrm>
            <a:off x="2328596" y="6246215"/>
            <a:ext cx="1863153" cy="369332"/>
          </a:xfrm>
          <a:prstGeom prst="rect">
            <a:avLst/>
          </a:prstGeom>
          <a:noFill/>
        </p:spPr>
        <p:txBody>
          <a:bodyPr wrap="square" rtlCol="0">
            <a:spAutoFit/>
          </a:bodyPr>
          <a:lstStyle/>
          <a:p>
            <a:pPr algn="ctr"/>
            <a:r>
              <a:rPr lang="en-CA" b="1" dirty="0">
                <a:solidFill>
                  <a:srgbClr val="FF0000"/>
                </a:solidFill>
              </a:rPr>
              <a:t>INPUT FEATURES </a:t>
            </a:r>
            <a:endParaRPr lang="en-US" b="1" dirty="0">
              <a:solidFill>
                <a:srgbClr val="FF0000"/>
              </a:solidFill>
            </a:endParaRPr>
          </a:p>
        </p:txBody>
      </p:sp>
      <p:sp>
        <p:nvSpPr>
          <p:cNvPr id="25" name="Rectangle: Rounded Corners 24">
            <a:extLst>
              <a:ext uri="{FF2B5EF4-FFF2-40B4-BE49-F238E27FC236}">
                <a16:creationId xmlns:a16="http://schemas.microsoft.com/office/drawing/2014/main" id="{C937B53E-3F0D-4505-91E5-D288A1FE64BC}"/>
              </a:ext>
            </a:extLst>
          </p:cNvPr>
          <p:cNvSpPr/>
          <p:nvPr/>
        </p:nvSpPr>
        <p:spPr>
          <a:xfrm>
            <a:off x="9037658" y="4448550"/>
            <a:ext cx="1246266" cy="343431"/>
          </a:xfrm>
          <a:prstGeom prst="roundRect">
            <a:avLst/>
          </a:prstGeom>
          <a:solidFill>
            <a:srgbClr val="FF0000"/>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CA" sz="1600" dirty="0">
                <a:solidFill>
                  <a:schemeClr val="bg1"/>
                </a:solidFill>
              </a:rPr>
              <a:t>Height &lt;1.6</a:t>
            </a:r>
            <a:endParaRPr lang="en-US" sz="1600" dirty="0">
              <a:solidFill>
                <a:schemeClr val="bg1"/>
              </a:solidFill>
            </a:endParaRPr>
          </a:p>
        </p:txBody>
      </p:sp>
      <p:sp>
        <p:nvSpPr>
          <p:cNvPr id="26" name="Rectangle: Rounded Corners 25">
            <a:extLst>
              <a:ext uri="{FF2B5EF4-FFF2-40B4-BE49-F238E27FC236}">
                <a16:creationId xmlns:a16="http://schemas.microsoft.com/office/drawing/2014/main" id="{3EE6A0B6-99D8-48F0-8CCC-CB1447F5F663}"/>
              </a:ext>
            </a:extLst>
          </p:cNvPr>
          <p:cNvSpPr/>
          <p:nvPr/>
        </p:nvSpPr>
        <p:spPr>
          <a:xfrm>
            <a:off x="10520971" y="4448550"/>
            <a:ext cx="1186273" cy="343431"/>
          </a:xfrm>
          <a:prstGeom prst="roundRect">
            <a:avLst/>
          </a:prstGeom>
          <a:solidFill>
            <a:srgbClr val="FF0000"/>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CA" sz="1600" dirty="0">
                <a:solidFill>
                  <a:schemeClr val="bg1"/>
                </a:solidFill>
              </a:rPr>
              <a:t>Is not Blue?</a:t>
            </a:r>
            <a:endParaRPr lang="en-US" sz="1600" dirty="0">
              <a:solidFill>
                <a:schemeClr val="bg1"/>
              </a:solidFill>
            </a:endParaRPr>
          </a:p>
        </p:txBody>
      </p:sp>
      <p:cxnSp>
        <p:nvCxnSpPr>
          <p:cNvPr id="37" name="Straight Arrow Connector 36">
            <a:extLst>
              <a:ext uri="{FF2B5EF4-FFF2-40B4-BE49-F238E27FC236}">
                <a16:creationId xmlns:a16="http://schemas.microsoft.com/office/drawing/2014/main" id="{723D2AF4-359B-4E7B-A310-985C538A5C65}"/>
              </a:ext>
            </a:extLst>
          </p:cNvPr>
          <p:cNvCxnSpPr>
            <a:cxnSpLocks/>
          </p:cNvCxnSpPr>
          <p:nvPr/>
        </p:nvCxnSpPr>
        <p:spPr>
          <a:xfrm flipH="1">
            <a:off x="10708453" y="4800229"/>
            <a:ext cx="424530" cy="34160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8" name="Straight Arrow Connector 37">
            <a:extLst>
              <a:ext uri="{FF2B5EF4-FFF2-40B4-BE49-F238E27FC236}">
                <a16:creationId xmlns:a16="http://schemas.microsoft.com/office/drawing/2014/main" id="{53A8C983-9861-4577-83C0-1B2F7E660D0A}"/>
              </a:ext>
            </a:extLst>
          </p:cNvPr>
          <p:cNvCxnSpPr>
            <a:cxnSpLocks/>
          </p:cNvCxnSpPr>
          <p:nvPr/>
        </p:nvCxnSpPr>
        <p:spPr>
          <a:xfrm>
            <a:off x="11132983" y="4800229"/>
            <a:ext cx="528892" cy="34160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9" name="Straight Arrow Connector 48">
            <a:extLst>
              <a:ext uri="{FF2B5EF4-FFF2-40B4-BE49-F238E27FC236}">
                <a16:creationId xmlns:a16="http://schemas.microsoft.com/office/drawing/2014/main" id="{E1395840-3AC9-455A-9D9E-4038DA2A9FCE}"/>
              </a:ext>
            </a:extLst>
          </p:cNvPr>
          <p:cNvCxnSpPr>
            <a:cxnSpLocks/>
            <a:endCxn id="51" idx="0"/>
          </p:cNvCxnSpPr>
          <p:nvPr/>
        </p:nvCxnSpPr>
        <p:spPr>
          <a:xfrm flipH="1">
            <a:off x="8976188" y="4800229"/>
            <a:ext cx="424530" cy="34160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0" name="Straight Arrow Connector 49">
            <a:extLst>
              <a:ext uri="{FF2B5EF4-FFF2-40B4-BE49-F238E27FC236}">
                <a16:creationId xmlns:a16="http://schemas.microsoft.com/office/drawing/2014/main" id="{9E556136-8E69-4296-BF2F-BF3F03DD1FFF}"/>
              </a:ext>
            </a:extLst>
          </p:cNvPr>
          <p:cNvCxnSpPr>
            <a:cxnSpLocks/>
            <a:endCxn id="52" idx="0"/>
          </p:cNvCxnSpPr>
          <p:nvPr/>
        </p:nvCxnSpPr>
        <p:spPr>
          <a:xfrm>
            <a:off x="9400718" y="4800229"/>
            <a:ext cx="528892" cy="34160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51" name="Rectangle: Rounded Corners 50">
            <a:extLst>
              <a:ext uri="{FF2B5EF4-FFF2-40B4-BE49-F238E27FC236}">
                <a16:creationId xmlns:a16="http://schemas.microsoft.com/office/drawing/2014/main" id="{CE11C96C-14DD-496E-842E-3F98F4657232}"/>
              </a:ext>
            </a:extLst>
          </p:cNvPr>
          <p:cNvSpPr/>
          <p:nvPr/>
        </p:nvSpPr>
        <p:spPr>
          <a:xfrm>
            <a:off x="8618001" y="5141831"/>
            <a:ext cx="716373" cy="341602"/>
          </a:xfrm>
          <a:prstGeom prst="roundRect">
            <a:avLst/>
          </a:prstGeom>
          <a:solidFill>
            <a:srgbClr val="92D050"/>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CA" sz="1200" dirty="0">
                <a:solidFill>
                  <a:srgbClr val="FF0000"/>
                </a:solidFill>
              </a:rPr>
              <a:t>-15.2, </a:t>
            </a:r>
          </a:p>
          <a:p>
            <a:pPr algn="ctr"/>
            <a:r>
              <a:rPr lang="en-CA" sz="1200" dirty="0">
                <a:solidFill>
                  <a:srgbClr val="FF0000"/>
                </a:solidFill>
              </a:rPr>
              <a:t>-14.2 </a:t>
            </a:r>
            <a:endParaRPr lang="en-US" sz="1200" dirty="0">
              <a:solidFill>
                <a:srgbClr val="FF0000"/>
              </a:solidFill>
            </a:endParaRPr>
          </a:p>
        </p:txBody>
      </p:sp>
      <p:sp>
        <p:nvSpPr>
          <p:cNvPr id="52" name="Rectangle: Rounded Corners 51">
            <a:extLst>
              <a:ext uri="{FF2B5EF4-FFF2-40B4-BE49-F238E27FC236}">
                <a16:creationId xmlns:a16="http://schemas.microsoft.com/office/drawing/2014/main" id="{1CCAD9F8-A498-4847-88BE-02A5485E2D10}"/>
              </a:ext>
            </a:extLst>
          </p:cNvPr>
          <p:cNvSpPr/>
          <p:nvPr/>
        </p:nvSpPr>
        <p:spPr>
          <a:xfrm>
            <a:off x="9571423" y="5141831"/>
            <a:ext cx="716374" cy="341602"/>
          </a:xfrm>
          <a:prstGeom prst="roundRect">
            <a:avLst/>
          </a:prstGeom>
          <a:solidFill>
            <a:srgbClr val="92D050"/>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CA" dirty="0">
                <a:solidFill>
                  <a:srgbClr val="FF0000"/>
                </a:solidFill>
              </a:rPr>
              <a:t>4.8</a:t>
            </a:r>
            <a:endParaRPr lang="en-US" dirty="0">
              <a:solidFill>
                <a:srgbClr val="FF0000"/>
              </a:solidFill>
            </a:endParaRPr>
          </a:p>
        </p:txBody>
      </p:sp>
      <p:sp>
        <p:nvSpPr>
          <p:cNvPr id="7" name="TextBox 6">
            <a:extLst>
              <a:ext uri="{FF2B5EF4-FFF2-40B4-BE49-F238E27FC236}">
                <a16:creationId xmlns:a16="http://schemas.microsoft.com/office/drawing/2014/main" id="{6F7D66D3-D738-46E1-9E77-E13381CEF5ED}"/>
              </a:ext>
            </a:extLst>
          </p:cNvPr>
          <p:cNvSpPr txBox="1"/>
          <p:nvPr/>
        </p:nvSpPr>
        <p:spPr>
          <a:xfrm>
            <a:off x="250377" y="1229023"/>
            <a:ext cx="8304406" cy="1938992"/>
          </a:xfrm>
          <a:prstGeom prst="rect">
            <a:avLst/>
          </a:prstGeom>
          <a:noFill/>
        </p:spPr>
        <p:txBody>
          <a:bodyPr wrap="square" rtlCol="0">
            <a:spAutoFit/>
          </a:bodyPr>
          <a:lstStyle/>
          <a:p>
            <a:pPr marL="285750" indent="-285750">
              <a:buFont typeface="Arial" panose="020B0604020202020204" pitchFamily="34" charset="0"/>
              <a:buChar char="•"/>
            </a:pPr>
            <a:r>
              <a:rPr lang="en-CA" sz="2000" dirty="0"/>
              <a:t>Let’s assume that the initial model predictions (starting point) is the average weight is 71.2</a:t>
            </a:r>
            <a:endParaRPr lang="en-US" sz="2000" dirty="0"/>
          </a:p>
          <a:p>
            <a:pPr marL="285750" indent="-285750">
              <a:buFont typeface="Arial" panose="020B0604020202020204" pitchFamily="34" charset="0"/>
              <a:buChar char="•"/>
            </a:pPr>
            <a:r>
              <a:rPr lang="en-US" sz="2000" dirty="0"/>
              <a:t>Gradient boost builds a tree based on the error from the first tree.</a:t>
            </a:r>
          </a:p>
          <a:p>
            <a:pPr marL="285750" indent="-285750">
              <a:buFont typeface="Arial" panose="020B0604020202020204" pitchFamily="34" charset="0"/>
              <a:buChar char="•"/>
            </a:pPr>
            <a:r>
              <a:rPr lang="en-US" sz="2000" dirty="0"/>
              <a:t>The tree is built by assuming that the features (heights, color, and gender) predicts the residuals (new column that we have just created).</a:t>
            </a:r>
          </a:p>
          <a:p>
            <a:pPr marL="285750" indent="-285750">
              <a:buFont typeface="Arial" panose="020B0604020202020204" pitchFamily="34" charset="0"/>
              <a:buChar char="•"/>
            </a:pPr>
            <a:endParaRPr lang="en-CA" sz="2000" dirty="0"/>
          </a:p>
        </p:txBody>
      </p:sp>
      <p:graphicFrame>
        <p:nvGraphicFramePr>
          <p:cNvPr id="8" name="Table 7">
            <a:extLst>
              <a:ext uri="{FF2B5EF4-FFF2-40B4-BE49-F238E27FC236}">
                <a16:creationId xmlns:a16="http://schemas.microsoft.com/office/drawing/2014/main" id="{84E3E86B-C3DB-4754-AC26-A4ECDC189206}"/>
              </a:ext>
            </a:extLst>
          </p:cNvPr>
          <p:cNvGraphicFramePr>
            <a:graphicFrameLocks noGrp="1"/>
          </p:cNvGraphicFramePr>
          <p:nvPr>
            <p:extLst>
              <p:ext uri="{D42A27DB-BD31-4B8C-83A1-F6EECF244321}">
                <p14:modId xmlns:p14="http://schemas.microsoft.com/office/powerpoint/2010/main" val="209730557"/>
              </p:ext>
            </p:extLst>
          </p:nvPr>
        </p:nvGraphicFramePr>
        <p:xfrm>
          <a:off x="6000328" y="3134238"/>
          <a:ext cx="2479271" cy="2616536"/>
        </p:xfrm>
        <a:graphic>
          <a:graphicData uri="http://schemas.openxmlformats.org/drawingml/2006/table">
            <a:tbl>
              <a:tblPr firstRow="1" bandRow="1">
                <a:tableStyleId>{5C22544A-7EE6-4342-B048-85BDC9FD1C3A}</a:tableStyleId>
              </a:tblPr>
              <a:tblGrid>
                <a:gridCol w="2479271">
                  <a:extLst>
                    <a:ext uri="{9D8B030D-6E8A-4147-A177-3AD203B41FA5}">
                      <a16:colId xmlns:a16="http://schemas.microsoft.com/office/drawing/2014/main" val="2175900377"/>
                    </a:ext>
                  </a:extLst>
                </a:gridCol>
              </a:tblGrid>
              <a:tr h="421976">
                <a:tc>
                  <a:txBody>
                    <a:bodyPr/>
                    <a:lstStyle/>
                    <a:p>
                      <a:r>
                        <a:rPr lang="en-CA" dirty="0"/>
                        <a:t>Error = True – predicted</a:t>
                      </a:r>
                      <a:endParaRPr lang="en-US" dirty="0"/>
                    </a:p>
                  </a:txBody>
                  <a:tcPr/>
                </a:tc>
                <a:extLst>
                  <a:ext uri="{0D108BD9-81ED-4DB2-BD59-A6C34878D82A}">
                    <a16:rowId xmlns:a16="http://schemas.microsoft.com/office/drawing/2014/main" val="1538503797"/>
                  </a:ext>
                </a:extLst>
              </a:tr>
              <a:tr h="343122">
                <a:tc>
                  <a:txBody>
                    <a:bodyPr/>
                    <a:lstStyle/>
                    <a:p>
                      <a:r>
                        <a:rPr lang="en-CA" dirty="0"/>
                        <a:t>88-71.2=16.8</a:t>
                      </a:r>
                      <a:endParaRPr lang="en-US" dirty="0"/>
                    </a:p>
                  </a:txBody>
                  <a:tcPr/>
                </a:tc>
                <a:extLst>
                  <a:ext uri="{0D108BD9-81ED-4DB2-BD59-A6C34878D82A}">
                    <a16:rowId xmlns:a16="http://schemas.microsoft.com/office/drawing/2014/main" val="1339466722"/>
                  </a:ext>
                </a:extLst>
              </a:tr>
              <a:tr h="343122">
                <a:tc>
                  <a:txBody>
                    <a:bodyPr/>
                    <a:lstStyle/>
                    <a:p>
                      <a:r>
                        <a:rPr lang="en-CA" dirty="0"/>
                        <a:t>76-71.2=4.8</a:t>
                      </a:r>
                      <a:endParaRPr lang="en-US" dirty="0"/>
                    </a:p>
                  </a:txBody>
                  <a:tcPr/>
                </a:tc>
                <a:extLst>
                  <a:ext uri="{0D108BD9-81ED-4DB2-BD59-A6C34878D82A}">
                    <a16:rowId xmlns:a16="http://schemas.microsoft.com/office/drawing/2014/main" val="1533367055"/>
                  </a:ext>
                </a:extLst>
              </a:tr>
              <a:tr h="343122">
                <a:tc>
                  <a:txBody>
                    <a:bodyPr/>
                    <a:lstStyle/>
                    <a:p>
                      <a:r>
                        <a:rPr lang="en-CA" dirty="0"/>
                        <a:t>56-71.2=-15.2</a:t>
                      </a:r>
                      <a:endParaRPr lang="en-US" dirty="0"/>
                    </a:p>
                  </a:txBody>
                  <a:tcPr/>
                </a:tc>
                <a:extLst>
                  <a:ext uri="{0D108BD9-81ED-4DB2-BD59-A6C34878D82A}">
                    <a16:rowId xmlns:a16="http://schemas.microsoft.com/office/drawing/2014/main" val="412209898"/>
                  </a:ext>
                </a:extLst>
              </a:tr>
              <a:tr h="343122">
                <a:tc>
                  <a:txBody>
                    <a:bodyPr/>
                    <a:lstStyle/>
                    <a:p>
                      <a:r>
                        <a:rPr lang="en-CA" dirty="0"/>
                        <a:t>73-71.2=1.8</a:t>
                      </a:r>
                      <a:endParaRPr lang="en-US" dirty="0"/>
                    </a:p>
                  </a:txBody>
                  <a:tcPr/>
                </a:tc>
                <a:extLst>
                  <a:ext uri="{0D108BD9-81ED-4DB2-BD59-A6C34878D82A}">
                    <a16:rowId xmlns:a16="http://schemas.microsoft.com/office/drawing/2014/main" val="2930648361"/>
                  </a:ext>
                </a:extLst>
              </a:tr>
              <a:tr h="343122">
                <a:tc>
                  <a:txBody>
                    <a:bodyPr/>
                    <a:lstStyle/>
                    <a:p>
                      <a:r>
                        <a:rPr lang="en-CA" dirty="0"/>
                        <a:t>77-71.2=5.8</a:t>
                      </a:r>
                      <a:endParaRPr lang="en-US" dirty="0"/>
                    </a:p>
                  </a:txBody>
                  <a:tcPr/>
                </a:tc>
                <a:extLst>
                  <a:ext uri="{0D108BD9-81ED-4DB2-BD59-A6C34878D82A}">
                    <a16:rowId xmlns:a16="http://schemas.microsoft.com/office/drawing/2014/main" val="316527075"/>
                  </a:ext>
                </a:extLst>
              </a:tr>
              <a:tr h="343122">
                <a:tc>
                  <a:txBody>
                    <a:bodyPr/>
                    <a:lstStyle/>
                    <a:p>
                      <a:r>
                        <a:rPr lang="en-CA" dirty="0"/>
                        <a:t>57-71.2=-14.2</a:t>
                      </a:r>
                      <a:endParaRPr lang="en-US" dirty="0"/>
                    </a:p>
                  </a:txBody>
                  <a:tcPr/>
                </a:tc>
                <a:extLst>
                  <a:ext uri="{0D108BD9-81ED-4DB2-BD59-A6C34878D82A}">
                    <a16:rowId xmlns:a16="http://schemas.microsoft.com/office/drawing/2014/main" val="3276064454"/>
                  </a:ext>
                </a:extLst>
              </a:tr>
            </a:tbl>
          </a:graphicData>
        </a:graphic>
      </p:graphicFrame>
      <p:sp>
        <p:nvSpPr>
          <p:cNvPr id="28" name="Rectangle: Rounded Corners 27">
            <a:extLst>
              <a:ext uri="{FF2B5EF4-FFF2-40B4-BE49-F238E27FC236}">
                <a16:creationId xmlns:a16="http://schemas.microsoft.com/office/drawing/2014/main" id="{AA9CFB30-2C60-4DB1-AC80-B09E4A9B437F}"/>
              </a:ext>
            </a:extLst>
          </p:cNvPr>
          <p:cNvSpPr/>
          <p:nvPr/>
        </p:nvSpPr>
        <p:spPr>
          <a:xfrm>
            <a:off x="10350266" y="5160994"/>
            <a:ext cx="716373" cy="341602"/>
          </a:xfrm>
          <a:prstGeom prst="roundRect">
            <a:avLst/>
          </a:prstGeom>
          <a:solidFill>
            <a:srgbClr val="92D050"/>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CA" sz="1200" dirty="0">
                <a:solidFill>
                  <a:srgbClr val="FF0000"/>
                </a:solidFill>
              </a:rPr>
              <a:t>1.8, 5.8</a:t>
            </a:r>
            <a:endParaRPr lang="en-US" sz="1200" dirty="0">
              <a:solidFill>
                <a:srgbClr val="FF0000"/>
              </a:solidFill>
            </a:endParaRPr>
          </a:p>
        </p:txBody>
      </p:sp>
      <p:sp>
        <p:nvSpPr>
          <p:cNvPr id="30" name="Rectangle: Rounded Corners 29">
            <a:extLst>
              <a:ext uri="{FF2B5EF4-FFF2-40B4-BE49-F238E27FC236}">
                <a16:creationId xmlns:a16="http://schemas.microsoft.com/office/drawing/2014/main" id="{CCC8B122-50CB-42FE-B7E4-1424635B1A50}"/>
              </a:ext>
            </a:extLst>
          </p:cNvPr>
          <p:cNvSpPr/>
          <p:nvPr/>
        </p:nvSpPr>
        <p:spPr>
          <a:xfrm>
            <a:off x="11303688" y="5160994"/>
            <a:ext cx="716374" cy="341602"/>
          </a:xfrm>
          <a:prstGeom prst="roundRect">
            <a:avLst/>
          </a:prstGeom>
          <a:solidFill>
            <a:srgbClr val="92D050"/>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CA" dirty="0">
                <a:solidFill>
                  <a:srgbClr val="FF0000"/>
                </a:solidFill>
              </a:rPr>
              <a:t>16.8</a:t>
            </a:r>
            <a:endParaRPr lang="en-US" dirty="0">
              <a:solidFill>
                <a:srgbClr val="FF0000"/>
              </a:solidFill>
            </a:endParaRPr>
          </a:p>
        </p:txBody>
      </p:sp>
      <p:sp>
        <p:nvSpPr>
          <p:cNvPr id="9" name="TextBox 8">
            <a:extLst>
              <a:ext uri="{FF2B5EF4-FFF2-40B4-BE49-F238E27FC236}">
                <a16:creationId xmlns:a16="http://schemas.microsoft.com/office/drawing/2014/main" id="{6CF87EC1-E553-4089-BBC3-D42C8B335A26}"/>
              </a:ext>
            </a:extLst>
          </p:cNvPr>
          <p:cNvSpPr txBox="1"/>
          <p:nvPr/>
        </p:nvSpPr>
        <p:spPr>
          <a:xfrm>
            <a:off x="8883471" y="4782240"/>
            <a:ext cx="296876" cy="369332"/>
          </a:xfrm>
          <a:prstGeom prst="rect">
            <a:avLst/>
          </a:prstGeom>
          <a:noFill/>
        </p:spPr>
        <p:txBody>
          <a:bodyPr wrap="none" rtlCol="0">
            <a:spAutoFit/>
          </a:bodyPr>
          <a:lstStyle/>
          <a:p>
            <a:r>
              <a:rPr lang="en-CA" dirty="0"/>
              <a:t>Y</a:t>
            </a:r>
            <a:endParaRPr lang="en-US" dirty="0"/>
          </a:p>
        </p:txBody>
      </p:sp>
      <p:sp>
        <p:nvSpPr>
          <p:cNvPr id="31" name="TextBox 30">
            <a:extLst>
              <a:ext uri="{FF2B5EF4-FFF2-40B4-BE49-F238E27FC236}">
                <a16:creationId xmlns:a16="http://schemas.microsoft.com/office/drawing/2014/main" id="{D7D202F2-7A20-4189-807E-CF01788AD59B}"/>
              </a:ext>
            </a:extLst>
          </p:cNvPr>
          <p:cNvSpPr txBox="1"/>
          <p:nvPr/>
        </p:nvSpPr>
        <p:spPr>
          <a:xfrm>
            <a:off x="9677120" y="4078930"/>
            <a:ext cx="296876" cy="369332"/>
          </a:xfrm>
          <a:prstGeom prst="rect">
            <a:avLst/>
          </a:prstGeom>
          <a:noFill/>
        </p:spPr>
        <p:txBody>
          <a:bodyPr wrap="none" rtlCol="0">
            <a:spAutoFit/>
          </a:bodyPr>
          <a:lstStyle/>
          <a:p>
            <a:r>
              <a:rPr lang="en-CA" dirty="0"/>
              <a:t>Y</a:t>
            </a:r>
            <a:endParaRPr lang="en-US" dirty="0"/>
          </a:p>
        </p:txBody>
      </p:sp>
      <p:sp>
        <p:nvSpPr>
          <p:cNvPr id="32" name="TextBox 31">
            <a:extLst>
              <a:ext uri="{FF2B5EF4-FFF2-40B4-BE49-F238E27FC236}">
                <a16:creationId xmlns:a16="http://schemas.microsoft.com/office/drawing/2014/main" id="{4A20517D-E302-4B37-991B-130ADFEC47D2}"/>
              </a:ext>
            </a:extLst>
          </p:cNvPr>
          <p:cNvSpPr txBox="1"/>
          <p:nvPr/>
        </p:nvSpPr>
        <p:spPr>
          <a:xfrm>
            <a:off x="10789652" y="4078930"/>
            <a:ext cx="333746" cy="369332"/>
          </a:xfrm>
          <a:prstGeom prst="rect">
            <a:avLst/>
          </a:prstGeom>
          <a:noFill/>
        </p:spPr>
        <p:txBody>
          <a:bodyPr wrap="none" rtlCol="0">
            <a:spAutoFit/>
          </a:bodyPr>
          <a:lstStyle/>
          <a:p>
            <a:r>
              <a:rPr lang="en-CA" dirty="0"/>
              <a:t>N</a:t>
            </a:r>
            <a:endParaRPr lang="en-US" dirty="0"/>
          </a:p>
        </p:txBody>
      </p:sp>
      <p:sp>
        <p:nvSpPr>
          <p:cNvPr id="33" name="TextBox 32">
            <a:extLst>
              <a:ext uri="{FF2B5EF4-FFF2-40B4-BE49-F238E27FC236}">
                <a16:creationId xmlns:a16="http://schemas.microsoft.com/office/drawing/2014/main" id="{027E4C7C-C4D6-4F1D-9133-F61CE4410F5B}"/>
              </a:ext>
            </a:extLst>
          </p:cNvPr>
          <p:cNvSpPr txBox="1"/>
          <p:nvPr/>
        </p:nvSpPr>
        <p:spPr>
          <a:xfrm>
            <a:off x="11502797" y="4772499"/>
            <a:ext cx="333746" cy="369332"/>
          </a:xfrm>
          <a:prstGeom prst="rect">
            <a:avLst/>
          </a:prstGeom>
          <a:noFill/>
        </p:spPr>
        <p:txBody>
          <a:bodyPr wrap="none" rtlCol="0">
            <a:spAutoFit/>
          </a:bodyPr>
          <a:lstStyle/>
          <a:p>
            <a:r>
              <a:rPr lang="en-CA" dirty="0"/>
              <a:t>N</a:t>
            </a:r>
            <a:endParaRPr lang="en-US" dirty="0"/>
          </a:p>
        </p:txBody>
      </p:sp>
      <p:sp>
        <p:nvSpPr>
          <p:cNvPr id="34" name="TextBox 33">
            <a:extLst>
              <a:ext uri="{FF2B5EF4-FFF2-40B4-BE49-F238E27FC236}">
                <a16:creationId xmlns:a16="http://schemas.microsoft.com/office/drawing/2014/main" id="{2B68D1C1-0B86-45DA-9E49-4C42BFE18484}"/>
              </a:ext>
            </a:extLst>
          </p:cNvPr>
          <p:cNvSpPr txBox="1"/>
          <p:nvPr/>
        </p:nvSpPr>
        <p:spPr>
          <a:xfrm>
            <a:off x="9719289" y="4754781"/>
            <a:ext cx="333746" cy="369332"/>
          </a:xfrm>
          <a:prstGeom prst="rect">
            <a:avLst/>
          </a:prstGeom>
          <a:noFill/>
        </p:spPr>
        <p:txBody>
          <a:bodyPr wrap="none" rtlCol="0">
            <a:spAutoFit/>
          </a:bodyPr>
          <a:lstStyle/>
          <a:p>
            <a:r>
              <a:rPr lang="en-CA" dirty="0"/>
              <a:t>N</a:t>
            </a:r>
            <a:endParaRPr lang="en-US" dirty="0"/>
          </a:p>
        </p:txBody>
      </p:sp>
      <p:sp>
        <p:nvSpPr>
          <p:cNvPr id="35" name="TextBox 34">
            <a:extLst>
              <a:ext uri="{FF2B5EF4-FFF2-40B4-BE49-F238E27FC236}">
                <a16:creationId xmlns:a16="http://schemas.microsoft.com/office/drawing/2014/main" id="{2CAB7DCB-9327-4983-B2EC-0AB6800BA7ED}"/>
              </a:ext>
            </a:extLst>
          </p:cNvPr>
          <p:cNvSpPr txBox="1"/>
          <p:nvPr/>
        </p:nvSpPr>
        <p:spPr>
          <a:xfrm>
            <a:off x="10668679" y="4753839"/>
            <a:ext cx="296876" cy="369332"/>
          </a:xfrm>
          <a:prstGeom prst="rect">
            <a:avLst/>
          </a:prstGeom>
          <a:noFill/>
        </p:spPr>
        <p:txBody>
          <a:bodyPr wrap="none" rtlCol="0">
            <a:spAutoFit/>
          </a:bodyPr>
          <a:lstStyle/>
          <a:p>
            <a:r>
              <a:rPr lang="en-CA" dirty="0"/>
              <a:t>Y</a:t>
            </a:r>
            <a:endParaRPr lang="en-US" dirty="0"/>
          </a:p>
        </p:txBody>
      </p:sp>
      <p:sp>
        <p:nvSpPr>
          <p:cNvPr id="10" name="Rectangle 9">
            <a:extLst>
              <a:ext uri="{FF2B5EF4-FFF2-40B4-BE49-F238E27FC236}">
                <a16:creationId xmlns:a16="http://schemas.microsoft.com/office/drawing/2014/main" id="{169C9834-B1A2-49AD-ADD1-44AAB5C2F5EE}"/>
              </a:ext>
            </a:extLst>
          </p:cNvPr>
          <p:cNvSpPr/>
          <p:nvPr/>
        </p:nvSpPr>
        <p:spPr>
          <a:xfrm>
            <a:off x="7205111" y="6078062"/>
            <a:ext cx="5166940" cy="523220"/>
          </a:xfrm>
          <a:prstGeom prst="rect">
            <a:avLst/>
          </a:prstGeom>
        </p:spPr>
        <p:txBody>
          <a:bodyPr wrap="square">
            <a:spAutoFit/>
          </a:bodyPr>
          <a:lstStyle/>
          <a:p>
            <a:r>
              <a:rPr lang="en-US" sz="1400" dirty="0">
                <a:hlinkClick r:id="rId3"/>
              </a:rPr>
              <a:t>Example adopted from the awesome </a:t>
            </a:r>
            <a:r>
              <a:rPr lang="en-US" sz="1400" dirty="0" err="1">
                <a:hlinkClick r:id="rId3"/>
              </a:rPr>
              <a:t>StatQuest</a:t>
            </a:r>
            <a:r>
              <a:rPr lang="en-US" sz="1400" dirty="0">
                <a:hlinkClick r:id="rId3"/>
              </a:rPr>
              <a:t> (by Josh </a:t>
            </a:r>
            <a:r>
              <a:rPr lang="en-US" sz="1400" dirty="0" err="1">
                <a:hlinkClick r:id="rId3"/>
              </a:rPr>
              <a:t>Starmer</a:t>
            </a:r>
            <a:r>
              <a:rPr lang="en-US" sz="1400" dirty="0">
                <a:hlinkClick r:id="rId3"/>
              </a:rPr>
              <a:t>): https://www.youtube.com/watch?v=3CC4N4z3GJc&amp;t=87s</a:t>
            </a:r>
            <a:endParaRPr lang="en-US" sz="1400" dirty="0"/>
          </a:p>
        </p:txBody>
      </p:sp>
      <p:sp>
        <p:nvSpPr>
          <p:cNvPr id="36" name="Rectangle 35">
            <a:extLst>
              <a:ext uri="{FF2B5EF4-FFF2-40B4-BE49-F238E27FC236}">
                <a16:creationId xmlns:a16="http://schemas.microsoft.com/office/drawing/2014/main" id="{2D37E0B4-0121-47E9-AEC4-278DB620F58D}"/>
              </a:ext>
            </a:extLst>
          </p:cNvPr>
          <p:cNvSpPr/>
          <p:nvPr/>
        </p:nvSpPr>
        <p:spPr>
          <a:xfrm>
            <a:off x="6008405" y="3154894"/>
            <a:ext cx="2471193" cy="2595880"/>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Rounded Corners 39">
            <a:extLst>
              <a:ext uri="{FF2B5EF4-FFF2-40B4-BE49-F238E27FC236}">
                <a16:creationId xmlns:a16="http://schemas.microsoft.com/office/drawing/2014/main" id="{E4A2409F-F002-408A-B98E-507A06EDAD17}"/>
              </a:ext>
            </a:extLst>
          </p:cNvPr>
          <p:cNvSpPr/>
          <p:nvPr/>
        </p:nvSpPr>
        <p:spPr>
          <a:xfrm>
            <a:off x="9107120" y="1338676"/>
            <a:ext cx="1561559" cy="735504"/>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CA" sz="2800" b="1" dirty="0">
                <a:solidFill>
                  <a:schemeClr val="tx1"/>
                </a:solidFill>
              </a:rPr>
              <a:t>71.2</a:t>
            </a:r>
            <a:endParaRPr lang="en-US" sz="2800" b="1" dirty="0">
              <a:solidFill>
                <a:schemeClr val="tx1"/>
              </a:solidFill>
            </a:endParaRPr>
          </a:p>
        </p:txBody>
      </p:sp>
      <p:sp>
        <p:nvSpPr>
          <p:cNvPr id="41" name="TextBox 40">
            <a:extLst>
              <a:ext uri="{FF2B5EF4-FFF2-40B4-BE49-F238E27FC236}">
                <a16:creationId xmlns:a16="http://schemas.microsoft.com/office/drawing/2014/main" id="{6EF51435-A4DB-447F-BCFB-1FC6BBA1CFA7}"/>
              </a:ext>
            </a:extLst>
          </p:cNvPr>
          <p:cNvSpPr txBox="1"/>
          <p:nvPr/>
        </p:nvSpPr>
        <p:spPr>
          <a:xfrm>
            <a:off x="8694595" y="2116901"/>
            <a:ext cx="2343899" cy="646331"/>
          </a:xfrm>
          <a:prstGeom prst="rect">
            <a:avLst/>
          </a:prstGeom>
          <a:noFill/>
        </p:spPr>
        <p:txBody>
          <a:bodyPr wrap="square" rtlCol="0">
            <a:spAutoFit/>
          </a:bodyPr>
          <a:lstStyle/>
          <a:p>
            <a:pPr algn="ctr"/>
            <a:r>
              <a:rPr lang="en-CA" b="1" dirty="0">
                <a:solidFill>
                  <a:srgbClr val="FF0000"/>
                </a:solidFill>
              </a:rPr>
              <a:t>INITIAL STARTING POINT (PREDICTIONS)</a:t>
            </a:r>
            <a:endParaRPr lang="en-US" b="1" dirty="0">
              <a:solidFill>
                <a:srgbClr val="FF0000"/>
              </a:solidFill>
            </a:endParaRPr>
          </a:p>
        </p:txBody>
      </p:sp>
    </p:spTree>
    <p:extLst>
      <p:ext uri="{BB962C8B-B14F-4D97-AF65-F5344CB8AC3E}">
        <p14:creationId xmlns:p14="http://schemas.microsoft.com/office/powerpoint/2010/main" val="26140449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500"/>
                                        <p:tgtEl>
                                          <p:spTgt spid="4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fade">
                                      <p:cBhvr>
                                        <p:cTn id="10" dur="500"/>
                                        <p:tgtEl>
                                          <p:spTgt spid="41"/>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fill="hold"/>
                                        <p:tgtEl>
                                          <p:spTgt spid="21"/>
                                        </p:tgtEl>
                                        <p:attrNameLst>
                                          <p:attrName>ppt_x</p:attrName>
                                        </p:attrNameLst>
                                      </p:cBhvr>
                                      <p:tavLst>
                                        <p:tav tm="0">
                                          <p:val>
                                            <p:strVal val="#ppt_x"/>
                                          </p:val>
                                        </p:tav>
                                        <p:tav tm="100000">
                                          <p:val>
                                            <p:strVal val="#ppt_x"/>
                                          </p:val>
                                        </p:tav>
                                      </p:tavLst>
                                    </p:anim>
                                    <p:anim calcmode="lin" valueType="num">
                                      <p:cBhvr additive="base">
                                        <p:cTn id="20" dur="500" fill="hold"/>
                                        <p:tgtEl>
                                          <p:spTgt spid="21"/>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cBhvr additive="base">
                                        <p:cTn id="23" dur="500" fill="hold"/>
                                        <p:tgtEl>
                                          <p:spTgt spid="22"/>
                                        </p:tgtEl>
                                        <p:attrNameLst>
                                          <p:attrName>ppt_x</p:attrName>
                                        </p:attrNameLst>
                                      </p:cBhvr>
                                      <p:tavLst>
                                        <p:tav tm="0">
                                          <p:val>
                                            <p:strVal val="#ppt_x"/>
                                          </p:val>
                                        </p:tav>
                                        <p:tav tm="100000">
                                          <p:val>
                                            <p:strVal val="#ppt_x"/>
                                          </p:val>
                                        </p:tav>
                                      </p:tavLst>
                                    </p:anim>
                                    <p:anim calcmode="lin" valueType="num">
                                      <p:cBhvr additive="base">
                                        <p:cTn id="24" dur="500" fill="hold"/>
                                        <p:tgtEl>
                                          <p:spTgt spid="22"/>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additive="base">
                                        <p:cTn id="27" dur="500" fill="hold"/>
                                        <p:tgtEl>
                                          <p:spTgt spid="20"/>
                                        </p:tgtEl>
                                        <p:attrNameLst>
                                          <p:attrName>ppt_x</p:attrName>
                                        </p:attrNameLst>
                                      </p:cBhvr>
                                      <p:tavLst>
                                        <p:tav tm="0">
                                          <p:val>
                                            <p:strVal val="#ppt_x"/>
                                          </p:val>
                                        </p:tav>
                                        <p:tav tm="100000">
                                          <p:val>
                                            <p:strVal val="#ppt_x"/>
                                          </p:val>
                                        </p:tav>
                                      </p:tavLst>
                                    </p:anim>
                                    <p:anim calcmode="lin" valueType="num">
                                      <p:cBhvr additive="base">
                                        <p:cTn id="2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36"/>
                                        </p:tgtEl>
                                        <p:attrNameLst>
                                          <p:attrName>style.visibility</p:attrName>
                                        </p:attrNameLst>
                                      </p:cBhvr>
                                      <p:to>
                                        <p:strVal val="visible"/>
                                      </p:to>
                                    </p:set>
                                    <p:animEffect transition="in" filter="fade">
                                      <p:cBhvr>
                                        <p:cTn id="33" dur="500"/>
                                        <p:tgtEl>
                                          <p:spTgt spid="36"/>
                                        </p:tgtEl>
                                      </p:cBhvr>
                                    </p:animEffect>
                                  </p:childTnLst>
                                </p:cTn>
                              </p:par>
                              <p:par>
                                <p:cTn id="34" presetID="2" presetClass="entr" presetSubtype="4" fill="hold" nodeType="with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additive="base">
                                        <p:cTn id="36" dur="500" fill="hold"/>
                                        <p:tgtEl>
                                          <p:spTgt spid="8"/>
                                        </p:tgtEl>
                                        <p:attrNameLst>
                                          <p:attrName>ppt_x</p:attrName>
                                        </p:attrNameLst>
                                      </p:cBhvr>
                                      <p:tavLst>
                                        <p:tav tm="0">
                                          <p:val>
                                            <p:strVal val="#ppt_x"/>
                                          </p:val>
                                        </p:tav>
                                        <p:tav tm="100000">
                                          <p:val>
                                            <p:strVal val="#ppt_x"/>
                                          </p:val>
                                        </p:tav>
                                      </p:tavLst>
                                    </p:anim>
                                    <p:anim calcmode="lin" valueType="num">
                                      <p:cBhvr additive="base">
                                        <p:cTn id="37" dur="500" fill="hold"/>
                                        <p:tgtEl>
                                          <p:spTgt spid="8"/>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19"/>
                                        </p:tgtEl>
                                        <p:attrNameLst>
                                          <p:attrName>style.visibility</p:attrName>
                                        </p:attrNameLst>
                                      </p:cBhvr>
                                      <p:to>
                                        <p:strVal val="visible"/>
                                      </p:to>
                                    </p:set>
                                    <p:anim calcmode="lin" valueType="num">
                                      <p:cBhvr additive="base">
                                        <p:cTn id="40" dur="500" fill="hold"/>
                                        <p:tgtEl>
                                          <p:spTgt spid="19"/>
                                        </p:tgtEl>
                                        <p:attrNameLst>
                                          <p:attrName>ppt_x</p:attrName>
                                        </p:attrNameLst>
                                      </p:cBhvr>
                                      <p:tavLst>
                                        <p:tav tm="0">
                                          <p:val>
                                            <p:strVal val="#ppt_x"/>
                                          </p:val>
                                        </p:tav>
                                        <p:tav tm="100000">
                                          <p:val>
                                            <p:strVal val="#ppt_x"/>
                                          </p:val>
                                        </p:tav>
                                      </p:tavLst>
                                    </p:anim>
                                    <p:anim calcmode="lin" valueType="num">
                                      <p:cBhvr additive="base">
                                        <p:cTn id="41" dur="500" fill="hold"/>
                                        <p:tgtEl>
                                          <p:spTgt spid="19"/>
                                        </p:tgtEl>
                                        <p:attrNameLst>
                                          <p:attrName>ppt_y</p:attrName>
                                        </p:attrNameLst>
                                      </p:cBhvr>
                                      <p:tavLst>
                                        <p:tav tm="0">
                                          <p:val>
                                            <p:strVal val="1+#ppt_h/2"/>
                                          </p:val>
                                        </p:tav>
                                        <p:tav tm="100000">
                                          <p:val>
                                            <p:strVal val="#ppt_y"/>
                                          </p:val>
                                        </p:tav>
                                      </p:tavLst>
                                    </p:anim>
                                  </p:childTnLst>
                                </p:cTn>
                              </p:par>
                              <p:par>
                                <p:cTn id="42" presetID="2" presetClass="entr" presetSubtype="4" fill="hold" nodeType="withEffect">
                                  <p:stCondLst>
                                    <p:cond delay="0"/>
                                  </p:stCondLst>
                                  <p:childTnLst>
                                    <p:set>
                                      <p:cBhvr>
                                        <p:cTn id="43" dur="1" fill="hold">
                                          <p:stCondLst>
                                            <p:cond delay="0"/>
                                          </p:stCondLst>
                                        </p:cTn>
                                        <p:tgtEl>
                                          <p:spTgt spid="18"/>
                                        </p:tgtEl>
                                        <p:attrNameLst>
                                          <p:attrName>style.visibility</p:attrName>
                                        </p:attrNameLst>
                                      </p:cBhvr>
                                      <p:to>
                                        <p:strVal val="visible"/>
                                      </p:to>
                                    </p:set>
                                    <p:anim calcmode="lin" valueType="num">
                                      <p:cBhvr additive="base">
                                        <p:cTn id="44" dur="500" fill="hold"/>
                                        <p:tgtEl>
                                          <p:spTgt spid="18"/>
                                        </p:tgtEl>
                                        <p:attrNameLst>
                                          <p:attrName>ppt_x</p:attrName>
                                        </p:attrNameLst>
                                      </p:cBhvr>
                                      <p:tavLst>
                                        <p:tav tm="0">
                                          <p:val>
                                            <p:strVal val="#ppt_x"/>
                                          </p:val>
                                        </p:tav>
                                        <p:tav tm="100000">
                                          <p:val>
                                            <p:strVal val="#ppt_x"/>
                                          </p:val>
                                        </p:tav>
                                      </p:tavLst>
                                    </p:anim>
                                    <p:anim calcmode="lin" valueType="num">
                                      <p:cBhvr additive="base">
                                        <p:cTn id="45"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grpId="0" nodeType="clickEffect">
                                  <p:stCondLst>
                                    <p:cond delay="0"/>
                                  </p:stCondLst>
                                  <p:childTnLst>
                                    <p:set>
                                      <p:cBhvr>
                                        <p:cTn id="49" dur="1" fill="hold">
                                          <p:stCondLst>
                                            <p:cond delay="0"/>
                                          </p:stCondLst>
                                        </p:cTn>
                                        <p:tgtEl>
                                          <p:spTgt spid="3"/>
                                        </p:tgtEl>
                                        <p:attrNameLst>
                                          <p:attrName>style.visibility</p:attrName>
                                        </p:attrNameLst>
                                      </p:cBhvr>
                                      <p:to>
                                        <p:strVal val="visible"/>
                                      </p:to>
                                    </p:set>
                                    <p:anim calcmode="lin" valueType="num">
                                      <p:cBhvr additive="base">
                                        <p:cTn id="50" dur="500" fill="hold"/>
                                        <p:tgtEl>
                                          <p:spTgt spid="3"/>
                                        </p:tgtEl>
                                        <p:attrNameLst>
                                          <p:attrName>ppt_x</p:attrName>
                                        </p:attrNameLst>
                                      </p:cBhvr>
                                      <p:tavLst>
                                        <p:tav tm="0">
                                          <p:val>
                                            <p:strVal val="#ppt_x"/>
                                          </p:val>
                                        </p:tav>
                                        <p:tav tm="100000">
                                          <p:val>
                                            <p:strVal val="#ppt_x"/>
                                          </p:val>
                                        </p:tav>
                                      </p:tavLst>
                                    </p:anim>
                                    <p:anim calcmode="lin" valueType="num">
                                      <p:cBhvr additive="base">
                                        <p:cTn id="51" dur="500" fill="hold"/>
                                        <p:tgtEl>
                                          <p:spTgt spid="3"/>
                                        </p:tgtEl>
                                        <p:attrNameLst>
                                          <p:attrName>ppt_y</p:attrName>
                                        </p:attrNameLst>
                                      </p:cBhvr>
                                      <p:tavLst>
                                        <p:tav tm="0">
                                          <p:val>
                                            <p:strVal val="1+#ppt_h/2"/>
                                          </p:val>
                                        </p:tav>
                                        <p:tav tm="100000">
                                          <p:val>
                                            <p:strVal val="#ppt_y"/>
                                          </p:val>
                                        </p:tav>
                                      </p:tavLst>
                                    </p:anim>
                                  </p:childTnLst>
                                </p:cTn>
                              </p:par>
                              <p:par>
                                <p:cTn id="52" presetID="2" presetClass="entr" presetSubtype="4" fill="hold" nodeType="withEffect">
                                  <p:stCondLst>
                                    <p:cond delay="0"/>
                                  </p:stCondLst>
                                  <p:childTnLst>
                                    <p:set>
                                      <p:cBhvr>
                                        <p:cTn id="53" dur="1" fill="hold">
                                          <p:stCondLst>
                                            <p:cond delay="0"/>
                                          </p:stCondLst>
                                        </p:cTn>
                                        <p:tgtEl>
                                          <p:spTgt spid="11"/>
                                        </p:tgtEl>
                                        <p:attrNameLst>
                                          <p:attrName>style.visibility</p:attrName>
                                        </p:attrNameLst>
                                      </p:cBhvr>
                                      <p:to>
                                        <p:strVal val="visible"/>
                                      </p:to>
                                    </p:set>
                                    <p:anim calcmode="lin" valueType="num">
                                      <p:cBhvr additive="base">
                                        <p:cTn id="54" dur="500" fill="hold"/>
                                        <p:tgtEl>
                                          <p:spTgt spid="11"/>
                                        </p:tgtEl>
                                        <p:attrNameLst>
                                          <p:attrName>ppt_x</p:attrName>
                                        </p:attrNameLst>
                                      </p:cBhvr>
                                      <p:tavLst>
                                        <p:tav tm="0">
                                          <p:val>
                                            <p:strVal val="#ppt_x"/>
                                          </p:val>
                                        </p:tav>
                                        <p:tav tm="100000">
                                          <p:val>
                                            <p:strVal val="#ppt_x"/>
                                          </p:val>
                                        </p:tav>
                                      </p:tavLst>
                                    </p:anim>
                                    <p:anim calcmode="lin" valueType="num">
                                      <p:cBhvr additive="base">
                                        <p:cTn id="55" dur="500" fill="hold"/>
                                        <p:tgtEl>
                                          <p:spTgt spid="11"/>
                                        </p:tgtEl>
                                        <p:attrNameLst>
                                          <p:attrName>ppt_y</p:attrName>
                                        </p:attrNameLst>
                                      </p:cBhvr>
                                      <p:tavLst>
                                        <p:tav tm="0">
                                          <p:val>
                                            <p:strVal val="1+#ppt_h/2"/>
                                          </p:val>
                                        </p:tav>
                                        <p:tav tm="100000">
                                          <p:val>
                                            <p:strVal val="#ppt_y"/>
                                          </p:val>
                                        </p:tav>
                                      </p:tavLst>
                                    </p:anim>
                                  </p:childTnLst>
                                </p:cTn>
                              </p:par>
                              <p:par>
                                <p:cTn id="56" presetID="2" presetClass="entr" presetSubtype="4" fill="hold" nodeType="withEffect">
                                  <p:stCondLst>
                                    <p:cond delay="0"/>
                                  </p:stCondLst>
                                  <p:childTnLst>
                                    <p:set>
                                      <p:cBhvr>
                                        <p:cTn id="57" dur="1" fill="hold">
                                          <p:stCondLst>
                                            <p:cond delay="0"/>
                                          </p:stCondLst>
                                        </p:cTn>
                                        <p:tgtEl>
                                          <p:spTgt spid="12"/>
                                        </p:tgtEl>
                                        <p:attrNameLst>
                                          <p:attrName>style.visibility</p:attrName>
                                        </p:attrNameLst>
                                      </p:cBhvr>
                                      <p:to>
                                        <p:strVal val="visible"/>
                                      </p:to>
                                    </p:set>
                                    <p:anim calcmode="lin" valueType="num">
                                      <p:cBhvr additive="base">
                                        <p:cTn id="58" dur="500" fill="hold"/>
                                        <p:tgtEl>
                                          <p:spTgt spid="12"/>
                                        </p:tgtEl>
                                        <p:attrNameLst>
                                          <p:attrName>ppt_x</p:attrName>
                                        </p:attrNameLst>
                                      </p:cBhvr>
                                      <p:tavLst>
                                        <p:tav tm="0">
                                          <p:val>
                                            <p:strVal val="#ppt_x"/>
                                          </p:val>
                                        </p:tav>
                                        <p:tav tm="100000">
                                          <p:val>
                                            <p:strVal val="#ppt_x"/>
                                          </p:val>
                                        </p:tav>
                                      </p:tavLst>
                                    </p:anim>
                                    <p:anim calcmode="lin" valueType="num">
                                      <p:cBhvr additive="base">
                                        <p:cTn id="59" dur="500" fill="hold"/>
                                        <p:tgtEl>
                                          <p:spTgt spid="12"/>
                                        </p:tgtEl>
                                        <p:attrNameLst>
                                          <p:attrName>ppt_y</p:attrName>
                                        </p:attrNameLst>
                                      </p:cBhvr>
                                      <p:tavLst>
                                        <p:tav tm="0">
                                          <p:val>
                                            <p:strVal val="1+#ppt_h/2"/>
                                          </p:val>
                                        </p:tav>
                                        <p:tav tm="100000">
                                          <p:val>
                                            <p:strVal val="#ppt_y"/>
                                          </p:val>
                                        </p:tav>
                                      </p:tavLst>
                                    </p:anim>
                                  </p:childTnLst>
                                </p:cTn>
                              </p:par>
                              <p:par>
                                <p:cTn id="60" presetID="2" presetClass="entr" presetSubtype="4" fill="hold" grpId="0" nodeType="withEffect">
                                  <p:stCondLst>
                                    <p:cond delay="0"/>
                                  </p:stCondLst>
                                  <p:childTnLst>
                                    <p:set>
                                      <p:cBhvr>
                                        <p:cTn id="61" dur="1" fill="hold">
                                          <p:stCondLst>
                                            <p:cond delay="0"/>
                                          </p:stCondLst>
                                        </p:cTn>
                                        <p:tgtEl>
                                          <p:spTgt spid="25"/>
                                        </p:tgtEl>
                                        <p:attrNameLst>
                                          <p:attrName>style.visibility</p:attrName>
                                        </p:attrNameLst>
                                      </p:cBhvr>
                                      <p:to>
                                        <p:strVal val="visible"/>
                                      </p:to>
                                    </p:set>
                                    <p:anim calcmode="lin" valueType="num">
                                      <p:cBhvr additive="base">
                                        <p:cTn id="62" dur="500" fill="hold"/>
                                        <p:tgtEl>
                                          <p:spTgt spid="25"/>
                                        </p:tgtEl>
                                        <p:attrNameLst>
                                          <p:attrName>ppt_x</p:attrName>
                                        </p:attrNameLst>
                                      </p:cBhvr>
                                      <p:tavLst>
                                        <p:tav tm="0">
                                          <p:val>
                                            <p:strVal val="#ppt_x"/>
                                          </p:val>
                                        </p:tav>
                                        <p:tav tm="100000">
                                          <p:val>
                                            <p:strVal val="#ppt_x"/>
                                          </p:val>
                                        </p:tav>
                                      </p:tavLst>
                                    </p:anim>
                                    <p:anim calcmode="lin" valueType="num">
                                      <p:cBhvr additive="base">
                                        <p:cTn id="63" dur="500" fill="hold"/>
                                        <p:tgtEl>
                                          <p:spTgt spid="25"/>
                                        </p:tgtEl>
                                        <p:attrNameLst>
                                          <p:attrName>ppt_y</p:attrName>
                                        </p:attrNameLst>
                                      </p:cBhvr>
                                      <p:tavLst>
                                        <p:tav tm="0">
                                          <p:val>
                                            <p:strVal val="1+#ppt_h/2"/>
                                          </p:val>
                                        </p:tav>
                                        <p:tav tm="100000">
                                          <p:val>
                                            <p:strVal val="#ppt_y"/>
                                          </p:val>
                                        </p:tav>
                                      </p:tavLst>
                                    </p:anim>
                                  </p:childTnLst>
                                </p:cTn>
                              </p:par>
                              <p:par>
                                <p:cTn id="64" presetID="2" presetClass="entr" presetSubtype="4" fill="hold" grpId="0" nodeType="withEffect">
                                  <p:stCondLst>
                                    <p:cond delay="0"/>
                                  </p:stCondLst>
                                  <p:childTnLst>
                                    <p:set>
                                      <p:cBhvr>
                                        <p:cTn id="65" dur="1" fill="hold">
                                          <p:stCondLst>
                                            <p:cond delay="0"/>
                                          </p:stCondLst>
                                        </p:cTn>
                                        <p:tgtEl>
                                          <p:spTgt spid="26"/>
                                        </p:tgtEl>
                                        <p:attrNameLst>
                                          <p:attrName>style.visibility</p:attrName>
                                        </p:attrNameLst>
                                      </p:cBhvr>
                                      <p:to>
                                        <p:strVal val="visible"/>
                                      </p:to>
                                    </p:set>
                                    <p:anim calcmode="lin" valueType="num">
                                      <p:cBhvr additive="base">
                                        <p:cTn id="66" dur="500" fill="hold"/>
                                        <p:tgtEl>
                                          <p:spTgt spid="26"/>
                                        </p:tgtEl>
                                        <p:attrNameLst>
                                          <p:attrName>ppt_x</p:attrName>
                                        </p:attrNameLst>
                                      </p:cBhvr>
                                      <p:tavLst>
                                        <p:tav tm="0">
                                          <p:val>
                                            <p:strVal val="#ppt_x"/>
                                          </p:val>
                                        </p:tav>
                                        <p:tav tm="100000">
                                          <p:val>
                                            <p:strVal val="#ppt_x"/>
                                          </p:val>
                                        </p:tav>
                                      </p:tavLst>
                                    </p:anim>
                                    <p:anim calcmode="lin" valueType="num">
                                      <p:cBhvr additive="base">
                                        <p:cTn id="67" dur="500" fill="hold"/>
                                        <p:tgtEl>
                                          <p:spTgt spid="26"/>
                                        </p:tgtEl>
                                        <p:attrNameLst>
                                          <p:attrName>ppt_y</p:attrName>
                                        </p:attrNameLst>
                                      </p:cBhvr>
                                      <p:tavLst>
                                        <p:tav tm="0">
                                          <p:val>
                                            <p:strVal val="1+#ppt_h/2"/>
                                          </p:val>
                                        </p:tav>
                                        <p:tav tm="100000">
                                          <p:val>
                                            <p:strVal val="#ppt_y"/>
                                          </p:val>
                                        </p:tav>
                                      </p:tavLst>
                                    </p:anim>
                                  </p:childTnLst>
                                </p:cTn>
                              </p:par>
                              <p:par>
                                <p:cTn id="68" presetID="2" presetClass="entr" presetSubtype="4" fill="hold" nodeType="withEffect">
                                  <p:stCondLst>
                                    <p:cond delay="0"/>
                                  </p:stCondLst>
                                  <p:childTnLst>
                                    <p:set>
                                      <p:cBhvr>
                                        <p:cTn id="69" dur="1" fill="hold">
                                          <p:stCondLst>
                                            <p:cond delay="0"/>
                                          </p:stCondLst>
                                        </p:cTn>
                                        <p:tgtEl>
                                          <p:spTgt spid="37"/>
                                        </p:tgtEl>
                                        <p:attrNameLst>
                                          <p:attrName>style.visibility</p:attrName>
                                        </p:attrNameLst>
                                      </p:cBhvr>
                                      <p:to>
                                        <p:strVal val="visible"/>
                                      </p:to>
                                    </p:set>
                                    <p:anim calcmode="lin" valueType="num">
                                      <p:cBhvr additive="base">
                                        <p:cTn id="70" dur="500" fill="hold"/>
                                        <p:tgtEl>
                                          <p:spTgt spid="37"/>
                                        </p:tgtEl>
                                        <p:attrNameLst>
                                          <p:attrName>ppt_x</p:attrName>
                                        </p:attrNameLst>
                                      </p:cBhvr>
                                      <p:tavLst>
                                        <p:tav tm="0">
                                          <p:val>
                                            <p:strVal val="#ppt_x"/>
                                          </p:val>
                                        </p:tav>
                                        <p:tav tm="100000">
                                          <p:val>
                                            <p:strVal val="#ppt_x"/>
                                          </p:val>
                                        </p:tav>
                                      </p:tavLst>
                                    </p:anim>
                                    <p:anim calcmode="lin" valueType="num">
                                      <p:cBhvr additive="base">
                                        <p:cTn id="71" dur="500" fill="hold"/>
                                        <p:tgtEl>
                                          <p:spTgt spid="37"/>
                                        </p:tgtEl>
                                        <p:attrNameLst>
                                          <p:attrName>ppt_y</p:attrName>
                                        </p:attrNameLst>
                                      </p:cBhvr>
                                      <p:tavLst>
                                        <p:tav tm="0">
                                          <p:val>
                                            <p:strVal val="1+#ppt_h/2"/>
                                          </p:val>
                                        </p:tav>
                                        <p:tav tm="100000">
                                          <p:val>
                                            <p:strVal val="#ppt_y"/>
                                          </p:val>
                                        </p:tav>
                                      </p:tavLst>
                                    </p:anim>
                                  </p:childTnLst>
                                </p:cTn>
                              </p:par>
                              <p:par>
                                <p:cTn id="72" presetID="2" presetClass="entr" presetSubtype="4" fill="hold" nodeType="withEffect">
                                  <p:stCondLst>
                                    <p:cond delay="0"/>
                                  </p:stCondLst>
                                  <p:childTnLst>
                                    <p:set>
                                      <p:cBhvr>
                                        <p:cTn id="73" dur="1" fill="hold">
                                          <p:stCondLst>
                                            <p:cond delay="0"/>
                                          </p:stCondLst>
                                        </p:cTn>
                                        <p:tgtEl>
                                          <p:spTgt spid="38"/>
                                        </p:tgtEl>
                                        <p:attrNameLst>
                                          <p:attrName>style.visibility</p:attrName>
                                        </p:attrNameLst>
                                      </p:cBhvr>
                                      <p:to>
                                        <p:strVal val="visible"/>
                                      </p:to>
                                    </p:set>
                                    <p:anim calcmode="lin" valueType="num">
                                      <p:cBhvr additive="base">
                                        <p:cTn id="74" dur="500" fill="hold"/>
                                        <p:tgtEl>
                                          <p:spTgt spid="38"/>
                                        </p:tgtEl>
                                        <p:attrNameLst>
                                          <p:attrName>ppt_x</p:attrName>
                                        </p:attrNameLst>
                                      </p:cBhvr>
                                      <p:tavLst>
                                        <p:tav tm="0">
                                          <p:val>
                                            <p:strVal val="#ppt_x"/>
                                          </p:val>
                                        </p:tav>
                                        <p:tav tm="100000">
                                          <p:val>
                                            <p:strVal val="#ppt_x"/>
                                          </p:val>
                                        </p:tav>
                                      </p:tavLst>
                                    </p:anim>
                                    <p:anim calcmode="lin" valueType="num">
                                      <p:cBhvr additive="base">
                                        <p:cTn id="75" dur="500" fill="hold"/>
                                        <p:tgtEl>
                                          <p:spTgt spid="38"/>
                                        </p:tgtEl>
                                        <p:attrNameLst>
                                          <p:attrName>ppt_y</p:attrName>
                                        </p:attrNameLst>
                                      </p:cBhvr>
                                      <p:tavLst>
                                        <p:tav tm="0">
                                          <p:val>
                                            <p:strVal val="1+#ppt_h/2"/>
                                          </p:val>
                                        </p:tav>
                                        <p:tav tm="100000">
                                          <p:val>
                                            <p:strVal val="#ppt_y"/>
                                          </p:val>
                                        </p:tav>
                                      </p:tavLst>
                                    </p:anim>
                                  </p:childTnLst>
                                </p:cTn>
                              </p:par>
                              <p:par>
                                <p:cTn id="76" presetID="2" presetClass="entr" presetSubtype="4" fill="hold" nodeType="withEffect">
                                  <p:stCondLst>
                                    <p:cond delay="0"/>
                                  </p:stCondLst>
                                  <p:childTnLst>
                                    <p:set>
                                      <p:cBhvr>
                                        <p:cTn id="77" dur="1" fill="hold">
                                          <p:stCondLst>
                                            <p:cond delay="0"/>
                                          </p:stCondLst>
                                        </p:cTn>
                                        <p:tgtEl>
                                          <p:spTgt spid="49"/>
                                        </p:tgtEl>
                                        <p:attrNameLst>
                                          <p:attrName>style.visibility</p:attrName>
                                        </p:attrNameLst>
                                      </p:cBhvr>
                                      <p:to>
                                        <p:strVal val="visible"/>
                                      </p:to>
                                    </p:set>
                                    <p:anim calcmode="lin" valueType="num">
                                      <p:cBhvr additive="base">
                                        <p:cTn id="78" dur="500" fill="hold"/>
                                        <p:tgtEl>
                                          <p:spTgt spid="49"/>
                                        </p:tgtEl>
                                        <p:attrNameLst>
                                          <p:attrName>ppt_x</p:attrName>
                                        </p:attrNameLst>
                                      </p:cBhvr>
                                      <p:tavLst>
                                        <p:tav tm="0">
                                          <p:val>
                                            <p:strVal val="#ppt_x"/>
                                          </p:val>
                                        </p:tav>
                                        <p:tav tm="100000">
                                          <p:val>
                                            <p:strVal val="#ppt_x"/>
                                          </p:val>
                                        </p:tav>
                                      </p:tavLst>
                                    </p:anim>
                                    <p:anim calcmode="lin" valueType="num">
                                      <p:cBhvr additive="base">
                                        <p:cTn id="79" dur="500" fill="hold"/>
                                        <p:tgtEl>
                                          <p:spTgt spid="49"/>
                                        </p:tgtEl>
                                        <p:attrNameLst>
                                          <p:attrName>ppt_y</p:attrName>
                                        </p:attrNameLst>
                                      </p:cBhvr>
                                      <p:tavLst>
                                        <p:tav tm="0">
                                          <p:val>
                                            <p:strVal val="1+#ppt_h/2"/>
                                          </p:val>
                                        </p:tav>
                                        <p:tav tm="100000">
                                          <p:val>
                                            <p:strVal val="#ppt_y"/>
                                          </p:val>
                                        </p:tav>
                                      </p:tavLst>
                                    </p:anim>
                                  </p:childTnLst>
                                </p:cTn>
                              </p:par>
                              <p:par>
                                <p:cTn id="80" presetID="2" presetClass="entr" presetSubtype="4" fill="hold" nodeType="withEffect">
                                  <p:stCondLst>
                                    <p:cond delay="0"/>
                                  </p:stCondLst>
                                  <p:childTnLst>
                                    <p:set>
                                      <p:cBhvr>
                                        <p:cTn id="81" dur="1" fill="hold">
                                          <p:stCondLst>
                                            <p:cond delay="0"/>
                                          </p:stCondLst>
                                        </p:cTn>
                                        <p:tgtEl>
                                          <p:spTgt spid="50"/>
                                        </p:tgtEl>
                                        <p:attrNameLst>
                                          <p:attrName>style.visibility</p:attrName>
                                        </p:attrNameLst>
                                      </p:cBhvr>
                                      <p:to>
                                        <p:strVal val="visible"/>
                                      </p:to>
                                    </p:set>
                                    <p:anim calcmode="lin" valueType="num">
                                      <p:cBhvr additive="base">
                                        <p:cTn id="82" dur="500" fill="hold"/>
                                        <p:tgtEl>
                                          <p:spTgt spid="50"/>
                                        </p:tgtEl>
                                        <p:attrNameLst>
                                          <p:attrName>ppt_x</p:attrName>
                                        </p:attrNameLst>
                                      </p:cBhvr>
                                      <p:tavLst>
                                        <p:tav tm="0">
                                          <p:val>
                                            <p:strVal val="#ppt_x"/>
                                          </p:val>
                                        </p:tav>
                                        <p:tav tm="100000">
                                          <p:val>
                                            <p:strVal val="#ppt_x"/>
                                          </p:val>
                                        </p:tav>
                                      </p:tavLst>
                                    </p:anim>
                                    <p:anim calcmode="lin" valueType="num">
                                      <p:cBhvr additive="base">
                                        <p:cTn id="83" dur="500" fill="hold"/>
                                        <p:tgtEl>
                                          <p:spTgt spid="50"/>
                                        </p:tgtEl>
                                        <p:attrNameLst>
                                          <p:attrName>ppt_y</p:attrName>
                                        </p:attrNameLst>
                                      </p:cBhvr>
                                      <p:tavLst>
                                        <p:tav tm="0">
                                          <p:val>
                                            <p:strVal val="1+#ppt_h/2"/>
                                          </p:val>
                                        </p:tav>
                                        <p:tav tm="100000">
                                          <p:val>
                                            <p:strVal val="#ppt_y"/>
                                          </p:val>
                                        </p:tav>
                                      </p:tavLst>
                                    </p:anim>
                                  </p:childTnLst>
                                </p:cTn>
                              </p:par>
                              <p:par>
                                <p:cTn id="84" presetID="2" presetClass="entr" presetSubtype="4" fill="hold" grpId="0" nodeType="withEffect">
                                  <p:stCondLst>
                                    <p:cond delay="0"/>
                                  </p:stCondLst>
                                  <p:childTnLst>
                                    <p:set>
                                      <p:cBhvr>
                                        <p:cTn id="85" dur="1" fill="hold">
                                          <p:stCondLst>
                                            <p:cond delay="0"/>
                                          </p:stCondLst>
                                        </p:cTn>
                                        <p:tgtEl>
                                          <p:spTgt spid="51"/>
                                        </p:tgtEl>
                                        <p:attrNameLst>
                                          <p:attrName>style.visibility</p:attrName>
                                        </p:attrNameLst>
                                      </p:cBhvr>
                                      <p:to>
                                        <p:strVal val="visible"/>
                                      </p:to>
                                    </p:set>
                                    <p:anim calcmode="lin" valueType="num">
                                      <p:cBhvr additive="base">
                                        <p:cTn id="86" dur="500" fill="hold"/>
                                        <p:tgtEl>
                                          <p:spTgt spid="51"/>
                                        </p:tgtEl>
                                        <p:attrNameLst>
                                          <p:attrName>ppt_x</p:attrName>
                                        </p:attrNameLst>
                                      </p:cBhvr>
                                      <p:tavLst>
                                        <p:tav tm="0">
                                          <p:val>
                                            <p:strVal val="#ppt_x"/>
                                          </p:val>
                                        </p:tav>
                                        <p:tav tm="100000">
                                          <p:val>
                                            <p:strVal val="#ppt_x"/>
                                          </p:val>
                                        </p:tav>
                                      </p:tavLst>
                                    </p:anim>
                                    <p:anim calcmode="lin" valueType="num">
                                      <p:cBhvr additive="base">
                                        <p:cTn id="87" dur="500" fill="hold"/>
                                        <p:tgtEl>
                                          <p:spTgt spid="51"/>
                                        </p:tgtEl>
                                        <p:attrNameLst>
                                          <p:attrName>ppt_y</p:attrName>
                                        </p:attrNameLst>
                                      </p:cBhvr>
                                      <p:tavLst>
                                        <p:tav tm="0">
                                          <p:val>
                                            <p:strVal val="1+#ppt_h/2"/>
                                          </p:val>
                                        </p:tav>
                                        <p:tav tm="100000">
                                          <p:val>
                                            <p:strVal val="#ppt_y"/>
                                          </p:val>
                                        </p:tav>
                                      </p:tavLst>
                                    </p:anim>
                                  </p:childTnLst>
                                </p:cTn>
                              </p:par>
                              <p:par>
                                <p:cTn id="88" presetID="2" presetClass="entr" presetSubtype="4" fill="hold" grpId="0" nodeType="withEffect">
                                  <p:stCondLst>
                                    <p:cond delay="0"/>
                                  </p:stCondLst>
                                  <p:childTnLst>
                                    <p:set>
                                      <p:cBhvr>
                                        <p:cTn id="89" dur="1" fill="hold">
                                          <p:stCondLst>
                                            <p:cond delay="0"/>
                                          </p:stCondLst>
                                        </p:cTn>
                                        <p:tgtEl>
                                          <p:spTgt spid="52"/>
                                        </p:tgtEl>
                                        <p:attrNameLst>
                                          <p:attrName>style.visibility</p:attrName>
                                        </p:attrNameLst>
                                      </p:cBhvr>
                                      <p:to>
                                        <p:strVal val="visible"/>
                                      </p:to>
                                    </p:set>
                                    <p:anim calcmode="lin" valueType="num">
                                      <p:cBhvr additive="base">
                                        <p:cTn id="90" dur="500" fill="hold"/>
                                        <p:tgtEl>
                                          <p:spTgt spid="52"/>
                                        </p:tgtEl>
                                        <p:attrNameLst>
                                          <p:attrName>ppt_x</p:attrName>
                                        </p:attrNameLst>
                                      </p:cBhvr>
                                      <p:tavLst>
                                        <p:tav tm="0">
                                          <p:val>
                                            <p:strVal val="#ppt_x"/>
                                          </p:val>
                                        </p:tav>
                                        <p:tav tm="100000">
                                          <p:val>
                                            <p:strVal val="#ppt_x"/>
                                          </p:val>
                                        </p:tav>
                                      </p:tavLst>
                                    </p:anim>
                                    <p:anim calcmode="lin" valueType="num">
                                      <p:cBhvr additive="base">
                                        <p:cTn id="91" dur="500" fill="hold"/>
                                        <p:tgtEl>
                                          <p:spTgt spid="52"/>
                                        </p:tgtEl>
                                        <p:attrNameLst>
                                          <p:attrName>ppt_y</p:attrName>
                                        </p:attrNameLst>
                                      </p:cBhvr>
                                      <p:tavLst>
                                        <p:tav tm="0">
                                          <p:val>
                                            <p:strVal val="1+#ppt_h/2"/>
                                          </p:val>
                                        </p:tav>
                                        <p:tav tm="100000">
                                          <p:val>
                                            <p:strVal val="#ppt_y"/>
                                          </p:val>
                                        </p:tav>
                                      </p:tavLst>
                                    </p:anim>
                                  </p:childTnLst>
                                </p:cTn>
                              </p:par>
                              <p:par>
                                <p:cTn id="92" presetID="2" presetClass="entr" presetSubtype="4" fill="hold" grpId="0" nodeType="withEffect">
                                  <p:stCondLst>
                                    <p:cond delay="0"/>
                                  </p:stCondLst>
                                  <p:childTnLst>
                                    <p:set>
                                      <p:cBhvr>
                                        <p:cTn id="93" dur="1" fill="hold">
                                          <p:stCondLst>
                                            <p:cond delay="0"/>
                                          </p:stCondLst>
                                        </p:cTn>
                                        <p:tgtEl>
                                          <p:spTgt spid="28"/>
                                        </p:tgtEl>
                                        <p:attrNameLst>
                                          <p:attrName>style.visibility</p:attrName>
                                        </p:attrNameLst>
                                      </p:cBhvr>
                                      <p:to>
                                        <p:strVal val="visible"/>
                                      </p:to>
                                    </p:set>
                                    <p:anim calcmode="lin" valueType="num">
                                      <p:cBhvr additive="base">
                                        <p:cTn id="94" dur="500" fill="hold"/>
                                        <p:tgtEl>
                                          <p:spTgt spid="28"/>
                                        </p:tgtEl>
                                        <p:attrNameLst>
                                          <p:attrName>ppt_x</p:attrName>
                                        </p:attrNameLst>
                                      </p:cBhvr>
                                      <p:tavLst>
                                        <p:tav tm="0">
                                          <p:val>
                                            <p:strVal val="#ppt_x"/>
                                          </p:val>
                                        </p:tav>
                                        <p:tav tm="100000">
                                          <p:val>
                                            <p:strVal val="#ppt_x"/>
                                          </p:val>
                                        </p:tav>
                                      </p:tavLst>
                                    </p:anim>
                                    <p:anim calcmode="lin" valueType="num">
                                      <p:cBhvr additive="base">
                                        <p:cTn id="95" dur="500" fill="hold"/>
                                        <p:tgtEl>
                                          <p:spTgt spid="28"/>
                                        </p:tgtEl>
                                        <p:attrNameLst>
                                          <p:attrName>ppt_y</p:attrName>
                                        </p:attrNameLst>
                                      </p:cBhvr>
                                      <p:tavLst>
                                        <p:tav tm="0">
                                          <p:val>
                                            <p:strVal val="1+#ppt_h/2"/>
                                          </p:val>
                                        </p:tav>
                                        <p:tav tm="100000">
                                          <p:val>
                                            <p:strVal val="#ppt_y"/>
                                          </p:val>
                                        </p:tav>
                                      </p:tavLst>
                                    </p:anim>
                                  </p:childTnLst>
                                </p:cTn>
                              </p:par>
                              <p:par>
                                <p:cTn id="96" presetID="2" presetClass="entr" presetSubtype="4" fill="hold" grpId="0" nodeType="withEffect">
                                  <p:stCondLst>
                                    <p:cond delay="0"/>
                                  </p:stCondLst>
                                  <p:childTnLst>
                                    <p:set>
                                      <p:cBhvr>
                                        <p:cTn id="97" dur="1" fill="hold">
                                          <p:stCondLst>
                                            <p:cond delay="0"/>
                                          </p:stCondLst>
                                        </p:cTn>
                                        <p:tgtEl>
                                          <p:spTgt spid="30"/>
                                        </p:tgtEl>
                                        <p:attrNameLst>
                                          <p:attrName>style.visibility</p:attrName>
                                        </p:attrNameLst>
                                      </p:cBhvr>
                                      <p:to>
                                        <p:strVal val="visible"/>
                                      </p:to>
                                    </p:set>
                                    <p:anim calcmode="lin" valueType="num">
                                      <p:cBhvr additive="base">
                                        <p:cTn id="98" dur="500" fill="hold"/>
                                        <p:tgtEl>
                                          <p:spTgt spid="30"/>
                                        </p:tgtEl>
                                        <p:attrNameLst>
                                          <p:attrName>ppt_x</p:attrName>
                                        </p:attrNameLst>
                                      </p:cBhvr>
                                      <p:tavLst>
                                        <p:tav tm="0">
                                          <p:val>
                                            <p:strVal val="#ppt_x"/>
                                          </p:val>
                                        </p:tav>
                                        <p:tav tm="100000">
                                          <p:val>
                                            <p:strVal val="#ppt_x"/>
                                          </p:val>
                                        </p:tav>
                                      </p:tavLst>
                                    </p:anim>
                                    <p:anim calcmode="lin" valueType="num">
                                      <p:cBhvr additive="base">
                                        <p:cTn id="99" dur="500" fill="hold"/>
                                        <p:tgtEl>
                                          <p:spTgt spid="30"/>
                                        </p:tgtEl>
                                        <p:attrNameLst>
                                          <p:attrName>ppt_y</p:attrName>
                                        </p:attrNameLst>
                                      </p:cBhvr>
                                      <p:tavLst>
                                        <p:tav tm="0">
                                          <p:val>
                                            <p:strVal val="1+#ppt_h/2"/>
                                          </p:val>
                                        </p:tav>
                                        <p:tav tm="100000">
                                          <p:val>
                                            <p:strVal val="#ppt_y"/>
                                          </p:val>
                                        </p:tav>
                                      </p:tavLst>
                                    </p:anim>
                                  </p:childTnLst>
                                </p:cTn>
                              </p:par>
                              <p:par>
                                <p:cTn id="100" presetID="2" presetClass="entr" presetSubtype="4" fill="hold" grpId="0" nodeType="withEffect">
                                  <p:stCondLst>
                                    <p:cond delay="0"/>
                                  </p:stCondLst>
                                  <p:childTnLst>
                                    <p:set>
                                      <p:cBhvr>
                                        <p:cTn id="101" dur="1" fill="hold">
                                          <p:stCondLst>
                                            <p:cond delay="0"/>
                                          </p:stCondLst>
                                        </p:cTn>
                                        <p:tgtEl>
                                          <p:spTgt spid="9"/>
                                        </p:tgtEl>
                                        <p:attrNameLst>
                                          <p:attrName>style.visibility</p:attrName>
                                        </p:attrNameLst>
                                      </p:cBhvr>
                                      <p:to>
                                        <p:strVal val="visible"/>
                                      </p:to>
                                    </p:set>
                                    <p:anim calcmode="lin" valueType="num">
                                      <p:cBhvr additive="base">
                                        <p:cTn id="102" dur="500" fill="hold"/>
                                        <p:tgtEl>
                                          <p:spTgt spid="9"/>
                                        </p:tgtEl>
                                        <p:attrNameLst>
                                          <p:attrName>ppt_x</p:attrName>
                                        </p:attrNameLst>
                                      </p:cBhvr>
                                      <p:tavLst>
                                        <p:tav tm="0">
                                          <p:val>
                                            <p:strVal val="#ppt_x"/>
                                          </p:val>
                                        </p:tav>
                                        <p:tav tm="100000">
                                          <p:val>
                                            <p:strVal val="#ppt_x"/>
                                          </p:val>
                                        </p:tav>
                                      </p:tavLst>
                                    </p:anim>
                                    <p:anim calcmode="lin" valueType="num">
                                      <p:cBhvr additive="base">
                                        <p:cTn id="103" dur="500" fill="hold"/>
                                        <p:tgtEl>
                                          <p:spTgt spid="9"/>
                                        </p:tgtEl>
                                        <p:attrNameLst>
                                          <p:attrName>ppt_y</p:attrName>
                                        </p:attrNameLst>
                                      </p:cBhvr>
                                      <p:tavLst>
                                        <p:tav tm="0">
                                          <p:val>
                                            <p:strVal val="1+#ppt_h/2"/>
                                          </p:val>
                                        </p:tav>
                                        <p:tav tm="100000">
                                          <p:val>
                                            <p:strVal val="#ppt_y"/>
                                          </p:val>
                                        </p:tav>
                                      </p:tavLst>
                                    </p:anim>
                                  </p:childTnLst>
                                </p:cTn>
                              </p:par>
                              <p:par>
                                <p:cTn id="104" presetID="2" presetClass="entr" presetSubtype="4" fill="hold" grpId="0" nodeType="withEffect">
                                  <p:stCondLst>
                                    <p:cond delay="0"/>
                                  </p:stCondLst>
                                  <p:childTnLst>
                                    <p:set>
                                      <p:cBhvr>
                                        <p:cTn id="105" dur="1" fill="hold">
                                          <p:stCondLst>
                                            <p:cond delay="0"/>
                                          </p:stCondLst>
                                        </p:cTn>
                                        <p:tgtEl>
                                          <p:spTgt spid="31"/>
                                        </p:tgtEl>
                                        <p:attrNameLst>
                                          <p:attrName>style.visibility</p:attrName>
                                        </p:attrNameLst>
                                      </p:cBhvr>
                                      <p:to>
                                        <p:strVal val="visible"/>
                                      </p:to>
                                    </p:set>
                                    <p:anim calcmode="lin" valueType="num">
                                      <p:cBhvr additive="base">
                                        <p:cTn id="106" dur="500" fill="hold"/>
                                        <p:tgtEl>
                                          <p:spTgt spid="31"/>
                                        </p:tgtEl>
                                        <p:attrNameLst>
                                          <p:attrName>ppt_x</p:attrName>
                                        </p:attrNameLst>
                                      </p:cBhvr>
                                      <p:tavLst>
                                        <p:tav tm="0">
                                          <p:val>
                                            <p:strVal val="#ppt_x"/>
                                          </p:val>
                                        </p:tav>
                                        <p:tav tm="100000">
                                          <p:val>
                                            <p:strVal val="#ppt_x"/>
                                          </p:val>
                                        </p:tav>
                                      </p:tavLst>
                                    </p:anim>
                                    <p:anim calcmode="lin" valueType="num">
                                      <p:cBhvr additive="base">
                                        <p:cTn id="107" dur="500" fill="hold"/>
                                        <p:tgtEl>
                                          <p:spTgt spid="31"/>
                                        </p:tgtEl>
                                        <p:attrNameLst>
                                          <p:attrName>ppt_y</p:attrName>
                                        </p:attrNameLst>
                                      </p:cBhvr>
                                      <p:tavLst>
                                        <p:tav tm="0">
                                          <p:val>
                                            <p:strVal val="1+#ppt_h/2"/>
                                          </p:val>
                                        </p:tav>
                                        <p:tav tm="100000">
                                          <p:val>
                                            <p:strVal val="#ppt_y"/>
                                          </p:val>
                                        </p:tav>
                                      </p:tavLst>
                                    </p:anim>
                                  </p:childTnLst>
                                </p:cTn>
                              </p:par>
                              <p:par>
                                <p:cTn id="108" presetID="2" presetClass="entr" presetSubtype="4" fill="hold" grpId="0" nodeType="withEffect">
                                  <p:stCondLst>
                                    <p:cond delay="0"/>
                                  </p:stCondLst>
                                  <p:childTnLst>
                                    <p:set>
                                      <p:cBhvr>
                                        <p:cTn id="109" dur="1" fill="hold">
                                          <p:stCondLst>
                                            <p:cond delay="0"/>
                                          </p:stCondLst>
                                        </p:cTn>
                                        <p:tgtEl>
                                          <p:spTgt spid="32"/>
                                        </p:tgtEl>
                                        <p:attrNameLst>
                                          <p:attrName>style.visibility</p:attrName>
                                        </p:attrNameLst>
                                      </p:cBhvr>
                                      <p:to>
                                        <p:strVal val="visible"/>
                                      </p:to>
                                    </p:set>
                                    <p:anim calcmode="lin" valueType="num">
                                      <p:cBhvr additive="base">
                                        <p:cTn id="110" dur="500" fill="hold"/>
                                        <p:tgtEl>
                                          <p:spTgt spid="32"/>
                                        </p:tgtEl>
                                        <p:attrNameLst>
                                          <p:attrName>ppt_x</p:attrName>
                                        </p:attrNameLst>
                                      </p:cBhvr>
                                      <p:tavLst>
                                        <p:tav tm="0">
                                          <p:val>
                                            <p:strVal val="#ppt_x"/>
                                          </p:val>
                                        </p:tav>
                                        <p:tav tm="100000">
                                          <p:val>
                                            <p:strVal val="#ppt_x"/>
                                          </p:val>
                                        </p:tav>
                                      </p:tavLst>
                                    </p:anim>
                                    <p:anim calcmode="lin" valueType="num">
                                      <p:cBhvr additive="base">
                                        <p:cTn id="111" dur="500" fill="hold"/>
                                        <p:tgtEl>
                                          <p:spTgt spid="32"/>
                                        </p:tgtEl>
                                        <p:attrNameLst>
                                          <p:attrName>ppt_y</p:attrName>
                                        </p:attrNameLst>
                                      </p:cBhvr>
                                      <p:tavLst>
                                        <p:tav tm="0">
                                          <p:val>
                                            <p:strVal val="1+#ppt_h/2"/>
                                          </p:val>
                                        </p:tav>
                                        <p:tav tm="100000">
                                          <p:val>
                                            <p:strVal val="#ppt_y"/>
                                          </p:val>
                                        </p:tav>
                                      </p:tavLst>
                                    </p:anim>
                                  </p:childTnLst>
                                </p:cTn>
                              </p:par>
                              <p:par>
                                <p:cTn id="112" presetID="2" presetClass="entr" presetSubtype="4" fill="hold" grpId="0" nodeType="withEffect">
                                  <p:stCondLst>
                                    <p:cond delay="0"/>
                                  </p:stCondLst>
                                  <p:childTnLst>
                                    <p:set>
                                      <p:cBhvr>
                                        <p:cTn id="113" dur="1" fill="hold">
                                          <p:stCondLst>
                                            <p:cond delay="0"/>
                                          </p:stCondLst>
                                        </p:cTn>
                                        <p:tgtEl>
                                          <p:spTgt spid="33"/>
                                        </p:tgtEl>
                                        <p:attrNameLst>
                                          <p:attrName>style.visibility</p:attrName>
                                        </p:attrNameLst>
                                      </p:cBhvr>
                                      <p:to>
                                        <p:strVal val="visible"/>
                                      </p:to>
                                    </p:set>
                                    <p:anim calcmode="lin" valueType="num">
                                      <p:cBhvr additive="base">
                                        <p:cTn id="114" dur="500" fill="hold"/>
                                        <p:tgtEl>
                                          <p:spTgt spid="33"/>
                                        </p:tgtEl>
                                        <p:attrNameLst>
                                          <p:attrName>ppt_x</p:attrName>
                                        </p:attrNameLst>
                                      </p:cBhvr>
                                      <p:tavLst>
                                        <p:tav tm="0">
                                          <p:val>
                                            <p:strVal val="#ppt_x"/>
                                          </p:val>
                                        </p:tav>
                                        <p:tav tm="100000">
                                          <p:val>
                                            <p:strVal val="#ppt_x"/>
                                          </p:val>
                                        </p:tav>
                                      </p:tavLst>
                                    </p:anim>
                                    <p:anim calcmode="lin" valueType="num">
                                      <p:cBhvr additive="base">
                                        <p:cTn id="115" dur="500" fill="hold"/>
                                        <p:tgtEl>
                                          <p:spTgt spid="33"/>
                                        </p:tgtEl>
                                        <p:attrNameLst>
                                          <p:attrName>ppt_y</p:attrName>
                                        </p:attrNameLst>
                                      </p:cBhvr>
                                      <p:tavLst>
                                        <p:tav tm="0">
                                          <p:val>
                                            <p:strVal val="1+#ppt_h/2"/>
                                          </p:val>
                                        </p:tav>
                                        <p:tav tm="100000">
                                          <p:val>
                                            <p:strVal val="#ppt_y"/>
                                          </p:val>
                                        </p:tav>
                                      </p:tavLst>
                                    </p:anim>
                                  </p:childTnLst>
                                </p:cTn>
                              </p:par>
                              <p:par>
                                <p:cTn id="116" presetID="2" presetClass="entr" presetSubtype="4" fill="hold" grpId="0" nodeType="withEffect">
                                  <p:stCondLst>
                                    <p:cond delay="0"/>
                                  </p:stCondLst>
                                  <p:childTnLst>
                                    <p:set>
                                      <p:cBhvr>
                                        <p:cTn id="117" dur="1" fill="hold">
                                          <p:stCondLst>
                                            <p:cond delay="0"/>
                                          </p:stCondLst>
                                        </p:cTn>
                                        <p:tgtEl>
                                          <p:spTgt spid="34"/>
                                        </p:tgtEl>
                                        <p:attrNameLst>
                                          <p:attrName>style.visibility</p:attrName>
                                        </p:attrNameLst>
                                      </p:cBhvr>
                                      <p:to>
                                        <p:strVal val="visible"/>
                                      </p:to>
                                    </p:set>
                                    <p:anim calcmode="lin" valueType="num">
                                      <p:cBhvr additive="base">
                                        <p:cTn id="118" dur="500" fill="hold"/>
                                        <p:tgtEl>
                                          <p:spTgt spid="34"/>
                                        </p:tgtEl>
                                        <p:attrNameLst>
                                          <p:attrName>ppt_x</p:attrName>
                                        </p:attrNameLst>
                                      </p:cBhvr>
                                      <p:tavLst>
                                        <p:tav tm="0">
                                          <p:val>
                                            <p:strVal val="#ppt_x"/>
                                          </p:val>
                                        </p:tav>
                                        <p:tav tm="100000">
                                          <p:val>
                                            <p:strVal val="#ppt_x"/>
                                          </p:val>
                                        </p:tav>
                                      </p:tavLst>
                                    </p:anim>
                                    <p:anim calcmode="lin" valueType="num">
                                      <p:cBhvr additive="base">
                                        <p:cTn id="119" dur="500" fill="hold"/>
                                        <p:tgtEl>
                                          <p:spTgt spid="34"/>
                                        </p:tgtEl>
                                        <p:attrNameLst>
                                          <p:attrName>ppt_y</p:attrName>
                                        </p:attrNameLst>
                                      </p:cBhvr>
                                      <p:tavLst>
                                        <p:tav tm="0">
                                          <p:val>
                                            <p:strVal val="1+#ppt_h/2"/>
                                          </p:val>
                                        </p:tav>
                                        <p:tav tm="100000">
                                          <p:val>
                                            <p:strVal val="#ppt_y"/>
                                          </p:val>
                                        </p:tav>
                                      </p:tavLst>
                                    </p:anim>
                                  </p:childTnLst>
                                </p:cTn>
                              </p:par>
                              <p:par>
                                <p:cTn id="120" presetID="2" presetClass="entr" presetSubtype="4" fill="hold" grpId="0" nodeType="withEffect">
                                  <p:stCondLst>
                                    <p:cond delay="0"/>
                                  </p:stCondLst>
                                  <p:childTnLst>
                                    <p:set>
                                      <p:cBhvr>
                                        <p:cTn id="121" dur="1" fill="hold">
                                          <p:stCondLst>
                                            <p:cond delay="0"/>
                                          </p:stCondLst>
                                        </p:cTn>
                                        <p:tgtEl>
                                          <p:spTgt spid="35"/>
                                        </p:tgtEl>
                                        <p:attrNameLst>
                                          <p:attrName>style.visibility</p:attrName>
                                        </p:attrNameLst>
                                      </p:cBhvr>
                                      <p:to>
                                        <p:strVal val="visible"/>
                                      </p:to>
                                    </p:set>
                                    <p:anim calcmode="lin" valueType="num">
                                      <p:cBhvr additive="base">
                                        <p:cTn id="122" dur="500" fill="hold"/>
                                        <p:tgtEl>
                                          <p:spTgt spid="35"/>
                                        </p:tgtEl>
                                        <p:attrNameLst>
                                          <p:attrName>ppt_x</p:attrName>
                                        </p:attrNameLst>
                                      </p:cBhvr>
                                      <p:tavLst>
                                        <p:tav tm="0">
                                          <p:val>
                                            <p:strVal val="#ppt_x"/>
                                          </p:val>
                                        </p:tav>
                                        <p:tav tm="100000">
                                          <p:val>
                                            <p:strVal val="#ppt_x"/>
                                          </p:val>
                                        </p:tav>
                                      </p:tavLst>
                                    </p:anim>
                                    <p:anim calcmode="lin" valueType="num">
                                      <p:cBhvr additive="base">
                                        <p:cTn id="123"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9" grpId="0"/>
      <p:bldP spid="20" grpId="0" animBg="1"/>
      <p:bldP spid="22" grpId="0"/>
      <p:bldP spid="25" grpId="0" animBg="1"/>
      <p:bldP spid="26" grpId="0" animBg="1"/>
      <p:bldP spid="51" grpId="0" animBg="1"/>
      <p:bldP spid="52" grpId="0" animBg="1"/>
      <p:bldP spid="28" grpId="0" animBg="1"/>
      <p:bldP spid="30" grpId="0" animBg="1"/>
      <p:bldP spid="9" grpId="0"/>
      <p:bldP spid="31" grpId="0"/>
      <p:bldP spid="32" grpId="0"/>
      <p:bldP spid="33" grpId="0"/>
      <p:bldP spid="34" grpId="0"/>
      <p:bldP spid="35" grpId="0"/>
      <p:bldP spid="36" grpId="0" animBg="1"/>
      <p:bldP spid="40" grpId="0" animBg="1"/>
      <p:bldP spid="41"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2012CA-1AB5-4A65-A165-150248D6D8D4}"/>
              </a:ext>
            </a:extLst>
          </p:cNvPr>
          <p:cNvSpPr>
            <a:spLocks noGrp="1"/>
          </p:cNvSpPr>
          <p:nvPr>
            <p:ph type="title"/>
          </p:nvPr>
        </p:nvSpPr>
        <p:spPr/>
        <p:txBody>
          <a:bodyPr/>
          <a:lstStyle/>
          <a:p>
            <a:endParaRPr lang="en-US"/>
          </a:p>
        </p:txBody>
      </p:sp>
      <p:pic>
        <p:nvPicPr>
          <p:cNvPr id="4" name="Picture 3">
            <a:extLst>
              <a:ext uri="{FF2B5EF4-FFF2-40B4-BE49-F238E27FC236}">
                <a16:creationId xmlns:a16="http://schemas.microsoft.com/office/drawing/2014/main" id="{B16761A9-D127-4B91-A711-E525F9D8A654}"/>
              </a:ext>
            </a:extLst>
          </p:cNvPr>
          <p:cNvPicPr>
            <a:picLocks noChangeAspect="1"/>
          </p:cNvPicPr>
          <p:nvPr/>
        </p:nvPicPr>
        <p:blipFill rotWithShape="1">
          <a:blip r:embed="rId2"/>
          <a:srcRect b="26908"/>
          <a:stretch/>
        </p:blipFill>
        <p:spPr>
          <a:xfrm>
            <a:off x="0" y="-26580"/>
            <a:ext cx="12192000" cy="5032072"/>
          </a:xfrm>
          <a:prstGeom prst="rect">
            <a:avLst/>
          </a:prstGeom>
        </p:spPr>
      </p:pic>
      <p:sp>
        <p:nvSpPr>
          <p:cNvPr id="5" name="Прямоугольник 9">
            <a:extLst>
              <a:ext uri="{FF2B5EF4-FFF2-40B4-BE49-F238E27FC236}">
                <a16:creationId xmlns:a16="http://schemas.microsoft.com/office/drawing/2014/main" id="{328A90F5-E443-40F9-8156-C7E3D21E37DA}"/>
              </a:ext>
            </a:extLst>
          </p:cNvPr>
          <p:cNvSpPr/>
          <p:nvPr/>
        </p:nvSpPr>
        <p:spPr>
          <a:xfrm>
            <a:off x="178178" y="103371"/>
            <a:ext cx="8229222" cy="954107"/>
          </a:xfrm>
          <a:prstGeom prst="rect">
            <a:avLst/>
          </a:prstGeom>
        </p:spPr>
        <p:txBody>
          <a:bodyPr wrap="square">
            <a:spAutoFit/>
          </a:bodyPr>
          <a:lstStyle/>
          <a:p>
            <a:r>
              <a:rPr lang="en-US" sz="2800" b="1" dirty="0">
                <a:latin typeface="Montserrat" charset="0"/>
              </a:rPr>
              <a:t>XGBOOST: GRADIENT BOOSTING ALGORITHM</a:t>
            </a:r>
          </a:p>
        </p:txBody>
      </p:sp>
      <p:sp>
        <p:nvSpPr>
          <p:cNvPr id="3" name="Rectangle: Rounded Corners 2">
            <a:extLst>
              <a:ext uri="{FF2B5EF4-FFF2-40B4-BE49-F238E27FC236}">
                <a16:creationId xmlns:a16="http://schemas.microsoft.com/office/drawing/2014/main" id="{39250E28-31FE-456C-927B-F50D1928A503}"/>
              </a:ext>
            </a:extLst>
          </p:cNvPr>
          <p:cNvSpPr/>
          <p:nvPr/>
        </p:nvSpPr>
        <p:spPr>
          <a:xfrm>
            <a:off x="2040573" y="2845001"/>
            <a:ext cx="1059786" cy="349195"/>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CA" sz="1600" dirty="0"/>
              <a:t>Is female?</a:t>
            </a:r>
            <a:endParaRPr lang="en-US" sz="1600" dirty="0"/>
          </a:p>
        </p:txBody>
      </p:sp>
      <p:cxnSp>
        <p:nvCxnSpPr>
          <p:cNvPr id="11" name="Straight Arrow Connector 10">
            <a:extLst>
              <a:ext uri="{FF2B5EF4-FFF2-40B4-BE49-F238E27FC236}">
                <a16:creationId xmlns:a16="http://schemas.microsoft.com/office/drawing/2014/main" id="{B78FC65D-43F3-448D-AE00-A76294C33CD1}"/>
              </a:ext>
            </a:extLst>
          </p:cNvPr>
          <p:cNvCxnSpPr>
            <a:cxnSpLocks/>
            <a:stCxn id="3" idx="2"/>
            <a:endCxn id="25" idx="0"/>
          </p:cNvCxnSpPr>
          <p:nvPr/>
        </p:nvCxnSpPr>
        <p:spPr>
          <a:xfrm flipH="1">
            <a:off x="1880990" y="3194196"/>
            <a:ext cx="689476" cy="34160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F1EB6227-1BC3-4413-9B2E-57074E429B86}"/>
              </a:ext>
            </a:extLst>
          </p:cNvPr>
          <p:cNvCxnSpPr>
            <a:cxnSpLocks/>
            <a:stCxn id="3" idx="2"/>
            <a:endCxn id="26" idx="0"/>
          </p:cNvCxnSpPr>
          <p:nvPr/>
        </p:nvCxnSpPr>
        <p:spPr>
          <a:xfrm>
            <a:off x="2570466" y="3194196"/>
            <a:ext cx="763841" cy="34160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5" name="Rectangle: Rounded Corners 24">
            <a:extLst>
              <a:ext uri="{FF2B5EF4-FFF2-40B4-BE49-F238E27FC236}">
                <a16:creationId xmlns:a16="http://schemas.microsoft.com/office/drawing/2014/main" id="{C937B53E-3F0D-4505-91E5-D288A1FE64BC}"/>
              </a:ext>
            </a:extLst>
          </p:cNvPr>
          <p:cNvSpPr/>
          <p:nvPr/>
        </p:nvSpPr>
        <p:spPr>
          <a:xfrm>
            <a:off x="1257857" y="3535797"/>
            <a:ext cx="1246266" cy="343431"/>
          </a:xfrm>
          <a:prstGeom prst="roundRect">
            <a:avLst/>
          </a:prstGeom>
          <a:solidFill>
            <a:srgbClr val="FF0000"/>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CA" sz="1600" dirty="0">
                <a:solidFill>
                  <a:schemeClr val="bg1"/>
                </a:solidFill>
              </a:rPr>
              <a:t>Height &lt;1.6</a:t>
            </a:r>
            <a:endParaRPr lang="en-US" sz="1600" dirty="0">
              <a:solidFill>
                <a:schemeClr val="bg1"/>
              </a:solidFill>
            </a:endParaRPr>
          </a:p>
        </p:txBody>
      </p:sp>
      <p:sp>
        <p:nvSpPr>
          <p:cNvPr id="26" name="Rectangle: Rounded Corners 25">
            <a:extLst>
              <a:ext uri="{FF2B5EF4-FFF2-40B4-BE49-F238E27FC236}">
                <a16:creationId xmlns:a16="http://schemas.microsoft.com/office/drawing/2014/main" id="{3EE6A0B6-99D8-48F0-8CCC-CB1447F5F663}"/>
              </a:ext>
            </a:extLst>
          </p:cNvPr>
          <p:cNvSpPr/>
          <p:nvPr/>
        </p:nvSpPr>
        <p:spPr>
          <a:xfrm>
            <a:off x="2741170" y="3535797"/>
            <a:ext cx="1186273" cy="343431"/>
          </a:xfrm>
          <a:prstGeom prst="roundRect">
            <a:avLst/>
          </a:prstGeom>
          <a:solidFill>
            <a:srgbClr val="FF0000"/>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CA" sz="1600" dirty="0">
                <a:solidFill>
                  <a:schemeClr val="bg1"/>
                </a:solidFill>
              </a:rPr>
              <a:t>Is not Blue?</a:t>
            </a:r>
            <a:endParaRPr lang="en-US" sz="1600" dirty="0">
              <a:solidFill>
                <a:schemeClr val="bg1"/>
              </a:solidFill>
            </a:endParaRPr>
          </a:p>
        </p:txBody>
      </p:sp>
      <p:cxnSp>
        <p:nvCxnSpPr>
          <p:cNvPr id="37" name="Straight Arrow Connector 36">
            <a:extLst>
              <a:ext uri="{FF2B5EF4-FFF2-40B4-BE49-F238E27FC236}">
                <a16:creationId xmlns:a16="http://schemas.microsoft.com/office/drawing/2014/main" id="{723D2AF4-359B-4E7B-A310-985C538A5C65}"/>
              </a:ext>
            </a:extLst>
          </p:cNvPr>
          <p:cNvCxnSpPr>
            <a:cxnSpLocks/>
          </p:cNvCxnSpPr>
          <p:nvPr/>
        </p:nvCxnSpPr>
        <p:spPr>
          <a:xfrm flipH="1">
            <a:off x="2928652" y="3887476"/>
            <a:ext cx="424530" cy="34160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8" name="Straight Arrow Connector 37">
            <a:extLst>
              <a:ext uri="{FF2B5EF4-FFF2-40B4-BE49-F238E27FC236}">
                <a16:creationId xmlns:a16="http://schemas.microsoft.com/office/drawing/2014/main" id="{53A8C983-9861-4577-83C0-1B2F7E660D0A}"/>
              </a:ext>
            </a:extLst>
          </p:cNvPr>
          <p:cNvCxnSpPr>
            <a:cxnSpLocks/>
          </p:cNvCxnSpPr>
          <p:nvPr/>
        </p:nvCxnSpPr>
        <p:spPr>
          <a:xfrm>
            <a:off x="3353182" y="3887476"/>
            <a:ext cx="528892" cy="34160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9" name="Straight Arrow Connector 48">
            <a:extLst>
              <a:ext uri="{FF2B5EF4-FFF2-40B4-BE49-F238E27FC236}">
                <a16:creationId xmlns:a16="http://schemas.microsoft.com/office/drawing/2014/main" id="{E1395840-3AC9-455A-9D9E-4038DA2A9FCE}"/>
              </a:ext>
            </a:extLst>
          </p:cNvPr>
          <p:cNvCxnSpPr>
            <a:cxnSpLocks/>
            <a:endCxn id="51" idx="0"/>
          </p:cNvCxnSpPr>
          <p:nvPr/>
        </p:nvCxnSpPr>
        <p:spPr>
          <a:xfrm flipH="1">
            <a:off x="1196387" y="3887476"/>
            <a:ext cx="424530" cy="34160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0" name="Straight Arrow Connector 49">
            <a:extLst>
              <a:ext uri="{FF2B5EF4-FFF2-40B4-BE49-F238E27FC236}">
                <a16:creationId xmlns:a16="http://schemas.microsoft.com/office/drawing/2014/main" id="{9E556136-8E69-4296-BF2F-BF3F03DD1FFF}"/>
              </a:ext>
            </a:extLst>
          </p:cNvPr>
          <p:cNvCxnSpPr>
            <a:cxnSpLocks/>
            <a:endCxn id="52" idx="0"/>
          </p:cNvCxnSpPr>
          <p:nvPr/>
        </p:nvCxnSpPr>
        <p:spPr>
          <a:xfrm>
            <a:off x="1620917" y="3887476"/>
            <a:ext cx="528892" cy="34160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51" name="Rectangle: Rounded Corners 50">
            <a:extLst>
              <a:ext uri="{FF2B5EF4-FFF2-40B4-BE49-F238E27FC236}">
                <a16:creationId xmlns:a16="http://schemas.microsoft.com/office/drawing/2014/main" id="{CE11C96C-14DD-496E-842E-3F98F4657232}"/>
              </a:ext>
            </a:extLst>
          </p:cNvPr>
          <p:cNvSpPr/>
          <p:nvPr/>
        </p:nvSpPr>
        <p:spPr>
          <a:xfrm>
            <a:off x="838200" y="4229078"/>
            <a:ext cx="716373" cy="341602"/>
          </a:xfrm>
          <a:prstGeom prst="roundRect">
            <a:avLst/>
          </a:prstGeom>
          <a:solidFill>
            <a:srgbClr val="92D050"/>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CA" sz="1200" dirty="0">
                <a:solidFill>
                  <a:srgbClr val="FF0000"/>
                </a:solidFill>
              </a:rPr>
              <a:t>-15.2, </a:t>
            </a:r>
          </a:p>
          <a:p>
            <a:pPr algn="ctr"/>
            <a:r>
              <a:rPr lang="en-CA" sz="1200" dirty="0">
                <a:solidFill>
                  <a:srgbClr val="FF0000"/>
                </a:solidFill>
              </a:rPr>
              <a:t>-14.2 </a:t>
            </a:r>
            <a:endParaRPr lang="en-US" sz="1200" dirty="0">
              <a:solidFill>
                <a:srgbClr val="FF0000"/>
              </a:solidFill>
            </a:endParaRPr>
          </a:p>
        </p:txBody>
      </p:sp>
      <p:sp>
        <p:nvSpPr>
          <p:cNvPr id="52" name="Rectangle: Rounded Corners 51">
            <a:extLst>
              <a:ext uri="{FF2B5EF4-FFF2-40B4-BE49-F238E27FC236}">
                <a16:creationId xmlns:a16="http://schemas.microsoft.com/office/drawing/2014/main" id="{1CCAD9F8-A498-4847-88BE-02A5485E2D10}"/>
              </a:ext>
            </a:extLst>
          </p:cNvPr>
          <p:cNvSpPr/>
          <p:nvPr/>
        </p:nvSpPr>
        <p:spPr>
          <a:xfrm>
            <a:off x="1791622" y="4229078"/>
            <a:ext cx="716374" cy="341602"/>
          </a:xfrm>
          <a:prstGeom prst="roundRect">
            <a:avLst/>
          </a:prstGeom>
          <a:solidFill>
            <a:srgbClr val="92D050"/>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CA" dirty="0">
                <a:solidFill>
                  <a:srgbClr val="FF0000"/>
                </a:solidFill>
              </a:rPr>
              <a:t>4.8</a:t>
            </a:r>
            <a:endParaRPr lang="en-US" dirty="0">
              <a:solidFill>
                <a:srgbClr val="FF0000"/>
              </a:solidFill>
            </a:endParaRPr>
          </a:p>
        </p:txBody>
      </p:sp>
      <p:sp>
        <p:nvSpPr>
          <p:cNvPr id="7" name="TextBox 6">
            <a:extLst>
              <a:ext uri="{FF2B5EF4-FFF2-40B4-BE49-F238E27FC236}">
                <a16:creationId xmlns:a16="http://schemas.microsoft.com/office/drawing/2014/main" id="{6F7D66D3-D738-46E1-9E77-E13381CEF5ED}"/>
              </a:ext>
            </a:extLst>
          </p:cNvPr>
          <p:cNvSpPr txBox="1"/>
          <p:nvPr/>
        </p:nvSpPr>
        <p:spPr>
          <a:xfrm>
            <a:off x="250376" y="1229023"/>
            <a:ext cx="10817673" cy="1015663"/>
          </a:xfrm>
          <a:prstGeom prst="rect">
            <a:avLst/>
          </a:prstGeom>
          <a:noFill/>
        </p:spPr>
        <p:txBody>
          <a:bodyPr wrap="square" rtlCol="0">
            <a:spAutoFit/>
          </a:bodyPr>
          <a:lstStyle/>
          <a:p>
            <a:pPr marL="285750" indent="-285750">
              <a:buFont typeface="Arial" panose="020B0604020202020204" pitchFamily="34" charset="0"/>
              <a:buChar char="•"/>
            </a:pPr>
            <a:r>
              <a:rPr lang="en-CA" sz="2000" dirty="0"/>
              <a:t>Note that the number of leaves is restricted to 4 in this example for the sake of simplicity. </a:t>
            </a:r>
          </a:p>
          <a:p>
            <a:pPr marL="285750" indent="-285750">
              <a:buFont typeface="Arial" panose="020B0604020202020204" pitchFamily="34" charset="0"/>
              <a:buChar char="•"/>
            </a:pPr>
            <a:r>
              <a:rPr lang="en-CA" sz="2000" dirty="0"/>
              <a:t>Let’s replace the values with the average a shown below.</a:t>
            </a:r>
            <a:endParaRPr lang="en-US" sz="2000" dirty="0"/>
          </a:p>
          <a:p>
            <a:pPr marL="285750" indent="-285750">
              <a:buFont typeface="Arial" panose="020B0604020202020204" pitchFamily="34" charset="0"/>
              <a:buChar char="•"/>
            </a:pPr>
            <a:endParaRPr lang="en-CA" sz="2000" dirty="0"/>
          </a:p>
        </p:txBody>
      </p:sp>
      <p:sp>
        <p:nvSpPr>
          <p:cNvPr id="28" name="Rectangle: Rounded Corners 27">
            <a:extLst>
              <a:ext uri="{FF2B5EF4-FFF2-40B4-BE49-F238E27FC236}">
                <a16:creationId xmlns:a16="http://schemas.microsoft.com/office/drawing/2014/main" id="{AA9CFB30-2C60-4DB1-AC80-B09E4A9B437F}"/>
              </a:ext>
            </a:extLst>
          </p:cNvPr>
          <p:cNvSpPr/>
          <p:nvPr/>
        </p:nvSpPr>
        <p:spPr>
          <a:xfrm>
            <a:off x="2570465" y="4248241"/>
            <a:ext cx="716373" cy="341602"/>
          </a:xfrm>
          <a:prstGeom prst="roundRect">
            <a:avLst/>
          </a:prstGeom>
          <a:solidFill>
            <a:srgbClr val="92D050"/>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CA" sz="1200" dirty="0">
                <a:solidFill>
                  <a:srgbClr val="FF0000"/>
                </a:solidFill>
              </a:rPr>
              <a:t>1.8, 5.8</a:t>
            </a:r>
            <a:endParaRPr lang="en-US" sz="1200" dirty="0">
              <a:solidFill>
                <a:srgbClr val="FF0000"/>
              </a:solidFill>
            </a:endParaRPr>
          </a:p>
        </p:txBody>
      </p:sp>
      <p:sp>
        <p:nvSpPr>
          <p:cNvPr id="30" name="Rectangle: Rounded Corners 29">
            <a:extLst>
              <a:ext uri="{FF2B5EF4-FFF2-40B4-BE49-F238E27FC236}">
                <a16:creationId xmlns:a16="http://schemas.microsoft.com/office/drawing/2014/main" id="{CCC8B122-50CB-42FE-B7E4-1424635B1A50}"/>
              </a:ext>
            </a:extLst>
          </p:cNvPr>
          <p:cNvSpPr/>
          <p:nvPr/>
        </p:nvSpPr>
        <p:spPr>
          <a:xfrm>
            <a:off x="3523887" y="4248241"/>
            <a:ext cx="716374" cy="341602"/>
          </a:xfrm>
          <a:prstGeom prst="roundRect">
            <a:avLst/>
          </a:prstGeom>
          <a:solidFill>
            <a:srgbClr val="92D050"/>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CA" dirty="0">
                <a:solidFill>
                  <a:srgbClr val="FF0000"/>
                </a:solidFill>
              </a:rPr>
              <a:t>16.8</a:t>
            </a:r>
            <a:endParaRPr lang="en-US" dirty="0">
              <a:solidFill>
                <a:srgbClr val="FF0000"/>
              </a:solidFill>
            </a:endParaRPr>
          </a:p>
        </p:txBody>
      </p:sp>
      <p:sp>
        <p:nvSpPr>
          <p:cNvPr id="9" name="TextBox 8">
            <a:extLst>
              <a:ext uri="{FF2B5EF4-FFF2-40B4-BE49-F238E27FC236}">
                <a16:creationId xmlns:a16="http://schemas.microsoft.com/office/drawing/2014/main" id="{6CF87EC1-E553-4089-BBC3-D42C8B335A26}"/>
              </a:ext>
            </a:extLst>
          </p:cNvPr>
          <p:cNvSpPr txBox="1"/>
          <p:nvPr/>
        </p:nvSpPr>
        <p:spPr>
          <a:xfrm>
            <a:off x="1103670" y="3869487"/>
            <a:ext cx="296876" cy="369332"/>
          </a:xfrm>
          <a:prstGeom prst="rect">
            <a:avLst/>
          </a:prstGeom>
          <a:noFill/>
        </p:spPr>
        <p:txBody>
          <a:bodyPr wrap="none" rtlCol="0">
            <a:spAutoFit/>
          </a:bodyPr>
          <a:lstStyle/>
          <a:p>
            <a:r>
              <a:rPr lang="en-CA" dirty="0"/>
              <a:t>Y</a:t>
            </a:r>
            <a:endParaRPr lang="en-US" dirty="0"/>
          </a:p>
        </p:txBody>
      </p:sp>
      <p:sp>
        <p:nvSpPr>
          <p:cNvPr id="31" name="TextBox 30">
            <a:extLst>
              <a:ext uri="{FF2B5EF4-FFF2-40B4-BE49-F238E27FC236}">
                <a16:creationId xmlns:a16="http://schemas.microsoft.com/office/drawing/2014/main" id="{D7D202F2-7A20-4189-807E-CF01788AD59B}"/>
              </a:ext>
            </a:extLst>
          </p:cNvPr>
          <p:cNvSpPr txBox="1"/>
          <p:nvPr/>
        </p:nvSpPr>
        <p:spPr>
          <a:xfrm>
            <a:off x="1897319" y="3166177"/>
            <a:ext cx="296876" cy="369332"/>
          </a:xfrm>
          <a:prstGeom prst="rect">
            <a:avLst/>
          </a:prstGeom>
          <a:noFill/>
        </p:spPr>
        <p:txBody>
          <a:bodyPr wrap="none" rtlCol="0">
            <a:spAutoFit/>
          </a:bodyPr>
          <a:lstStyle/>
          <a:p>
            <a:r>
              <a:rPr lang="en-CA" dirty="0"/>
              <a:t>Y</a:t>
            </a:r>
            <a:endParaRPr lang="en-US" dirty="0"/>
          </a:p>
        </p:txBody>
      </p:sp>
      <p:sp>
        <p:nvSpPr>
          <p:cNvPr id="32" name="TextBox 31">
            <a:extLst>
              <a:ext uri="{FF2B5EF4-FFF2-40B4-BE49-F238E27FC236}">
                <a16:creationId xmlns:a16="http://schemas.microsoft.com/office/drawing/2014/main" id="{4A20517D-E302-4B37-991B-130ADFEC47D2}"/>
              </a:ext>
            </a:extLst>
          </p:cNvPr>
          <p:cNvSpPr txBox="1"/>
          <p:nvPr/>
        </p:nvSpPr>
        <p:spPr>
          <a:xfrm>
            <a:off x="3009851" y="3166177"/>
            <a:ext cx="333746" cy="369332"/>
          </a:xfrm>
          <a:prstGeom prst="rect">
            <a:avLst/>
          </a:prstGeom>
          <a:noFill/>
        </p:spPr>
        <p:txBody>
          <a:bodyPr wrap="none" rtlCol="0">
            <a:spAutoFit/>
          </a:bodyPr>
          <a:lstStyle/>
          <a:p>
            <a:r>
              <a:rPr lang="en-CA" dirty="0"/>
              <a:t>N</a:t>
            </a:r>
            <a:endParaRPr lang="en-US" dirty="0"/>
          </a:p>
        </p:txBody>
      </p:sp>
      <p:sp>
        <p:nvSpPr>
          <p:cNvPr id="33" name="TextBox 32">
            <a:extLst>
              <a:ext uri="{FF2B5EF4-FFF2-40B4-BE49-F238E27FC236}">
                <a16:creationId xmlns:a16="http://schemas.microsoft.com/office/drawing/2014/main" id="{027E4C7C-C4D6-4F1D-9133-F61CE4410F5B}"/>
              </a:ext>
            </a:extLst>
          </p:cNvPr>
          <p:cNvSpPr txBox="1"/>
          <p:nvPr/>
        </p:nvSpPr>
        <p:spPr>
          <a:xfrm>
            <a:off x="3722996" y="3859746"/>
            <a:ext cx="333746" cy="369332"/>
          </a:xfrm>
          <a:prstGeom prst="rect">
            <a:avLst/>
          </a:prstGeom>
          <a:noFill/>
        </p:spPr>
        <p:txBody>
          <a:bodyPr wrap="none" rtlCol="0">
            <a:spAutoFit/>
          </a:bodyPr>
          <a:lstStyle/>
          <a:p>
            <a:r>
              <a:rPr lang="en-CA" dirty="0"/>
              <a:t>N</a:t>
            </a:r>
            <a:endParaRPr lang="en-US" dirty="0"/>
          </a:p>
        </p:txBody>
      </p:sp>
      <p:sp>
        <p:nvSpPr>
          <p:cNvPr id="34" name="TextBox 33">
            <a:extLst>
              <a:ext uri="{FF2B5EF4-FFF2-40B4-BE49-F238E27FC236}">
                <a16:creationId xmlns:a16="http://schemas.microsoft.com/office/drawing/2014/main" id="{2B68D1C1-0B86-45DA-9E49-4C42BFE18484}"/>
              </a:ext>
            </a:extLst>
          </p:cNvPr>
          <p:cNvSpPr txBox="1"/>
          <p:nvPr/>
        </p:nvSpPr>
        <p:spPr>
          <a:xfrm>
            <a:off x="1939488" y="3842028"/>
            <a:ext cx="333746" cy="369332"/>
          </a:xfrm>
          <a:prstGeom prst="rect">
            <a:avLst/>
          </a:prstGeom>
          <a:noFill/>
        </p:spPr>
        <p:txBody>
          <a:bodyPr wrap="none" rtlCol="0">
            <a:spAutoFit/>
          </a:bodyPr>
          <a:lstStyle/>
          <a:p>
            <a:r>
              <a:rPr lang="en-CA" dirty="0"/>
              <a:t>N</a:t>
            </a:r>
            <a:endParaRPr lang="en-US" dirty="0"/>
          </a:p>
        </p:txBody>
      </p:sp>
      <p:sp>
        <p:nvSpPr>
          <p:cNvPr id="35" name="TextBox 34">
            <a:extLst>
              <a:ext uri="{FF2B5EF4-FFF2-40B4-BE49-F238E27FC236}">
                <a16:creationId xmlns:a16="http://schemas.microsoft.com/office/drawing/2014/main" id="{2CAB7DCB-9327-4983-B2EC-0AB6800BA7ED}"/>
              </a:ext>
            </a:extLst>
          </p:cNvPr>
          <p:cNvSpPr txBox="1"/>
          <p:nvPr/>
        </p:nvSpPr>
        <p:spPr>
          <a:xfrm>
            <a:off x="2888878" y="3841086"/>
            <a:ext cx="296876" cy="369332"/>
          </a:xfrm>
          <a:prstGeom prst="rect">
            <a:avLst/>
          </a:prstGeom>
          <a:noFill/>
        </p:spPr>
        <p:txBody>
          <a:bodyPr wrap="none" rtlCol="0">
            <a:spAutoFit/>
          </a:bodyPr>
          <a:lstStyle/>
          <a:p>
            <a:r>
              <a:rPr lang="en-CA" dirty="0"/>
              <a:t>Y</a:t>
            </a:r>
            <a:endParaRPr lang="en-US" dirty="0"/>
          </a:p>
        </p:txBody>
      </p:sp>
      <p:sp>
        <p:nvSpPr>
          <p:cNvPr id="10" name="Arrow: Right 9">
            <a:extLst>
              <a:ext uri="{FF2B5EF4-FFF2-40B4-BE49-F238E27FC236}">
                <a16:creationId xmlns:a16="http://schemas.microsoft.com/office/drawing/2014/main" id="{7DD9F52B-5A8E-406B-A1B1-834F2A7A3790}"/>
              </a:ext>
            </a:extLst>
          </p:cNvPr>
          <p:cNvSpPr/>
          <p:nvPr/>
        </p:nvSpPr>
        <p:spPr>
          <a:xfrm>
            <a:off x="4597245" y="3263651"/>
            <a:ext cx="1640115" cy="63862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Rounded Corners 35">
            <a:extLst>
              <a:ext uri="{FF2B5EF4-FFF2-40B4-BE49-F238E27FC236}">
                <a16:creationId xmlns:a16="http://schemas.microsoft.com/office/drawing/2014/main" id="{D303C8D4-7829-495B-AAB7-E2D045608228}"/>
              </a:ext>
            </a:extLst>
          </p:cNvPr>
          <p:cNvSpPr/>
          <p:nvPr/>
        </p:nvSpPr>
        <p:spPr>
          <a:xfrm>
            <a:off x="8109535" y="2845001"/>
            <a:ext cx="1059786" cy="349195"/>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CA" sz="1600" dirty="0"/>
              <a:t>Is female?</a:t>
            </a:r>
            <a:endParaRPr lang="en-US" sz="1600" dirty="0"/>
          </a:p>
        </p:txBody>
      </p:sp>
      <p:cxnSp>
        <p:nvCxnSpPr>
          <p:cNvPr id="39" name="Straight Arrow Connector 38">
            <a:extLst>
              <a:ext uri="{FF2B5EF4-FFF2-40B4-BE49-F238E27FC236}">
                <a16:creationId xmlns:a16="http://schemas.microsoft.com/office/drawing/2014/main" id="{C06CEBD3-887E-4145-AD44-C717491E7325}"/>
              </a:ext>
            </a:extLst>
          </p:cNvPr>
          <p:cNvCxnSpPr>
            <a:cxnSpLocks/>
            <a:stCxn id="36" idx="2"/>
            <a:endCxn id="41" idx="0"/>
          </p:cNvCxnSpPr>
          <p:nvPr/>
        </p:nvCxnSpPr>
        <p:spPr>
          <a:xfrm flipH="1">
            <a:off x="7949952" y="3194196"/>
            <a:ext cx="689476" cy="34160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0" name="Straight Arrow Connector 39">
            <a:extLst>
              <a:ext uri="{FF2B5EF4-FFF2-40B4-BE49-F238E27FC236}">
                <a16:creationId xmlns:a16="http://schemas.microsoft.com/office/drawing/2014/main" id="{2CB60F19-AF34-499B-848B-922DDB4C759F}"/>
              </a:ext>
            </a:extLst>
          </p:cNvPr>
          <p:cNvCxnSpPr>
            <a:cxnSpLocks/>
            <a:stCxn id="36" idx="2"/>
            <a:endCxn id="42" idx="0"/>
          </p:cNvCxnSpPr>
          <p:nvPr/>
        </p:nvCxnSpPr>
        <p:spPr>
          <a:xfrm>
            <a:off x="8639428" y="3194196"/>
            <a:ext cx="763841" cy="34160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1" name="Rectangle: Rounded Corners 40">
            <a:extLst>
              <a:ext uri="{FF2B5EF4-FFF2-40B4-BE49-F238E27FC236}">
                <a16:creationId xmlns:a16="http://schemas.microsoft.com/office/drawing/2014/main" id="{4AF84938-7AE5-410E-BF13-A8EC81A771A9}"/>
              </a:ext>
            </a:extLst>
          </p:cNvPr>
          <p:cNvSpPr/>
          <p:nvPr/>
        </p:nvSpPr>
        <p:spPr>
          <a:xfrm>
            <a:off x="7326819" y="3535797"/>
            <a:ext cx="1246266" cy="343431"/>
          </a:xfrm>
          <a:prstGeom prst="roundRect">
            <a:avLst/>
          </a:prstGeom>
          <a:solidFill>
            <a:srgbClr val="FF0000"/>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CA" sz="1600" dirty="0">
                <a:solidFill>
                  <a:schemeClr val="bg1"/>
                </a:solidFill>
              </a:rPr>
              <a:t>Height &lt;1.6</a:t>
            </a:r>
            <a:endParaRPr lang="en-US" sz="1600" dirty="0">
              <a:solidFill>
                <a:schemeClr val="bg1"/>
              </a:solidFill>
            </a:endParaRPr>
          </a:p>
        </p:txBody>
      </p:sp>
      <p:sp>
        <p:nvSpPr>
          <p:cNvPr id="42" name="Rectangle: Rounded Corners 41">
            <a:extLst>
              <a:ext uri="{FF2B5EF4-FFF2-40B4-BE49-F238E27FC236}">
                <a16:creationId xmlns:a16="http://schemas.microsoft.com/office/drawing/2014/main" id="{65764058-47EC-4B3F-BF67-305552A6856E}"/>
              </a:ext>
            </a:extLst>
          </p:cNvPr>
          <p:cNvSpPr/>
          <p:nvPr/>
        </p:nvSpPr>
        <p:spPr>
          <a:xfrm>
            <a:off x="8810132" y="3535797"/>
            <a:ext cx="1186273" cy="343431"/>
          </a:xfrm>
          <a:prstGeom prst="roundRect">
            <a:avLst/>
          </a:prstGeom>
          <a:solidFill>
            <a:srgbClr val="FF0000"/>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CA" sz="1600" dirty="0">
                <a:solidFill>
                  <a:schemeClr val="bg1"/>
                </a:solidFill>
              </a:rPr>
              <a:t>Is not Blue?</a:t>
            </a:r>
            <a:endParaRPr lang="en-US" sz="1600" dirty="0">
              <a:solidFill>
                <a:schemeClr val="bg1"/>
              </a:solidFill>
            </a:endParaRPr>
          </a:p>
        </p:txBody>
      </p:sp>
      <p:cxnSp>
        <p:nvCxnSpPr>
          <p:cNvPr id="43" name="Straight Arrow Connector 42">
            <a:extLst>
              <a:ext uri="{FF2B5EF4-FFF2-40B4-BE49-F238E27FC236}">
                <a16:creationId xmlns:a16="http://schemas.microsoft.com/office/drawing/2014/main" id="{76F09C40-8FC8-4B35-83AA-3AFFC6BEB893}"/>
              </a:ext>
            </a:extLst>
          </p:cNvPr>
          <p:cNvCxnSpPr>
            <a:cxnSpLocks/>
          </p:cNvCxnSpPr>
          <p:nvPr/>
        </p:nvCxnSpPr>
        <p:spPr>
          <a:xfrm flipH="1">
            <a:off x="8997614" y="3887476"/>
            <a:ext cx="424530" cy="34160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4" name="Straight Arrow Connector 43">
            <a:extLst>
              <a:ext uri="{FF2B5EF4-FFF2-40B4-BE49-F238E27FC236}">
                <a16:creationId xmlns:a16="http://schemas.microsoft.com/office/drawing/2014/main" id="{DEB8E3CD-C809-4F5E-B3E9-799EBE8D329B}"/>
              </a:ext>
            </a:extLst>
          </p:cNvPr>
          <p:cNvCxnSpPr>
            <a:cxnSpLocks/>
          </p:cNvCxnSpPr>
          <p:nvPr/>
        </p:nvCxnSpPr>
        <p:spPr>
          <a:xfrm>
            <a:off x="9422144" y="3887476"/>
            <a:ext cx="528892" cy="34160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5" name="Straight Arrow Connector 44">
            <a:extLst>
              <a:ext uri="{FF2B5EF4-FFF2-40B4-BE49-F238E27FC236}">
                <a16:creationId xmlns:a16="http://schemas.microsoft.com/office/drawing/2014/main" id="{FC065256-9079-4D93-953E-667C2FD1004B}"/>
              </a:ext>
            </a:extLst>
          </p:cNvPr>
          <p:cNvCxnSpPr>
            <a:cxnSpLocks/>
            <a:endCxn id="47" idx="0"/>
          </p:cNvCxnSpPr>
          <p:nvPr/>
        </p:nvCxnSpPr>
        <p:spPr>
          <a:xfrm flipH="1">
            <a:off x="7265349" y="3887476"/>
            <a:ext cx="424530" cy="34160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6" name="Straight Arrow Connector 45">
            <a:extLst>
              <a:ext uri="{FF2B5EF4-FFF2-40B4-BE49-F238E27FC236}">
                <a16:creationId xmlns:a16="http://schemas.microsoft.com/office/drawing/2014/main" id="{939B73C0-8007-45B1-814A-6F1931B4CAB1}"/>
              </a:ext>
            </a:extLst>
          </p:cNvPr>
          <p:cNvCxnSpPr>
            <a:cxnSpLocks/>
            <a:endCxn id="48" idx="0"/>
          </p:cNvCxnSpPr>
          <p:nvPr/>
        </p:nvCxnSpPr>
        <p:spPr>
          <a:xfrm>
            <a:off x="7689879" y="3887476"/>
            <a:ext cx="528892" cy="34160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7" name="Rectangle: Rounded Corners 46">
            <a:extLst>
              <a:ext uri="{FF2B5EF4-FFF2-40B4-BE49-F238E27FC236}">
                <a16:creationId xmlns:a16="http://schemas.microsoft.com/office/drawing/2014/main" id="{C27C4FE6-BA5A-4227-A08D-2AB4154D4CEB}"/>
              </a:ext>
            </a:extLst>
          </p:cNvPr>
          <p:cNvSpPr/>
          <p:nvPr/>
        </p:nvSpPr>
        <p:spPr>
          <a:xfrm>
            <a:off x="6907162" y="4229078"/>
            <a:ext cx="716373" cy="341602"/>
          </a:xfrm>
          <a:prstGeom prst="roundRect">
            <a:avLst/>
          </a:prstGeom>
          <a:solidFill>
            <a:srgbClr val="92D050"/>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CA" sz="1400" dirty="0">
                <a:solidFill>
                  <a:srgbClr val="FF0000"/>
                </a:solidFill>
              </a:rPr>
              <a:t>-14.7</a:t>
            </a:r>
            <a:endParaRPr lang="en-US" sz="1400" dirty="0">
              <a:solidFill>
                <a:srgbClr val="FF0000"/>
              </a:solidFill>
            </a:endParaRPr>
          </a:p>
        </p:txBody>
      </p:sp>
      <p:sp>
        <p:nvSpPr>
          <p:cNvPr id="48" name="Rectangle: Rounded Corners 47">
            <a:extLst>
              <a:ext uri="{FF2B5EF4-FFF2-40B4-BE49-F238E27FC236}">
                <a16:creationId xmlns:a16="http://schemas.microsoft.com/office/drawing/2014/main" id="{09C020FB-F91F-43CF-9A54-0445F3B65661}"/>
              </a:ext>
            </a:extLst>
          </p:cNvPr>
          <p:cNvSpPr/>
          <p:nvPr/>
        </p:nvSpPr>
        <p:spPr>
          <a:xfrm>
            <a:off x="7860584" y="4229078"/>
            <a:ext cx="716374" cy="341602"/>
          </a:xfrm>
          <a:prstGeom prst="roundRect">
            <a:avLst/>
          </a:prstGeom>
          <a:solidFill>
            <a:srgbClr val="92D050"/>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CA" sz="1400" dirty="0">
                <a:solidFill>
                  <a:srgbClr val="FF0000"/>
                </a:solidFill>
              </a:rPr>
              <a:t>4.8</a:t>
            </a:r>
            <a:endParaRPr lang="en-US" sz="1400" dirty="0">
              <a:solidFill>
                <a:srgbClr val="FF0000"/>
              </a:solidFill>
            </a:endParaRPr>
          </a:p>
        </p:txBody>
      </p:sp>
      <p:sp>
        <p:nvSpPr>
          <p:cNvPr id="53" name="Rectangle: Rounded Corners 52">
            <a:extLst>
              <a:ext uri="{FF2B5EF4-FFF2-40B4-BE49-F238E27FC236}">
                <a16:creationId xmlns:a16="http://schemas.microsoft.com/office/drawing/2014/main" id="{C7F3CD06-596A-4E36-BA71-950705AD2514}"/>
              </a:ext>
            </a:extLst>
          </p:cNvPr>
          <p:cNvSpPr/>
          <p:nvPr/>
        </p:nvSpPr>
        <p:spPr>
          <a:xfrm>
            <a:off x="8639427" y="4248241"/>
            <a:ext cx="716373" cy="341602"/>
          </a:xfrm>
          <a:prstGeom prst="roundRect">
            <a:avLst/>
          </a:prstGeom>
          <a:solidFill>
            <a:srgbClr val="92D050"/>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CA" sz="1400" dirty="0">
                <a:solidFill>
                  <a:srgbClr val="FF0000"/>
                </a:solidFill>
              </a:rPr>
              <a:t>3.8</a:t>
            </a:r>
            <a:endParaRPr lang="en-US" sz="1400" dirty="0">
              <a:solidFill>
                <a:srgbClr val="FF0000"/>
              </a:solidFill>
            </a:endParaRPr>
          </a:p>
        </p:txBody>
      </p:sp>
      <p:sp>
        <p:nvSpPr>
          <p:cNvPr id="54" name="Rectangle: Rounded Corners 53">
            <a:extLst>
              <a:ext uri="{FF2B5EF4-FFF2-40B4-BE49-F238E27FC236}">
                <a16:creationId xmlns:a16="http://schemas.microsoft.com/office/drawing/2014/main" id="{520E350E-B576-4B9D-B4E6-0773CAB32CE2}"/>
              </a:ext>
            </a:extLst>
          </p:cNvPr>
          <p:cNvSpPr/>
          <p:nvPr/>
        </p:nvSpPr>
        <p:spPr>
          <a:xfrm>
            <a:off x="9592849" y="4248241"/>
            <a:ext cx="716374" cy="341602"/>
          </a:xfrm>
          <a:prstGeom prst="roundRect">
            <a:avLst/>
          </a:prstGeom>
          <a:solidFill>
            <a:srgbClr val="92D050"/>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CA" sz="1400" dirty="0">
                <a:solidFill>
                  <a:srgbClr val="FF0000"/>
                </a:solidFill>
              </a:rPr>
              <a:t>16.8</a:t>
            </a:r>
            <a:endParaRPr lang="en-US" sz="1400" dirty="0">
              <a:solidFill>
                <a:srgbClr val="FF0000"/>
              </a:solidFill>
            </a:endParaRPr>
          </a:p>
        </p:txBody>
      </p:sp>
      <p:sp>
        <p:nvSpPr>
          <p:cNvPr id="55" name="TextBox 54">
            <a:extLst>
              <a:ext uri="{FF2B5EF4-FFF2-40B4-BE49-F238E27FC236}">
                <a16:creationId xmlns:a16="http://schemas.microsoft.com/office/drawing/2014/main" id="{62506300-DC7F-4C2D-A538-6605F8B42D75}"/>
              </a:ext>
            </a:extLst>
          </p:cNvPr>
          <p:cNvSpPr txBox="1"/>
          <p:nvPr/>
        </p:nvSpPr>
        <p:spPr>
          <a:xfrm>
            <a:off x="7172632" y="3869487"/>
            <a:ext cx="296876" cy="369332"/>
          </a:xfrm>
          <a:prstGeom prst="rect">
            <a:avLst/>
          </a:prstGeom>
          <a:noFill/>
        </p:spPr>
        <p:txBody>
          <a:bodyPr wrap="none" rtlCol="0">
            <a:spAutoFit/>
          </a:bodyPr>
          <a:lstStyle/>
          <a:p>
            <a:r>
              <a:rPr lang="en-CA" dirty="0"/>
              <a:t>Y</a:t>
            </a:r>
            <a:endParaRPr lang="en-US" dirty="0"/>
          </a:p>
        </p:txBody>
      </p:sp>
      <p:sp>
        <p:nvSpPr>
          <p:cNvPr id="56" name="TextBox 55">
            <a:extLst>
              <a:ext uri="{FF2B5EF4-FFF2-40B4-BE49-F238E27FC236}">
                <a16:creationId xmlns:a16="http://schemas.microsoft.com/office/drawing/2014/main" id="{548018DE-C6E6-4F67-956B-70746D3978B7}"/>
              </a:ext>
            </a:extLst>
          </p:cNvPr>
          <p:cNvSpPr txBox="1"/>
          <p:nvPr/>
        </p:nvSpPr>
        <p:spPr>
          <a:xfrm>
            <a:off x="7966281" y="3166177"/>
            <a:ext cx="296876" cy="369332"/>
          </a:xfrm>
          <a:prstGeom prst="rect">
            <a:avLst/>
          </a:prstGeom>
          <a:noFill/>
        </p:spPr>
        <p:txBody>
          <a:bodyPr wrap="none" rtlCol="0">
            <a:spAutoFit/>
          </a:bodyPr>
          <a:lstStyle/>
          <a:p>
            <a:r>
              <a:rPr lang="en-CA" dirty="0"/>
              <a:t>Y</a:t>
            </a:r>
            <a:endParaRPr lang="en-US" dirty="0"/>
          </a:p>
        </p:txBody>
      </p:sp>
      <p:sp>
        <p:nvSpPr>
          <p:cNvPr id="57" name="TextBox 56">
            <a:extLst>
              <a:ext uri="{FF2B5EF4-FFF2-40B4-BE49-F238E27FC236}">
                <a16:creationId xmlns:a16="http://schemas.microsoft.com/office/drawing/2014/main" id="{C61B6715-365C-443F-953E-3008F963A19F}"/>
              </a:ext>
            </a:extLst>
          </p:cNvPr>
          <p:cNvSpPr txBox="1"/>
          <p:nvPr/>
        </p:nvSpPr>
        <p:spPr>
          <a:xfrm>
            <a:off x="9078813" y="3166177"/>
            <a:ext cx="333746" cy="369332"/>
          </a:xfrm>
          <a:prstGeom prst="rect">
            <a:avLst/>
          </a:prstGeom>
          <a:noFill/>
        </p:spPr>
        <p:txBody>
          <a:bodyPr wrap="none" rtlCol="0">
            <a:spAutoFit/>
          </a:bodyPr>
          <a:lstStyle/>
          <a:p>
            <a:r>
              <a:rPr lang="en-CA" dirty="0"/>
              <a:t>N</a:t>
            </a:r>
            <a:endParaRPr lang="en-US" dirty="0"/>
          </a:p>
        </p:txBody>
      </p:sp>
      <p:sp>
        <p:nvSpPr>
          <p:cNvPr id="58" name="TextBox 57">
            <a:extLst>
              <a:ext uri="{FF2B5EF4-FFF2-40B4-BE49-F238E27FC236}">
                <a16:creationId xmlns:a16="http://schemas.microsoft.com/office/drawing/2014/main" id="{FE695E17-8417-474E-AADD-BC674CDE0720}"/>
              </a:ext>
            </a:extLst>
          </p:cNvPr>
          <p:cNvSpPr txBox="1"/>
          <p:nvPr/>
        </p:nvSpPr>
        <p:spPr>
          <a:xfrm>
            <a:off x="9791958" y="3859746"/>
            <a:ext cx="333746" cy="369332"/>
          </a:xfrm>
          <a:prstGeom prst="rect">
            <a:avLst/>
          </a:prstGeom>
          <a:noFill/>
        </p:spPr>
        <p:txBody>
          <a:bodyPr wrap="none" rtlCol="0">
            <a:spAutoFit/>
          </a:bodyPr>
          <a:lstStyle/>
          <a:p>
            <a:r>
              <a:rPr lang="en-CA" dirty="0"/>
              <a:t>N</a:t>
            </a:r>
            <a:endParaRPr lang="en-US" dirty="0"/>
          </a:p>
        </p:txBody>
      </p:sp>
      <p:sp>
        <p:nvSpPr>
          <p:cNvPr id="59" name="TextBox 58">
            <a:extLst>
              <a:ext uri="{FF2B5EF4-FFF2-40B4-BE49-F238E27FC236}">
                <a16:creationId xmlns:a16="http://schemas.microsoft.com/office/drawing/2014/main" id="{D40D7E8D-ABB3-4985-BFFA-1356EBC10CD2}"/>
              </a:ext>
            </a:extLst>
          </p:cNvPr>
          <p:cNvSpPr txBox="1"/>
          <p:nvPr/>
        </p:nvSpPr>
        <p:spPr>
          <a:xfrm>
            <a:off x="8008450" y="3842028"/>
            <a:ext cx="333746" cy="369332"/>
          </a:xfrm>
          <a:prstGeom prst="rect">
            <a:avLst/>
          </a:prstGeom>
          <a:noFill/>
        </p:spPr>
        <p:txBody>
          <a:bodyPr wrap="none" rtlCol="0">
            <a:spAutoFit/>
          </a:bodyPr>
          <a:lstStyle/>
          <a:p>
            <a:r>
              <a:rPr lang="en-CA" dirty="0"/>
              <a:t>N</a:t>
            </a:r>
            <a:endParaRPr lang="en-US" dirty="0"/>
          </a:p>
        </p:txBody>
      </p:sp>
      <p:sp>
        <p:nvSpPr>
          <p:cNvPr id="60" name="TextBox 59">
            <a:extLst>
              <a:ext uri="{FF2B5EF4-FFF2-40B4-BE49-F238E27FC236}">
                <a16:creationId xmlns:a16="http://schemas.microsoft.com/office/drawing/2014/main" id="{2A309613-419F-4E55-B4D1-A47DC40269A7}"/>
              </a:ext>
            </a:extLst>
          </p:cNvPr>
          <p:cNvSpPr txBox="1"/>
          <p:nvPr/>
        </p:nvSpPr>
        <p:spPr>
          <a:xfrm>
            <a:off x="8957840" y="3841086"/>
            <a:ext cx="296876" cy="369332"/>
          </a:xfrm>
          <a:prstGeom prst="rect">
            <a:avLst/>
          </a:prstGeom>
          <a:noFill/>
        </p:spPr>
        <p:txBody>
          <a:bodyPr wrap="none" rtlCol="0">
            <a:spAutoFit/>
          </a:bodyPr>
          <a:lstStyle/>
          <a:p>
            <a:r>
              <a:rPr lang="en-CA" dirty="0"/>
              <a:t>Y</a:t>
            </a:r>
            <a:endParaRPr lang="en-US" dirty="0"/>
          </a:p>
        </p:txBody>
      </p:sp>
      <mc:AlternateContent xmlns:mc="http://schemas.openxmlformats.org/markup-compatibility/2006" xmlns:a14="http://schemas.microsoft.com/office/drawing/2010/main">
        <mc:Choice Requires="a14">
          <p:sp>
            <p:nvSpPr>
              <p:cNvPr id="13" name="Rectangle 12">
                <a:extLst>
                  <a:ext uri="{FF2B5EF4-FFF2-40B4-BE49-F238E27FC236}">
                    <a16:creationId xmlns:a16="http://schemas.microsoft.com/office/drawing/2014/main" id="{871592E4-2B91-438C-8326-323FAF8321E0}"/>
                  </a:ext>
                </a:extLst>
              </p:cNvPr>
              <p:cNvSpPr/>
              <p:nvPr/>
            </p:nvSpPr>
            <p:spPr>
              <a:xfrm>
                <a:off x="4429614" y="5057740"/>
                <a:ext cx="6096000" cy="1200329"/>
              </a:xfrm>
              <a:prstGeom prst="rect">
                <a:avLst/>
              </a:prstGeom>
            </p:spPr>
            <p:txBody>
              <a:bodyPr>
                <a:spAutoFit/>
              </a:bodyPr>
              <a:lstStyle/>
              <a:p>
                <a:pPr algn="ctr"/>
                <a14:m>
                  <m:oMathPara xmlns:m="http://schemas.openxmlformats.org/officeDocument/2006/math">
                    <m:oMathParaPr>
                      <m:jc m:val="centerGroup"/>
                    </m:oMathParaPr>
                    <m:oMath xmlns:m="http://schemas.openxmlformats.org/officeDocument/2006/math">
                      <m:r>
                        <a:rPr lang="en-CA" i="1" dirty="0" smtClean="0">
                          <a:solidFill>
                            <a:srgbClr val="FF0000"/>
                          </a:solidFill>
                          <a:latin typeface="Cambria Math" panose="02040503050406030204" pitchFamily="18" charset="0"/>
                        </a:rPr>
                        <m:t>𝐴𝑣𝑒𝑟𝑎𝑔</m:t>
                      </m:r>
                      <m:sSub>
                        <m:sSubPr>
                          <m:ctrlPr>
                            <a:rPr lang="en-CA" b="0" i="1" dirty="0" smtClean="0">
                              <a:solidFill>
                                <a:srgbClr val="FF0000"/>
                              </a:solidFill>
                              <a:latin typeface="Cambria Math" panose="02040503050406030204" pitchFamily="18" charset="0"/>
                            </a:rPr>
                          </m:ctrlPr>
                        </m:sSubPr>
                        <m:e>
                          <m:r>
                            <a:rPr lang="en-CA" i="1" dirty="0" smtClean="0">
                              <a:solidFill>
                                <a:srgbClr val="FF0000"/>
                              </a:solidFill>
                              <a:latin typeface="Cambria Math" panose="02040503050406030204" pitchFamily="18" charset="0"/>
                            </a:rPr>
                            <m:t>𝑒</m:t>
                          </m:r>
                        </m:e>
                        <m:sub>
                          <m:r>
                            <a:rPr lang="en-CA" b="0" i="1" dirty="0" smtClean="0">
                              <a:solidFill>
                                <a:srgbClr val="FF0000"/>
                              </a:solidFill>
                              <a:latin typeface="Cambria Math" panose="02040503050406030204" pitchFamily="18" charset="0"/>
                            </a:rPr>
                            <m:t>1</m:t>
                          </m:r>
                        </m:sub>
                      </m:sSub>
                      <m:r>
                        <a:rPr lang="en-CA" i="1" dirty="0" smtClean="0">
                          <a:solidFill>
                            <a:srgbClr val="FF0000"/>
                          </a:solidFill>
                          <a:latin typeface="Cambria Math" panose="02040503050406030204" pitchFamily="18" charset="0"/>
                        </a:rPr>
                        <m:t> =</m:t>
                      </m:r>
                      <m:r>
                        <a:rPr lang="en-CA" b="0" i="1" dirty="0" smtClean="0">
                          <a:solidFill>
                            <a:srgbClr val="FF0000"/>
                          </a:solidFill>
                          <a:latin typeface="Cambria Math" panose="02040503050406030204" pitchFamily="18" charset="0"/>
                        </a:rPr>
                        <m:t>(</m:t>
                      </m:r>
                      <m:r>
                        <a:rPr lang="en-CA" i="1" dirty="0" smtClean="0">
                          <a:solidFill>
                            <a:srgbClr val="FF0000"/>
                          </a:solidFill>
                          <a:latin typeface="Cambria Math" panose="02040503050406030204" pitchFamily="18" charset="0"/>
                        </a:rPr>
                        <m:t>−15.2−14.2</m:t>
                      </m:r>
                      <m:r>
                        <a:rPr lang="en-CA" b="0" i="1" dirty="0" smtClean="0">
                          <a:solidFill>
                            <a:srgbClr val="FF0000"/>
                          </a:solidFill>
                          <a:latin typeface="Cambria Math" panose="02040503050406030204" pitchFamily="18" charset="0"/>
                        </a:rPr>
                        <m:t>)</m:t>
                      </m:r>
                      <m:r>
                        <a:rPr lang="en-CA" i="1" dirty="0" smtClean="0">
                          <a:solidFill>
                            <a:srgbClr val="FF0000"/>
                          </a:solidFill>
                          <a:latin typeface="Cambria Math" panose="02040503050406030204" pitchFamily="18" charset="0"/>
                        </a:rPr>
                        <m:t>/2=−14.7 </m:t>
                      </m:r>
                    </m:oMath>
                  </m:oMathPara>
                </a14:m>
                <a:endParaRPr lang="en-US" dirty="0">
                  <a:solidFill>
                    <a:srgbClr val="FF0000"/>
                  </a:solidFill>
                </a:endParaRPr>
              </a:p>
              <a:p>
                <a:pPr algn="ctr"/>
                <a14:m>
                  <m:oMathPara xmlns:m="http://schemas.openxmlformats.org/officeDocument/2006/math">
                    <m:oMathParaPr>
                      <m:jc m:val="centerGroup"/>
                    </m:oMathParaPr>
                    <m:oMath xmlns:m="http://schemas.openxmlformats.org/officeDocument/2006/math">
                      <m:r>
                        <a:rPr lang="en-CA" i="1" dirty="0">
                          <a:solidFill>
                            <a:srgbClr val="FF0000"/>
                          </a:solidFill>
                          <a:latin typeface="Cambria Math" panose="02040503050406030204" pitchFamily="18" charset="0"/>
                        </a:rPr>
                        <m:t>𝐴𝑣𝑒𝑟𝑎𝑔</m:t>
                      </m:r>
                      <m:sSub>
                        <m:sSubPr>
                          <m:ctrlPr>
                            <a:rPr lang="en-CA" b="0" i="1" dirty="0" smtClean="0">
                              <a:solidFill>
                                <a:srgbClr val="FF0000"/>
                              </a:solidFill>
                              <a:latin typeface="Cambria Math" panose="02040503050406030204" pitchFamily="18" charset="0"/>
                            </a:rPr>
                          </m:ctrlPr>
                        </m:sSubPr>
                        <m:e>
                          <m:r>
                            <a:rPr lang="en-CA" i="1" dirty="0">
                              <a:solidFill>
                                <a:srgbClr val="FF0000"/>
                              </a:solidFill>
                              <a:latin typeface="Cambria Math" panose="02040503050406030204" pitchFamily="18" charset="0"/>
                            </a:rPr>
                            <m:t>𝑒</m:t>
                          </m:r>
                        </m:e>
                        <m:sub>
                          <m:r>
                            <a:rPr lang="en-CA" b="0" i="1" dirty="0" smtClean="0">
                              <a:solidFill>
                                <a:srgbClr val="FF0000"/>
                              </a:solidFill>
                              <a:latin typeface="Cambria Math" panose="02040503050406030204" pitchFamily="18" charset="0"/>
                            </a:rPr>
                            <m:t>2</m:t>
                          </m:r>
                        </m:sub>
                      </m:sSub>
                      <m:r>
                        <a:rPr lang="en-CA" i="1" dirty="0">
                          <a:solidFill>
                            <a:srgbClr val="FF0000"/>
                          </a:solidFill>
                          <a:latin typeface="Cambria Math" panose="02040503050406030204" pitchFamily="18" charset="0"/>
                        </a:rPr>
                        <m:t> =</m:t>
                      </m:r>
                      <m:r>
                        <a:rPr lang="en-CA" b="0" i="1" dirty="0" smtClean="0">
                          <a:solidFill>
                            <a:srgbClr val="FF0000"/>
                          </a:solidFill>
                          <a:latin typeface="Cambria Math" panose="02040503050406030204" pitchFamily="18" charset="0"/>
                        </a:rPr>
                        <m:t>(1.8+5.8</m:t>
                      </m:r>
                      <m:r>
                        <a:rPr lang="en-CA" i="1" dirty="0">
                          <a:solidFill>
                            <a:srgbClr val="FF0000"/>
                          </a:solidFill>
                          <a:latin typeface="Cambria Math" panose="02040503050406030204" pitchFamily="18" charset="0"/>
                        </a:rPr>
                        <m:t>)/2=</m:t>
                      </m:r>
                      <m:r>
                        <a:rPr lang="en-CA" b="0" i="1" dirty="0" smtClean="0">
                          <a:solidFill>
                            <a:srgbClr val="FF0000"/>
                          </a:solidFill>
                          <a:latin typeface="Cambria Math" panose="02040503050406030204" pitchFamily="18" charset="0"/>
                        </a:rPr>
                        <m:t>3.8</m:t>
                      </m:r>
                    </m:oMath>
                  </m:oMathPara>
                </a14:m>
                <a:endParaRPr lang="en-US" dirty="0">
                  <a:solidFill>
                    <a:srgbClr val="FF0000"/>
                  </a:solidFill>
                </a:endParaRPr>
              </a:p>
              <a:p>
                <a:pPr algn="ctr"/>
                <a:endParaRPr lang="en-US" dirty="0">
                  <a:solidFill>
                    <a:srgbClr val="FF0000"/>
                  </a:solidFill>
                </a:endParaRPr>
              </a:p>
              <a:p>
                <a:pPr algn="ctr"/>
                <a:endParaRPr lang="en-US" dirty="0">
                  <a:solidFill>
                    <a:srgbClr val="FF0000"/>
                  </a:solidFill>
                </a:endParaRPr>
              </a:p>
            </p:txBody>
          </p:sp>
        </mc:Choice>
        <mc:Fallback xmlns="">
          <p:sp>
            <p:nvSpPr>
              <p:cNvPr id="13" name="Rectangle 12">
                <a:extLst>
                  <a:ext uri="{FF2B5EF4-FFF2-40B4-BE49-F238E27FC236}">
                    <a16:creationId xmlns:a16="http://schemas.microsoft.com/office/drawing/2014/main" id="{871592E4-2B91-438C-8326-323FAF8321E0}"/>
                  </a:ext>
                </a:extLst>
              </p:cNvPr>
              <p:cNvSpPr>
                <a:spLocks noRot="1" noChangeAspect="1" noMove="1" noResize="1" noEditPoints="1" noAdjustHandles="1" noChangeArrowheads="1" noChangeShapeType="1" noTextEdit="1"/>
              </p:cNvSpPr>
              <p:nvPr/>
            </p:nvSpPr>
            <p:spPr>
              <a:xfrm>
                <a:off x="4429614" y="5057740"/>
                <a:ext cx="6096000" cy="1200329"/>
              </a:xfrm>
              <a:prstGeom prst="rect">
                <a:avLst/>
              </a:prstGeom>
              <a:blipFill>
                <a:blip r:embed="rId3"/>
                <a:stretch>
                  <a:fillRect/>
                </a:stretch>
              </a:blipFill>
            </p:spPr>
            <p:txBody>
              <a:bodyPr/>
              <a:lstStyle/>
              <a:p>
                <a:r>
                  <a:rPr lang="en-US">
                    <a:noFill/>
                  </a:rPr>
                  <a:t> </a:t>
                </a:r>
              </a:p>
            </p:txBody>
          </p:sp>
        </mc:Fallback>
      </mc:AlternateContent>
      <p:sp>
        <p:nvSpPr>
          <p:cNvPr id="61" name="Rectangle 60">
            <a:extLst>
              <a:ext uri="{FF2B5EF4-FFF2-40B4-BE49-F238E27FC236}">
                <a16:creationId xmlns:a16="http://schemas.microsoft.com/office/drawing/2014/main" id="{311CAB6A-D363-460C-A400-67B3B67A6B6E}"/>
              </a:ext>
            </a:extLst>
          </p:cNvPr>
          <p:cNvSpPr/>
          <p:nvPr/>
        </p:nvSpPr>
        <p:spPr>
          <a:xfrm>
            <a:off x="7205111" y="6078062"/>
            <a:ext cx="5166940" cy="523220"/>
          </a:xfrm>
          <a:prstGeom prst="rect">
            <a:avLst/>
          </a:prstGeom>
        </p:spPr>
        <p:txBody>
          <a:bodyPr wrap="square">
            <a:spAutoFit/>
          </a:bodyPr>
          <a:lstStyle/>
          <a:p>
            <a:r>
              <a:rPr lang="en-US" sz="1400" dirty="0">
                <a:hlinkClick r:id="rId4"/>
              </a:rPr>
              <a:t>Example adopted from the awesome </a:t>
            </a:r>
            <a:r>
              <a:rPr lang="en-US" sz="1400" dirty="0" err="1">
                <a:hlinkClick r:id="rId4"/>
              </a:rPr>
              <a:t>StatQuest</a:t>
            </a:r>
            <a:r>
              <a:rPr lang="en-US" sz="1400" dirty="0">
                <a:hlinkClick r:id="rId4"/>
              </a:rPr>
              <a:t> (by Josh </a:t>
            </a:r>
            <a:r>
              <a:rPr lang="en-US" sz="1400" dirty="0" err="1">
                <a:hlinkClick r:id="rId4"/>
              </a:rPr>
              <a:t>Starmer</a:t>
            </a:r>
            <a:r>
              <a:rPr lang="en-US" sz="1400" dirty="0">
                <a:hlinkClick r:id="rId4"/>
              </a:rPr>
              <a:t>): https://www.youtube.com/watch?v=3CC4N4z3GJc&amp;t=87s</a:t>
            </a:r>
            <a:endParaRPr lang="en-US" sz="1400" dirty="0"/>
          </a:p>
        </p:txBody>
      </p:sp>
    </p:spTree>
    <p:extLst>
      <p:ext uri="{BB962C8B-B14F-4D97-AF65-F5344CB8AC3E}">
        <p14:creationId xmlns:p14="http://schemas.microsoft.com/office/powerpoint/2010/main" val="31038110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10" presetClass="entr" presetSubtype="0"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500"/>
                                        <p:tgtEl>
                                          <p:spTgt spid="2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500"/>
                                        <p:tgtEl>
                                          <p:spTgt spid="26"/>
                                        </p:tgtEl>
                                      </p:cBhvr>
                                    </p:animEffect>
                                  </p:childTnLst>
                                </p:cTn>
                              </p:par>
                              <p:par>
                                <p:cTn id="20" presetID="10" presetClass="entr" presetSubtype="0" fill="hold" nodeType="withEffect">
                                  <p:stCondLst>
                                    <p:cond delay="0"/>
                                  </p:stCondLst>
                                  <p:childTnLst>
                                    <p:set>
                                      <p:cBhvr>
                                        <p:cTn id="21" dur="1" fill="hold">
                                          <p:stCondLst>
                                            <p:cond delay="0"/>
                                          </p:stCondLst>
                                        </p:cTn>
                                        <p:tgtEl>
                                          <p:spTgt spid="37"/>
                                        </p:tgtEl>
                                        <p:attrNameLst>
                                          <p:attrName>style.visibility</p:attrName>
                                        </p:attrNameLst>
                                      </p:cBhvr>
                                      <p:to>
                                        <p:strVal val="visible"/>
                                      </p:to>
                                    </p:set>
                                    <p:animEffect transition="in" filter="fade">
                                      <p:cBhvr>
                                        <p:cTn id="22" dur="500"/>
                                        <p:tgtEl>
                                          <p:spTgt spid="37"/>
                                        </p:tgtEl>
                                      </p:cBhvr>
                                    </p:animEffect>
                                  </p:childTnLst>
                                </p:cTn>
                              </p:par>
                              <p:par>
                                <p:cTn id="23" presetID="10" presetClass="entr" presetSubtype="0" fill="hold" nodeType="withEffect">
                                  <p:stCondLst>
                                    <p:cond delay="0"/>
                                  </p:stCondLst>
                                  <p:childTnLst>
                                    <p:set>
                                      <p:cBhvr>
                                        <p:cTn id="24" dur="1" fill="hold">
                                          <p:stCondLst>
                                            <p:cond delay="0"/>
                                          </p:stCondLst>
                                        </p:cTn>
                                        <p:tgtEl>
                                          <p:spTgt spid="38"/>
                                        </p:tgtEl>
                                        <p:attrNameLst>
                                          <p:attrName>style.visibility</p:attrName>
                                        </p:attrNameLst>
                                      </p:cBhvr>
                                      <p:to>
                                        <p:strVal val="visible"/>
                                      </p:to>
                                    </p:set>
                                    <p:animEffect transition="in" filter="fade">
                                      <p:cBhvr>
                                        <p:cTn id="25" dur="500"/>
                                        <p:tgtEl>
                                          <p:spTgt spid="38"/>
                                        </p:tgtEl>
                                      </p:cBhvr>
                                    </p:animEffect>
                                  </p:childTnLst>
                                </p:cTn>
                              </p:par>
                              <p:par>
                                <p:cTn id="26" presetID="10" presetClass="entr" presetSubtype="0" fill="hold" nodeType="withEffect">
                                  <p:stCondLst>
                                    <p:cond delay="0"/>
                                  </p:stCondLst>
                                  <p:childTnLst>
                                    <p:set>
                                      <p:cBhvr>
                                        <p:cTn id="27" dur="1" fill="hold">
                                          <p:stCondLst>
                                            <p:cond delay="0"/>
                                          </p:stCondLst>
                                        </p:cTn>
                                        <p:tgtEl>
                                          <p:spTgt spid="49"/>
                                        </p:tgtEl>
                                        <p:attrNameLst>
                                          <p:attrName>style.visibility</p:attrName>
                                        </p:attrNameLst>
                                      </p:cBhvr>
                                      <p:to>
                                        <p:strVal val="visible"/>
                                      </p:to>
                                    </p:set>
                                    <p:animEffect transition="in" filter="fade">
                                      <p:cBhvr>
                                        <p:cTn id="28" dur="500"/>
                                        <p:tgtEl>
                                          <p:spTgt spid="49"/>
                                        </p:tgtEl>
                                      </p:cBhvr>
                                    </p:animEffect>
                                  </p:childTnLst>
                                </p:cTn>
                              </p:par>
                              <p:par>
                                <p:cTn id="29" presetID="10" presetClass="entr" presetSubtype="0" fill="hold" nodeType="withEffect">
                                  <p:stCondLst>
                                    <p:cond delay="0"/>
                                  </p:stCondLst>
                                  <p:childTnLst>
                                    <p:set>
                                      <p:cBhvr>
                                        <p:cTn id="30" dur="1" fill="hold">
                                          <p:stCondLst>
                                            <p:cond delay="0"/>
                                          </p:stCondLst>
                                        </p:cTn>
                                        <p:tgtEl>
                                          <p:spTgt spid="50"/>
                                        </p:tgtEl>
                                        <p:attrNameLst>
                                          <p:attrName>style.visibility</p:attrName>
                                        </p:attrNameLst>
                                      </p:cBhvr>
                                      <p:to>
                                        <p:strVal val="visible"/>
                                      </p:to>
                                    </p:set>
                                    <p:animEffect transition="in" filter="fade">
                                      <p:cBhvr>
                                        <p:cTn id="31" dur="500"/>
                                        <p:tgtEl>
                                          <p:spTgt spid="50"/>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51"/>
                                        </p:tgtEl>
                                        <p:attrNameLst>
                                          <p:attrName>style.visibility</p:attrName>
                                        </p:attrNameLst>
                                      </p:cBhvr>
                                      <p:to>
                                        <p:strVal val="visible"/>
                                      </p:to>
                                    </p:set>
                                    <p:animEffect transition="in" filter="fade">
                                      <p:cBhvr>
                                        <p:cTn id="34" dur="500"/>
                                        <p:tgtEl>
                                          <p:spTgt spid="51"/>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52"/>
                                        </p:tgtEl>
                                        <p:attrNameLst>
                                          <p:attrName>style.visibility</p:attrName>
                                        </p:attrNameLst>
                                      </p:cBhvr>
                                      <p:to>
                                        <p:strVal val="visible"/>
                                      </p:to>
                                    </p:set>
                                    <p:animEffect transition="in" filter="fade">
                                      <p:cBhvr>
                                        <p:cTn id="37" dur="500"/>
                                        <p:tgtEl>
                                          <p:spTgt spid="52"/>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8"/>
                                        </p:tgtEl>
                                        <p:attrNameLst>
                                          <p:attrName>style.visibility</p:attrName>
                                        </p:attrNameLst>
                                      </p:cBhvr>
                                      <p:to>
                                        <p:strVal val="visible"/>
                                      </p:to>
                                    </p:set>
                                    <p:animEffect transition="in" filter="fade">
                                      <p:cBhvr>
                                        <p:cTn id="40" dur="500"/>
                                        <p:tgtEl>
                                          <p:spTgt spid="28"/>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fade">
                                      <p:cBhvr>
                                        <p:cTn id="43" dur="500"/>
                                        <p:tgtEl>
                                          <p:spTgt spid="30"/>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fade">
                                      <p:cBhvr>
                                        <p:cTn id="46" dur="500"/>
                                        <p:tgtEl>
                                          <p:spTgt spid="9"/>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31"/>
                                        </p:tgtEl>
                                        <p:attrNameLst>
                                          <p:attrName>style.visibility</p:attrName>
                                        </p:attrNameLst>
                                      </p:cBhvr>
                                      <p:to>
                                        <p:strVal val="visible"/>
                                      </p:to>
                                    </p:set>
                                    <p:animEffect transition="in" filter="fade">
                                      <p:cBhvr>
                                        <p:cTn id="49" dur="500"/>
                                        <p:tgtEl>
                                          <p:spTgt spid="31"/>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32"/>
                                        </p:tgtEl>
                                        <p:attrNameLst>
                                          <p:attrName>style.visibility</p:attrName>
                                        </p:attrNameLst>
                                      </p:cBhvr>
                                      <p:to>
                                        <p:strVal val="visible"/>
                                      </p:to>
                                    </p:set>
                                    <p:animEffect transition="in" filter="fade">
                                      <p:cBhvr>
                                        <p:cTn id="52" dur="500"/>
                                        <p:tgtEl>
                                          <p:spTgt spid="32"/>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33"/>
                                        </p:tgtEl>
                                        <p:attrNameLst>
                                          <p:attrName>style.visibility</p:attrName>
                                        </p:attrNameLst>
                                      </p:cBhvr>
                                      <p:to>
                                        <p:strVal val="visible"/>
                                      </p:to>
                                    </p:set>
                                    <p:animEffect transition="in" filter="fade">
                                      <p:cBhvr>
                                        <p:cTn id="55" dur="500"/>
                                        <p:tgtEl>
                                          <p:spTgt spid="33"/>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34"/>
                                        </p:tgtEl>
                                        <p:attrNameLst>
                                          <p:attrName>style.visibility</p:attrName>
                                        </p:attrNameLst>
                                      </p:cBhvr>
                                      <p:to>
                                        <p:strVal val="visible"/>
                                      </p:to>
                                    </p:set>
                                    <p:animEffect transition="in" filter="fade">
                                      <p:cBhvr>
                                        <p:cTn id="58" dur="500"/>
                                        <p:tgtEl>
                                          <p:spTgt spid="34"/>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35"/>
                                        </p:tgtEl>
                                        <p:attrNameLst>
                                          <p:attrName>style.visibility</p:attrName>
                                        </p:attrNameLst>
                                      </p:cBhvr>
                                      <p:to>
                                        <p:strVal val="visible"/>
                                      </p:to>
                                    </p:set>
                                    <p:animEffect transition="in" filter="fade">
                                      <p:cBhvr>
                                        <p:cTn id="61" dur="500"/>
                                        <p:tgtEl>
                                          <p:spTgt spid="35"/>
                                        </p:tgtEl>
                                      </p:cBhvr>
                                    </p:animEffect>
                                  </p:childTnLst>
                                </p:cTn>
                              </p:par>
                            </p:childTnLst>
                          </p:cTn>
                        </p:par>
                      </p:childTnLst>
                    </p:cTn>
                  </p:par>
                  <p:par>
                    <p:cTn id="62" fill="hold">
                      <p:stCondLst>
                        <p:cond delay="indefinite"/>
                      </p:stCondLst>
                      <p:childTnLst>
                        <p:par>
                          <p:cTn id="63" fill="hold">
                            <p:stCondLst>
                              <p:cond delay="0"/>
                            </p:stCondLst>
                            <p:childTnLst>
                              <p:par>
                                <p:cTn id="64" presetID="2" presetClass="entr" presetSubtype="4" fill="hold" grpId="0" nodeType="clickEffect">
                                  <p:stCondLst>
                                    <p:cond delay="0"/>
                                  </p:stCondLst>
                                  <p:childTnLst>
                                    <p:set>
                                      <p:cBhvr>
                                        <p:cTn id="65" dur="1" fill="hold">
                                          <p:stCondLst>
                                            <p:cond delay="0"/>
                                          </p:stCondLst>
                                        </p:cTn>
                                        <p:tgtEl>
                                          <p:spTgt spid="10"/>
                                        </p:tgtEl>
                                        <p:attrNameLst>
                                          <p:attrName>style.visibility</p:attrName>
                                        </p:attrNameLst>
                                      </p:cBhvr>
                                      <p:to>
                                        <p:strVal val="visible"/>
                                      </p:to>
                                    </p:set>
                                    <p:anim calcmode="lin" valueType="num">
                                      <p:cBhvr additive="base">
                                        <p:cTn id="66" dur="500" fill="hold"/>
                                        <p:tgtEl>
                                          <p:spTgt spid="10"/>
                                        </p:tgtEl>
                                        <p:attrNameLst>
                                          <p:attrName>ppt_x</p:attrName>
                                        </p:attrNameLst>
                                      </p:cBhvr>
                                      <p:tavLst>
                                        <p:tav tm="0">
                                          <p:val>
                                            <p:strVal val="#ppt_x"/>
                                          </p:val>
                                        </p:tav>
                                        <p:tav tm="100000">
                                          <p:val>
                                            <p:strVal val="#ppt_x"/>
                                          </p:val>
                                        </p:tav>
                                      </p:tavLst>
                                    </p:anim>
                                    <p:anim calcmode="lin" valueType="num">
                                      <p:cBhvr additive="base">
                                        <p:cTn id="67" dur="500" fill="hold"/>
                                        <p:tgtEl>
                                          <p:spTgt spid="10"/>
                                        </p:tgtEl>
                                        <p:attrNameLst>
                                          <p:attrName>ppt_y</p:attrName>
                                        </p:attrNameLst>
                                      </p:cBhvr>
                                      <p:tavLst>
                                        <p:tav tm="0">
                                          <p:val>
                                            <p:strVal val="1+#ppt_h/2"/>
                                          </p:val>
                                        </p:tav>
                                        <p:tav tm="100000">
                                          <p:val>
                                            <p:strVal val="#ppt_y"/>
                                          </p:val>
                                        </p:tav>
                                      </p:tavLst>
                                    </p:anim>
                                  </p:childTnLst>
                                </p:cTn>
                              </p:par>
                              <p:par>
                                <p:cTn id="68" presetID="2" presetClass="entr" presetSubtype="4" fill="hold" grpId="0" nodeType="withEffect">
                                  <p:stCondLst>
                                    <p:cond delay="0"/>
                                  </p:stCondLst>
                                  <p:childTnLst>
                                    <p:set>
                                      <p:cBhvr>
                                        <p:cTn id="69" dur="1" fill="hold">
                                          <p:stCondLst>
                                            <p:cond delay="0"/>
                                          </p:stCondLst>
                                        </p:cTn>
                                        <p:tgtEl>
                                          <p:spTgt spid="36"/>
                                        </p:tgtEl>
                                        <p:attrNameLst>
                                          <p:attrName>style.visibility</p:attrName>
                                        </p:attrNameLst>
                                      </p:cBhvr>
                                      <p:to>
                                        <p:strVal val="visible"/>
                                      </p:to>
                                    </p:set>
                                    <p:anim calcmode="lin" valueType="num">
                                      <p:cBhvr additive="base">
                                        <p:cTn id="70" dur="500" fill="hold"/>
                                        <p:tgtEl>
                                          <p:spTgt spid="36"/>
                                        </p:tgtEl>
                                        <p:attrNameLst>
                                          <p:attrName>ppt_x</p:attrName>
                                        </p:attrNameLst>
                                      </p:cBhvr>
                                      <p:tavLst>
                                        <p:tav tm="0">
                                          <p:val>
                                            <p:strVal val="#ppt_x"/>
                                          </p:val>
                                        </p:tav>
                                        <p:tav tm="100000">
                                          <p:val>
                                            <p:strVal val="#ppt_x"/>
                                          </p:val>
                                        </p:tav>
                                      </p:tavLst>
                                    </p:anim>
                                    <p:anim calcmode="lin" valueType="num">
                                      <p:cBhvr additive="base">
                                        <p:cTn id="71" dur="500" fill="hold"/>
                                        <p:tgtEl>
                                          <p:spTgt spid="36"/>
                                        </p:tgtEl>
                                        <p:attrNameLst>
                                          <p:attrName>ppt_y</p:attrName>
                                        </p:attrNameLst>
                                      </p:cBhvr>
                                      <p:tavLst>
                                        <p:tav tm="0">
                                          <p:val>
                                            <p:strVal val="1+#ppt_h/2"/>
                                          </p:val>
                                        </p:tav>
                                        <p:tav tm="100000">
                                          <p:val>
                                            <p:strVal val="#ppt_y"/>
                                          </p:val>
                                        </p:tav>
                                      </p:tavLst>
                                    </p:anim>
                                  </p:childTnLst>
                                </p:cTn>
                              </p:par>
                              <p:par>
                                <p:cTn id="72" presetID="2" presetClass="entr" presetSubtype="4" fill="hold" nodeType="withEffect">
                                  <p:stCondLst>
                                    <p:cond delay="0"/>
                                  </p:stCondLst>
                                  <p:childTnLst>
                                    <p:set>
                                      <p:cBhvr>
                                        <p:cTn id="73" dur="1" fill="hold">
                                          <p:stCondLst>
                                            <p:cond delay="0"/>
                                          </p:stCondLst>
                                        </p:cTn>
                                        <p:tgtEl>
                                          <p:spTgt spid="39"/>
                                        </p:tgtEl>
                                        <p:attrNameLst>
                                          <p:attrName>style.visibility</p:attrName>
                                        </p:attrNameLst>
                                      </p:cBhvr>
                                      <p:to>
                                        <p:strVal val="visible"/>
                                      </p:to>
                                    </p:set>
                                    <p:anim calcmode="lin" valueType="num">
                                      <p:cBhvr additive="base">
                                        <p:cTn id="74" dur="500" fill="hold"/>
                                        <p:tgtEl>
                                          <p:spTgt spid="39"/>
                                        </p:tgtEl>
                                        <p:attrNameLst>
                                          <p:attrName>ppt_x</p:attrName>
                                        </p:attrNameLst>
                                      </p:cBhvr>
                                      <p:tavLst>
                                        <p:tav tm="0">
                                          <p:val>
                                            <p:strVal val="#ppt_x"/>
                                          </p:val>
                                        </p:tav>
                                        <p:tav tm="100000">
                                          <p:val>
                                            <p:strVal val="#ppt_x"/>
                                          </p:val>
                                        </p:tav>
                                      </p:tavLst>
                                    </p:anim>
                                    <p:anim calcmode="lin" valueType="num">
                                      <p:cBhvr additive="base">
                                        <p:cTn id="75" dur="500" fill="hold"/>
                                        <p:tgtEl>
                                          <p:spTgt spid="39"/>
                                        </p:tgtEl>
                                        <p:attrNameLst>
                                          <p:attrName>ppt_y</p:attrName>
                                        </p:attrNameLst>
                                      </p:cBhvr>
                                      <p:tavLst>
                                        <p:tav tm="0">
                                          <p:val>
                                            <p:strVal val="1+#ppt_h/2"/>
                                          </p:val>
                                        </p:tav>
                                        <p:tav tm="100000">
                                          <p:val>
                                            <p:strVal val="#ppt_y"/>
                                          </p:val>
                                        </p:tav>
                                      </p:tavLst>
                                    </p:anim>
                                  </p:childTnLst>
                                </p:cTn>
                              </p:par>
                              <p:par>
                                <p:cTn id="76" presetID="2" presetClass="entr" presetSubtype="4" fill="hold" nodeType="withEffect">
                                  <p:stCondLst>
                                    <p:cond delay="0"/>
                                  </p:stCondLst>
                                  <p:childTnLst>
                                    <p:set>
                                      <p:cBhvr>
                                        <p:cTn id="77" dur="1" fill="hold">
                                          <p:stCondLst>
                                            <p:cond delay="0"/>
                                          </p:stCondLst>
                                        </p:cTn>
                                        <p:tgtEl>
                                          <p:spTgt spid="40"/>
                                        </p:tgtEl>
                                        <p:attrNameLst>
                                          <p:attrName>style.visibility</p:attrName>
                                        </p:attrNameLst>
                                      </p:cBhvr>
                                      <p:to>
                                        <p:strVal val="visible"/>
                                      </p:to>
                                    </p:set>
                                    <p:anim calcmode="lin" valueType="num">
                                      <p:cBhvr additive="base">
                                        <p:cTn id="78" dur="500" fill="hold"/>
                                        <p:tgtEl>
                                          <p:spTgt spid="40"/>
                                        </p:tgtEl>
                                        <p:attrNameLst>
                                          <p:attrName>ppt_x</p:attrName>
                                        </p:attrNameLst>
                                      </p:cBhvr>
                                      <p:tavLst>
                                        <p:tav tm="0">
                                          <p:val>
                                            <p:strVal val="#ppt_x"/>
                                          </p:val>
                                        </p:tav>
                                        <p:tav tm="100000">
                                          <p:val>
                                            <p:strVal val="#ppt_x"/>
                                          </p:val>
                                        </p:tav>
                                      </p:tavLst>
                                    </p:anim>
                                    <p:anim calcmode="lin" valueType="num">
                                      <p:cBhvr additive="base">
                                        <p:cTn id="79" dur="500" fill="hold"/>
                                        <p:tgtEl>
                                          <p:spTgt spid="40"/>
                                        </p:tgtEl>
                                        <p:attrNameLst>
                                          <p:attrName>ppt_y</p:attrName>
                                        </p:attrNameLst>
                                      </p:cBhvr>
                                      <p:tavLst>
                                        <p:tav tm="0">
                                          <p:val>
                                            <p:strVal val="1+#ppt_h/2"/>
                                          </p:val>
                                        </p:tav>
                                        <p:tav tm="100000">
                                          <p:val>
                                            <p:strVal val="#ppt_y"/>
                                          </p:val>
                                        </p:tav>
                                      </p:tavLst>
                                    </p:anim>
                                  </p:childTnLst>
                                </p:cTn>
                              </p:par>
                              <p:par>
                                <p:cTn id="80" presetID="2" presetClass="entr" presetSubtype="4" fill="hold" grpId="0" nodeType="withEffect">
                                  <p:stCondLst>
                                    <p:cond delay="0"/>
                                  </p:stCondLst>
                                  <p:childTnLst>
                                    <p:set>
                                      <p:cBhvr>
                                        <p:cTn id="81" dur="1" fill="hold">
                                          <p:stCondLst>
                                            <p:cond delay="0"/>
                                          </p:stCondLst>
                                        </p:cTn>
                                        <p:tgtEl>
                                          <p:spTgt spid="41"/>
                                        </p:tgtEl>
                                        <p:attrNameLst>
                                          <p:attrName>style.visibility</p:attrName>
                                        </p:attrNameLst>
                                      </p:cBhvr>
                                      <p:to>
                                        <p:strVal val="visible"/>
                                      </p:to>
                                    </p:set>
                                    <p:anim calcmode="lin" valueType="num">
                                      <p:cBhvr additive="base">
                                        <p:cTn id="82" dur="500" fill="hold"/>
                                        <p:tgtEl>
                                          <p:spTgt spid="41"/>
                                        </p:tgtEl>
                                        <p:attrNameLst>
                                          <p:attrName>ppt_x</p:attrName>
                                        </p:attrNameLst>
                                      </p:cBhvr>
                                      <p:tavLst>
                                        <p:tav tm="0">
                                          <p:val>
                                            <p:strVal val="#ppt_x"/>
                                          </p:val>
                                        </p:tav>
                                        <p:tav tm="100000">
                                          <p:val>
                                            <p:strVal val="#ppt_x"/>
                                          </p:val>
                                        </p:tav>
                                      </p:tavLst>
                                    </p:anim>
                                    <p:anim calcmode="lin" valueType="num">
                                      <p:cBhvr additive="base">
                                        <p:cTn id="83" dur="500" fill="hold"/>
                                        <p:tgtEl>
                                          <p:spTgt spid="41"/>
                                        </p:tgtEl>
                                        <p:attrNameLst>
                                          <p:attrName>ppt_y</p:attrName>
                                        </p:attrNameLst>
                                      </p:cBhvr>
                                      <p:tavLst>
                                        <p:tav tm="0">
                                          <p:val>
                                            <p:strVal val="1+#ppt_h/2"/>
                                          </p:val>
                                        </p:tav>
                                        <p:tav tm="100000">
                                          <p:val>
                                            <p:strVal val="#ppt_y"/>
                                          </p:val>
                                        </p:tav>
                                      </p:tavLst>
                                    </p:anim>
                                  </p:childTnLst>
                                </p:cTn>
                              </p:par>
                              <p:par>
                                <p:cTn id="84" presetID="2" presetClass="entr" presetSubtype="4" fill="hold" grpId="0" nodeType="withEffect">
                                  <p:stCondLst>
                                    <p:cond delay="0"/>
                                  </p:stCondLst>
                                  <p:childTnLst>
                                    <p:set>
                                      <p:cBhvr>
                                        <p:cTn id="85" dur="1" fill="hold">
                                          <p:stCondLst>
                                            <p:cond delay="0"/>
                                          </p:stCondLst>
                                        </p:cTn>
                                        <p:tgtEl>
                                          <p:spTgt spid="42"/>
                                        </p:tgtEl>
                                        <p:attrNameLst>
                                          <p:attrName>style.visibility</p:attrName>
                                        </p:attrNameLst>
                                      </p:cBhvr>
                                      <p:to>
                                        <p:strVal val="visible"/>
                                      </p:to>
                                    </p:set>
                                    <p:anim calcmode="lin" valueType="num">
                                      <p:cBhvr additive="base">
                                        <p:cTn id="86" dur="500" fill="hold"/>
                                        <p:tgtEl>
                                          <p:spTgt spid="42"/>
                                        </p:tgtEl>
                                        <p:attrNameLst>
                                          <p:attrName>ppt_x</p:attrName>
                                        </p:attrNameLst>
                                      </p:cBhvr>
                                      <p:tavLst>
                                        <p:tav tm="0">
                                          <p:val>
                                            <p:strVal val="#ppt_x"/>
                                          </p:val>
                                        </p:tav>
                                        <p:tav tm="100000">
                                          <p:val>
                                            <p:strVal val="#ppt_x"/>
                                          </p:val>
                                        </p:tav>
                                      </p:tavLst>
                                    </p:anim>
                                    <p:anim calcmode="lin" valueType="num">
                                      <p:cBhvr additive="base">
                                        <p:cTn id="87" dur="500" fill="hold"/>
                                        <p:tgtEl>
                                          <p:spTgt spid="42"/>
                                        </p:tgtEl>
                                        <p:attrNameLst>
                                          <p:attrName>ppt_y</p:attrName>
                                        </p:attrNameLst>
                                      </p:cBhvr>
                                      <p:tavLst>
                                        <p:tav tm="0">
                                          <p:val>
                                            <p:strVal val="1+#ppt_h/2"/>
                                          </p:val>
                                        </p:tav>
                                        <p:tav tm="100000">
                                          <p:val>
                                            <p:strVal val="#ppt_y"/>
                                          </p:val>
                                        </p:tav>
                                      </p:tavLst>
                                    </p:anim>
                                  </p:childTnLst>
                                </p:cTn>
                              </p:par>
                              <p:par>
                                <p:cTn id="88" presetID="2" presetClass="entr" presetSubtype="4" fill="hold" nodeType="withEffect">
                                  <p:stCondLst>
                                    <p:cond delay="0"/>
                                  </p:stCondLst>
                                  <p:childTnLst>
                                    <p:set>
                                      <p:cBhvr>
                                        <p:cTn id="89" dur="1" fill="hold">
                                          <p:stCondLst>
                                            <p:cond delay="0"/>
                                          </p:stCondLst>
                                        </p:cTn>
                                        <p:tgtEl>
                                          <p:spTgt spid="43"/>
                                        </p:tgtEl>
                                        <p:attrNameLst>
                                          <p:attrName>style.visibility</p:attrName>
                                        </p:attrNameLst>
                                      </p:cBhvr>
                                      <p:to>
                                        <p:strVal val="visible"/>
                                      </p:to>
                                    </p:set>
                                    <p:anim calcmode="lin" valueType="num">
                                      <p:cBhvr additive="base">
                                        <p:cTn id="90" dur="500" fill="hold"/>
                                        <p:tgtEl>
                                          <p:spTgt spid="43"/>
                                        </p:tgtEl>
                                        <p:attrNameLst>
                                          <p:attrName>ppt_x</p:attrName>
                                        </p:attrNameLst>
                                      </p:cBhvr>
                                      <p:tavLst>
                                        <p:tav tm="0">
                                          <p:val>
                                            <p:strVal val="#ppt_x"/>
                                          </p:val>
                                        </p:tav>
                                        <p:tav tm="100000">
                                          <p:val>
                                            <p:strVal val="#ppt_x"/>
                                          </p:val>
                                        </p:tav>
                                      </p:tavLst>
                                    </p:anim>
                                    <p:anim calcmode="lin" valueType="num">
                                      <p:cBhvr additive="base">
                                        <p:cTn id="91" dur="500" fill="hold"/>
                                        <p:tgtEl>
                                          <p:spTgt spid="43"/>
                                        </p:tgtEl>
                                        <p:attrNameLst>
                                          <p:attrName>ppt_y</p:attrName>
                                        </p:attrNameLst>
                                      </p:cBhvr>
                                      <p:tavLst>
                                        <p:tav tm="0">
                                          <p:val>
                                            <p:strVal val="1+#ppt_h/2"/>
                                          </p:val>
                                        </p:tav>
                                        <p:tav tm="100000">
                                          <p:val>
                                            <p:strVal val="#ppt_y"/>
                                          </p:val>
                                        </p:tav>
                                      </p:tavLst>
                                    </p:anim>
                                  </p:childTnLst>
                                </p:cTn>
                              </p:par>
                              <p:par>
                                <p:cTn id="92" presetID="2" presetClass="entr" presetSubtype="4" fill="hold" nodeType="withEffect">
                                  <p:stCondLst>
                                    <p:cond delay="0"/>
                                  </p:stCondLst>
                                  <p:childTnLst>
                                    <p:set>
                                      <p:cBhvr>
                                        <p:cTn id="93" dur="1" fill="hold">
                                          <p:stCondLst>
                                            <p:cond delay="0"/>
                                          </p:stCondLst>
                                        </p:cTn>
                                        <p:tgtEl>
                                          <p:spTgt spid="44"/>
                                        </p:tgtEl>
                                        <p:attrNameLst>
                                          <p:attrName>style.visibility</p:attrName>
                                        </p:attrNameLst>
                                      </p:cBhvr>
                                      <p:to>
                                        <p:strVal val="visible"/>
                                      </p:to>
                                    </p:set>
                                    <p:anim calcmode="lin" valueType="num">
                                      <p:cBhvr additive="base">
                                        <p:cTn id="94" dur="500" fill="hold"/>
                                        <p:tgtEl>
                                          <p:spTgt spid="44"/>
                                        </p:tgtEl>
                                        <p:attrNameLst>
                                          <p:attrName>ppt_x</p:attrName>
                                        </p:attrNameLst>
                                      </p:cBhvr>
                                      <p:tavLst>
                                        <p:tav tm="0">
                                          <p:val>
                                            <p:strVal val="#ppt_x"/>
                                          </p:val>
                                        </p:tav>
                                        <p:tav tm="100000">
                                          <p:val>
                                            <p:strVal val="#ppt_x"/>
                                          </p:val>
                                        </p:tav>
                                      </p:tavLst>
                                    </p:anim>
                                    <p:anim calcmode="lin" valueType="num">
                                      <p:cBhvr additive="base">
                                        <p:cTn id="95" dur="500" fill="hold"/>
                                        <p:tgtEl>
                                          <p:spTgt spid="44"/>
                                        </p:tgtEl>
                                        <p:attrNameLst>
                                          <p:attrName>ppt_y</p:attrName>
                                        </p:attrNameLst>
                                      </p:cBhvr>
                                      <p:tavLst>
                                        <p:tav tm="0">
                                          <p:val>
                                            <p:strVal val="1+#ppt_h/2"/>
                                          </p:val>
                                        </p:tav>
                                        <p:tav tm="100000">
                                          <p:val>
                                            <p:strVal val="#ppt_y"/>
                                          </p:val>
                                        </p:tav>
                                      </p:tavLst>
                                    </p:anim>
                                  </p:childTnLst>
                                </p:cTn>
                              </p:par>
                              <p:par>
                                <p:cTn id="96" presetID="2" presetClass="entr" presetSubtype="4" fill="hold" nodeType="withEffect">
                                  <p:stCondLst>
                                    <p:cond delay="0"/>
                                  </p:stCondLst>
                                  <p:childTnLst>
                                    <p:set>
                                      <p:cBhvr>
                                        <p:cTn id="97" dur="1" fill="hold">
                                          <p:stCondLst>
                                            <p:cond delay="0"/>
                                          </p:stCondLst>
                                        </p:cTn>
                                        <p:tgtEl>
                                          <p:spTgt spid="45"/>
                                        </p:tgtEl>
                                        <p:attrNameLst>
                                          <p:attrName>style.visibility</p:attrName>
                                        </p:attrNameLst>
                                      </p:cBhvr>
                                      <p:to>
                                        <p:strVal val="visible"/>
                                      </p:to>
                                    </p:set>
                                    <p:anim calcmode="lin" valueType="num">
                                      <p:cBhvr additive="base">
                                        <p:cTn id="98" dur="500" fill="hold"/>
                                        <p:tgtEl>
                                          <p:spTgt spid="45"/>
                                        </p:tgtEl>
                                        <p:attrNameLst>
                                          <p:attrName>ppt_x</p:attrName>
                                        </p:attrNameLst>
                                      </p:cBhvr>
                                      <p:tavLst>
                                        <p:tav tm="0">
                                          <p:val>
                                            <p:strVal val="#ppt_x"/>
                                          </p:val>
                                        </p:tav>
                                        <p:tav tm="100000">
                                          <p:val>
                                            <p:strVal val="#ppt_x"/>
                                          </p:val>
                                        </p:tav>
                                      </p:tavLst>
                                    </p:anim>
                                    <p:anim calcmode="lin" valueType="num">
                                      <p:cBhvr additive="base">
                                        <p:cTn id="99" dur="500" fill="hold"/>
                                        <p:tgtEl>
                                          <p:spTgt spid="45"/>
                                        </p:tgtEl>
                                        <p:attrNameLst>
                                          <p:attrName>ppt_y</p:attrName>
                                        </p:attrNameLst>
                                      </p:cBhvr>
                                      <p:tavLst>
                                        <p:tav tm="0">
                                          <p:val>
                                            <p:strVal val="1+#ppt_h/2"/>
                                          </p:val>
                                        </p:tav>
                                        <p:tav tm="100000">
                                          <p:val>
                                            <p:strVal val="#ppt_y"/>
                                          </p:val>
                                        </p:tav>
                                      </p:tavLst>
                                    </p:anim>
                                  </p:childTnLst>
                                </p:cTn>
                              </p:par>
                              <p:par>
                                <p:cTn id="100" presetID="2" presetClass="entr" presetSubtype="4" fill="hold" nodeType="withEffect">
                                  <p:stCondLst>
                                    <p:cond delay="0"/>
                                  </p:stCondLst>
                                  <p:childTnLst>
                                    <p:set>
                                      <p:cBhvr>
                                        <p:cTn id="101" dur="1" fill="hold">
                                          <p:stCondLst>
                                            <p:cond delay="0"/>
                                          </p:stCondLst>
                                        </p:cTn>
                                        <p:tgtEl>
                                          <p:spTgt spid="46"/>
                                        </p:tgtEl>
                                        <p:attrNameLst>
                                          <p:attrName>style.visibility</p:attrName>
                                        </p:attrNameLst>
                                      </p:cBhvr>
                                      <p:to>
                                        <p:strVal val="visible"/>
                                      </p:to>
                                    </p:set>
                                    <p:anim calcmode="lin" valueType="num">
                                      <p:cBhvr additive="base">
                                        <p:cTn id="102" dur="500" fill="hold"/>
                                        <p:tgtEl>
                                          <p:spTgt spid="46"/>
                                        </p:tgtEl>
                                        <p:attrNameLst>
                                          <p:attrName>ppt_x</p:attrName>
                                        </p:attrNameLst>
                                      </p:cBhvr>
                                      <p:tavLst>
                                        <p:tav tm="0">
                                          <p:val>
                                            <p:strVal val="#ppt_x"/>
                                          </p:val>
                                        </p:tav>
                                        <p:tav tm="100000">
                                          <p:val>
                                            <p:strVal val="#ppt_x"/>
                                          </p:val>
                                        </p:tav>
                                      </p:tavLst>
                                    </p:anim>
                                    <p:anim calcmode="lin" valueType="num">
                                      <p:cBhvr additive="base">
                                        <p:cTn id="103" dur="500" fill="hold"/>
                                        <p:tgtEl>
                                          <p:spTgt spid="46"/>
                                        </p:tgtEl>
                                        <p:attrNameLst>
                                          <p:attrName>ppt_y</p:attrName>
                                        </p:attrNameLst>
                                      </p:cBhvr>
                                      <p:tavLst>
                                        <p:tav tm="0">
                                          <p:val>
                                            <p:strVal val="1+#ppt_h/2"/>
                                          </p:val>
                                        </p:tav>
                                        <p:tav tm="100000">
                                          <p:val>
                                            <p:strVal val="#ppt_y"/>
                                          </p:val>
                                        </p:tav>
                                      </p:tavLst>
                                    </p:anim>
                                  </p:childTnLst>
                                </p:cTn>
                              </p:par>
                              <p:par>
                                <p:cTn id="104" presetID="2" presetClass="entr" presetSubtype="4" fill="hold" grpId="0" nodeType="withEffect">
                                  <p:stCondLst>
                                    <p:cond delay="0"/>
                                  </p:stCondLst>
                                  <p:childTnLst>
                                    <p:set>
                                      <p:cBhvr>
                                        <p:cTn id="105" dur="1" fill="hold">
                                          <p:stCondLst>
                                            <p:cond delay="0"/>
                                          </p:stCondLst>
                                        </p:cTn>
                                        <p:tgtEl>
                                          <p:spTgt spid="47"/>
                                        </p:tgtEl>
                                        <p:attrNameLst>
                                          <p:attrName>style.visibility</p:attrName>
                                        </p:attrNameLst>
                                      </p:cBhvr>
                                      <p:to>
                                        <p:strVal val="visible"/>
                                      </p:to>
                                    </p:set>
                                    <p:anim calcmode="lin" valueType="num">
                                      <p:cBhvr additive="base">
                                        <p:cTn id="106" dur="500" fill="hold"/>
                                        <p:tgtEl>
                                          <p:spTgt spid="47"/>
                                        </p:tgtEl>
                                        <p:attrNameLst>
                                          <p:attrName>ppt_x</p:attrName>
                                        </p:attrNameLst>
                                      </p:cBhvr>
                                      <p:tavLst>
                                        <p:tav tm="0">
                                          <p:val>
                                            <p:strVal val="#ppt_x"/>
                                          </p:val>
                                        </p:tav>
                                        <p:tav tm="100000">
                                          <p:val>
                                            <p:strVal val="#ppt_x"/>
                                          </p:val>
                                        </p:tav>
                                      </p:tavLst>
                                    </p:anim>
                                    <p:anim calcmode="lin" valueType="num">
                                      <p:cBhvr additive="base">
                                        <p:cTn id="107" dur="500" fill="hold"/>
                                        <p:tgtEl>
                                          <p:spTgt spid="47"/>
                                        </p:tgtEl>
                                        <p:attrNameLst>
                                          <p:attrName>ppt_y</p:attrName>
                                        </p:attrNameLst>
                                      </p:cBhvr>
                                      <p:tavLst>
                                        <p:tav tm="0">
                                          <p:val>
                                            <p:strVal val="1+#ppt_h/2"/>
                                          </p:val>
                                        </p:tav>
                                        <p:tav tm="100000">
                                          <p:val>
                                            <p:strVal val="#ppt_y"/>
                                          </p:val>
                                        </p:tav>
                                      </p:tavLst>
                                    </p:anim>
                                  </p:childTnLst>
                                </p:cTn>
                              </p:par>
                              <p:par>
                                <p:cTn id="108" presetID="2" presetClass="entr" presetSubtype="4" fill="hold" grpId="0" nodeType="withEffect">
                                  <p:stCondLst>
                                    <p:cond delay="0"/>
                                  </p:stCondLst>
                                  <p:childTnLst>
                                    <p:set>
                                      <p:cBhvr>
                                        <p:cTn id="109" dur="1" fill="hold">
                                          <p:stCondLst>
                                            <p:cond delay="0"/>
                                          </p:stCondLst>
                                        </p:cTn>
                                        <p:tgtEl>
                                          <p:spTgt spid="48"/>
                                        </p:tgtEl>
                                        <p:attrNameLst>
                                          <p:attrName>style.visibility</p:attrName>
                                        </p:attrNameLst>
                                      </p:cBhvr>
                                      <p:to>
                                        <p:strVal val="visible"/>
                                      </p:to>
                                    </p:set>
                                    <p:anim calcmode="lin" valueType="num">
                                      <p:cBhvr additive="base">
                                        <p:cTn id="110" dur="500" fill="hold"/>
                                        <p:tgtEl>
                                          <p:spTgt spid="48"/>
                                        </p:tgtEl>
                                        <p:attrNameLst>
                                          <p:attrName>ppt_x</p:attrName>
                                        </p:attrNameLst>
                                      </p:cBhvr>
                                      <p:tavLst>
                                        <p:tav tm="0">
                                          <p:val>
                                            <p:strVal val="#ppt_x"/>
                                          </p:val>
                                        </p:tav>
                                        <p:tav tm="100000">
                                          <p:val>
                                            <p:strVal val="#ppt_x"/>
                                          </p:val>
                                        </p:tav>
                                      </p:tavLst>
                                    </p:anim>
                                    <p:anim calcmode="lin" valueType="num">
                                      <p:cBhvr additive="base">
                                        <p:cTn id="111" dur="500" fill="hold"/>
                                        <p:tgtEl>
                                          <p:spTgt spid="48"/>
                                        </p:tgtEl>
                                        <p:attrNameLst>
                                          <p:attrName>ppt_y</p:attrName>
                                        </p:attrNameLst>
                                      </p:cBhvr>
                                      <p:tavLst>
                                        <p:tav tm="0">
                                          <p:val>
                                            <p:strVal val="1+#ppt_h/2"/>
                                          </p:val>
                                        </p:tav>
                                        <p:tav tm="100000">
                                          <p:val>
                                            <p:strVal val="#ppt_y"/>
                                          </p:val>
                                        </p:tav>
                                      </p:tavLst>
                                    </p:anim>
                                  </p:childTnLst>
                                </p:cTn>
                              </p:par>
                              <p:par>
                                <p:cTn id="112" presetID="2" presetClass="entr" presetSubtype="4" fill="hold" grpId="0" nodeType="withEffect">
                                  <p:stCondLst>
                                    <p:cond delay="0"/>
                                  </p:stCondLst>
                                  <p:childTnLst>
                                    <p:set>
                                      <p:cBhvr>
                                        <p:cTn id="113" dur="1" fill="hold">
                                          <p:stCondLst>
                                            <p:cond delay="0"/>
                                          </p:stCondLst>
                                        </p:cTn>
                                        <p:tgtEl>
                                          <p:spTgt spid="53"/>
                                        </p:tgtEl>
                                        <p:attrNameLst>
                                          <p:attrName>style.visibility</p:attrName>
                                        </p:attrNameLst>
                                      </p:cBhvr>
                                      <p:to>
                                        <p:strVal val="visible"/>
                                      </p:to>
                                    </p:set>
                                    <p:anim calcmode="lin" valueType="num">
                                      <p:cBhvr additive="base">
                                        <p:cTn id="114" dur="500" fill="hold"/>
                                        <p:tgtEl>
                                          <p:spTgt spid="53"/>
                                        </p:tgtEl>
                                        <p:attrNameLst>
                                          <p:attrName>ppt_x</p:attrName>
                                        </p:attrNameLst>
                                      </p:cBhvr>
                                      <p:tavLst>
                                        <p:tav tm="0">
                                          <p:val>
                                            <p:strVal val="#ppt_x"/>
                                          </p:val>
                                        </p:tav>
                                        <p:tav tm="100000">
                                          <p:val>
                                            <p:strVal val="#ppt_x"/>
                                          </p:val>
                                        </p:tav>
                                      </p:tavLst>
                                    </p:anim>
                                    <p:anim calcmode="lin" valueType="num">
                                      <p:cBhvr additive="base">
                                        <p:cTn id="115" dur="500" fill="hold"/>
                                        <p:tgtEl>
                                          <p:spTgt spid="53"/>
                                        </p:tgtEl>
                                        <p:attrNameLst>
                                          <p:attrName>ppt_y</p:attrName>
                                        </p:attrNameLst>
                                      </p:cBhvr>
                                      <p:tavLst>
                                        <p:tav tm="0">
                                          <p:val>
                                            <p:strVal val="1+#ppt_h/2"/>
                                          </p:val>
                                        </p:tav>
                                        <p:tav tm="100000">
                                          <p:val>
                                            <p:strVal val="#ppt_y"/>
                                          </p:val>
                                        </p:tav>
                                      </p:tavLst>
                                    </p:anim>
                                  </p:childTnLst>
                                </p:cTn>
                              </p:par>
                              <p:par>
                                <p:cTn id="116" presetID="2" presetClass="entr" presetSubtype="4" fill="hold" grpId="0" nodeType="withEffect">
                                  <p:stCondLst>
                                    <p:cond delay="0"/>
                                  </p:stCondLst>
                                  <p:childTnLst>
                                    <p:set>
                                      <p:cBhvr>
                                        <p:cTn id="117" dur="1" fill="hold">
                                          <p:stCondLst>
                                            <p:cond delay="0"/>
                                          </p:stCondLst>
                                        </p:cTn>
                                        <p:tgtEl>
                                          <p:spTgt spid="54"/>
                                        </p:tgtEl>
                                        <p:attrNameLst>
                                          <p:attrName>style.visibility</p:attrName>
                                        </p:attrNameLst>
                                      </p:cBhvr>
                                      <p:to>
                                        <p:strVal val="visible"/>
                                      </p:to>
                                    </p:set>
                                    <p:anim calcmode="lin" valueType="num">
                                      <p:cBhvr additive="base">
                                        <p:cTn id="118" dur="500" fill="hold"/>
                                        <p:tgtEl>
                                          <p:spTgt spid="54"/>
                                        </p:tgtEl>
                                        <p:attrNameLst>
                                          <p:attrName>ppt_x</p:attrName>
                                        </p:attrNameLst>
                                      </p:cBhvr>
                                      <p:tavLst>
                                        <p:tav tm="0">
                                          <p:val>
                                            <p:strVal val="#ppt_x"/>
                                          </p:val>
                                        </p:tav>
                                        <p:tav tm="100000">
                                          <p:val>
                                            <p:strVal val="#ppt_x"/>
                                          </p:val>
                                        </p:tav>
                                      </p:tavLst>
                                    </p:anim>
                                    <p:anim calcmode="lin" valueType="num">
                                      <p:cBhvr additive="base">
                                        <p:cTn id="119" dur="500" fill="hold"/>
                                        <p:tgtEl>
                                          <p:spTgt spid="54"/>
                                        </p:tgtEl>
                                        <p:attrNameLst>
                                          <p:attrName>ppt_y</p:attrName>
                                        </p:attrNameLst>
                                      </p:cBhvr>
                                      <p:tavLst>
                                        <p:tav tm="0">
                                          <p:val>
                                            <p:strVal val="1+#ppt_h/2"/>
                                          </p:val>
                                        </p:tav>
                                        <p:tav tm="100000">
                                          <p:val>
                                            <p:strVal val="#ppt_y"/>
                                          </p:val>
                                        </p:tav>
                                      </p:tavLst>
                                    </p:anim>
                                  </p:childTnLst>
                                </p:cTn>
                              </p:par>
                              <p:par>
                                <p:cTn id="120" presetID="2" presetClass="entr" presetSubtype="4" fill="hold" grpId="0" nodeType="withEffect">
                                  <p:stCondLst>
                                    <p:cond delay="0"/>
                                  </p:stCondLst>
                                  <p:childTnLst>
                                    <p:set>
                                      <p:cBhvr>
                                        <p:cTn id="121" dur="1" fill="hold">
                                          <p:stCondLst>
                                            <p:cond delay="0"/>
                                          </p:stCondLst>
                                        </p:cTn>
                                        <p:tgtEl>
                                          <p:spTgt spid="55"/>
                                        </p:tgtEl>
                                        <p:attrNameLst>
                                          <p:attrName>style.visibility</p:attrName>
                                        </p:attrNameLst>
                                      </p:cBhvr>
                                      <p:to>
                                        <p:strVal val="visible"/>
                                      </p:to>
                                    </p:set>
                                    <p:anim calcmode="lin" valueType="num">
                                      <p:cBhvr additive="base">
                                        <p:cTn id="122" dur="500" fill="hold"/>
                                        <p:tgtEl>
                                          <p:spTgt spid="55"/>
                                        </p:tgtEl>
                                        <p:attrNameLst>
                                          <p:attrName>ppt_x</p:attrName>
                                        </p:attrNameLst>
                                      </p:cBhvr>
                                      <p:tavLst>
                                        <p:tav tm="0">
                                          <p:val>
                                            <p:strVal val="#ppt_x"/>
                                          </p:val>
                                        </p:tav>
                                        <p:tav tm="100000">
                                          <p:val>
                                            <p:strVal val="#ppt_x"/>
                                          </p:val>
                                        </p:tav>
                                      </p:tavLst>
                                    </p:anim>
                                    <p:anim calcmode="lin" valueType="num">
                                      <p:cBhvr additive="base">
                                        <p:cTn id="123" dur="500" fill="hold"/>
                                        <p:tgtEl>
                                          <p:spTgt spid="55"/>
                                        </p:tgtEl>
                                        <p:attrNameLst>
                                          <p:attrName>ppt_y</p:attrName>
                                        </p:attrNameLst>
                                      </p:cBhvr>
                                      <p:tavLst>
                                        <p:tav tm="0">
                                          <p:val>
                                            <p:strVal val="1+#ppt_h/2"/>
                                          </p:val>
                                        </p:tav>
                                        <p:tav tm="100000">
                                          <p:val>
                                            <p:strVal val="#ppt_y"/>
                                          </p:val>
                                        </p:tav>
                                      </p:tavLst>
                                    </p:anim>
                                  </p:childTnLst>
                                </p:cTn>
                              </p:par>
                              <p:par>
                                <p:cTn id="124" presetID="2" presetClass="entr" presetSubtype="4" fill="hold" grpId="0" nodeType="withEffect">
                                  <p:stCondLst>
                                    <p:cond delay="0"/>
                                  </p:stCondLst>
                                  <p:childTnLst>
                                    <p:set>
                                      <p:cBhvr>
                                        <p:cTn id="125" dur="1" fill="hold">
                                          <p:stCondLst>
                                            <p:cond delay="0"/>
                                          </p:stCondLst>
                                        </p:cTn>
                                        <p:tgtEl>
                                          <p:spTgt spid="56"/>
                                        </p:tgtEl>
                                        <p:attrNameLst>
                                          <p:attrName>style.visibility</p:attrName>
                                        </p:attrNameLst>
                                      </p:cBhvr>
                                      <p:to>
                                        <p:strVal val="visible"/>
                                      </p:to>
                                    </p:set>
                                    <p:anim calcmode="lin" valueType="num">
                                      <p:cBhvr additive="base">
                                        <p:cTn id="126" dur="500" fill="hold"/>
                                        <p:tgtEl>
                                          <p:spTgt spid="56"/>
                                        </p:tgtEl>
                                        <p:attrNameLst>
                                          <p:attrName>ppt_x</p:attrName>
                                        </p:attrNameLst>
                                      </p:cBhvr>
                                      <p:tavLst>
                                        <p:tav tm="0">
                                          <p:val>
                                            <p:strVal val="#ppt_x"/>
                                          </p:val>
                                        </p:tav>
                                        <p:tav tm="100000">
                                          <p:val>
                                            <p:strVal val="#ppt_x"/>
                                          </p:val>
                                        </p:tav>
                                      </p:tavLst>
                                    </p:anim>
                                    <p:anim calcmode="lin" valueType="num">
                                      <p:cBhvr additive="base">
                                        <p:cTn id="127" dur="500" fill="hold"/>
                                        <p:tgtEl>
                                          <p:spTgt spid="56"/>
                                        </p:tgtEl>
                                        <p:attrNameLst>
                                          <p:attrName>ppt_y</p:attrName>
                                        </p:attrNameLst>
                                      </p:cBhvr>
                                      <p:tavLst>
                                        <p:tav tm="0">
                                          <p:val>
                                            <p:strVal val="1+#ppt_h/2"/>
                                          </p:val>
                                        </p:tav>
                                        <p:tav tm="100000">
                                          <p:val>
                                            <p:strVal val="#ppt_y"/>
                                          </p:val>
                                        </p:tav>
                                      </p:tavLst>
                                    </p:anim>
                                  </p:childTnLst>
                                </p:cTn>
                              </p:par>
                              <p:par>
                                <p:cTn id="128" presetID="2" presetClass="entr" presetSubtype="4" fill="hold" grpId="0" nodeType="withEffect">
                                  <p:stCondLst>
                                    <p:cond delay="0"/>
                                  </p:stCondLst>
                                  <p:childTnLst>
                                    <p:set>
                                      <p:cBhvr>
                                        <p:cTn id="129" dur="1" fill="hold">
                                          <p:stCondLst>
                                            <p:cond delay="0"/>
                                          </p:stCondLst>
                                        </p:cTn>
                                        <p:tgtEl>
                                          <p:spTgt spid="57"/>
                                        </p:tgtEl>
                                        <p:attrNameLst>
                                          <p:attrName>style.visibility</p:attrName>
                                        </p:attrNameLst>
                                      </p:cBhvr>
                                      <p:to>
                                        <p:strVal val="visible"/>
                                      </p:to>
                                    </p:set>
                                    <p:anim calcmode="lin" valueType="num">
                                      <p:cBhvr additive="base">
                                        <p:cTn id="130" dur="500" fill="hold"/>
                                        <p:tgtEl>
                                          <p:spTgt spid="57"/>
                                        </p:tgtEl>
                                        <p:attrNameLst>
                                          <p:attrName>ppt_x</p:attrName>
                                        </p:attrNameLst>
                                      </p:cBhvr>
                                      <p:tavLst>
                                        <p:tav tm="0">
                                          <p:val>
                                            <p:strVal val="#ppt_x"/>
                                          </p:val>
                                        </p:tav>
                                        <p:tav tm="100000">
                                          <p:val>
                                            <p:strVal val="#ppt_x"/>
                                          </p:val>
                                        </p:tav>
                                      </p:tavLst>
                                    </p:anim>
                                    <p:anim calcmode="lin" valueType="num">
                                      <p:cBhvr additive="base">
                                        <p:cTn id="131" dur="500" fill="hold"/>
                                        <p:tgtEl>
                                          <p:spTgt spid="57"/>
                                        </p:tgtEl>
                                        <p:attrNameLst>
                                          <p:attrName>ppt_y</p:attrName>
                                        </p:attrNameLst>
                                      </p:cBhvr>
                                      <p:tavLst>
                                        <p:tav tm="0">
                                          <p:val>
                                            <p:strVal val="1+#ppt_h/2"/>
                                          </p:val>
                                        </p:tav>
                                        <p:tav tm="100000">
                                          <p:val>
                                            <p:strVal val="#ppt_y"/>
                                          </p:val>
                                        </p:tav>
                                      </p:tavLst>
                                    </p:anim>
                                  </p:childTnLst>
                                </p:cTn>
                              </p:par>
                              <p:par>
                                <p:cTn id="132" presetID="2" presetClass="entr" presetSubtype="4" fill="hold" grpId="0" nodeType="withEffect">
                                  <p:stCondLst>
                                    <p:cond delay="0"/>
                                  </p:stCondLst>
                                  <p:childTnLst>
                                    <p:set>
                                      <p:cBhvr>
                                        <p:cTn id="133" dur="1" fill="hold">
                                          <p:stCondLst>
                                            <p:cond delay="0"/>
                                          </p:stCondLst>
                                        </p:cTn>
                                        <p:tgtEl>
                                          <p:spTgt spid="58"/>
                                        </p:tgtEl>
                                        <p:attrNameLst>
                                          <p:attrName>style.visibility</p:attrName>
                                        </p:attrNameLst>
                                      </p:cBhvr>
                                      <p:to>
                                        <p:strVal val="visible"/>
                                      </p:to>
                                    </p:set>
                                    <p:anim calcmode="lin" valueType="num">
                                      <p:cBhvr additive="base">
                                        <p:cTn id="134" dur="500" fill="hold"/>
                                        <p:tgtEl>
                                          <p:spTgt spid="58"/>
                                        </p:tgtEl>
                                        <p:attrNameLst>
                                          <p:attrName>ppt_x</p:attrName>
                                        </p:attrNameLst>
                                      </p:cBhvr>
                                      <p:tavLst>
                                        <p:tav tm="0">
                                          <p:val>
                                            <p:strVal val="#ppt_x"/>
                                          </p:val>
                                        </p:tav>
                                        <p:tav tm="100000">
                                          <p:val>
                                            <p:strVal val="#ppt_x"/>
                                          </p:val>
                                        </p:tav>
                                      </p:tavLst>
                                    </p:anim>
                                    <p:anim calcmode="lin" valueType="num">
                                      <p:cBhvr additive="base">
                                        <p:cTn id="135" dur="500" fill="hold"/>
                                        <p:tgtEl>
                                          <p:spTgt spid="58"/>
                                        </p:tgtEl>
                                        <p:attrNameLst>
                                          <p:attrName>ppt_y</p:attrName>
                                        </p:attrNameLst>
                                      </p:cBhvr>
                                      <p:tavLst>
                                        <p:tav tm="0">
                                          <p:val>
                                            <p:strVal val="1+#ppt_h/2"/>
                                          </p:val>
                                        </p:tav>
                                        <p:tav tm="100000">
                                          <p:val>
                                            <p:strVal val="#ppt_y"/>
                                          </p:val>
                                        </p:tav>
                                      </p:tavLst>
                                    </p:anim>
                                  </p:childTnLst>
                                </p:cTn>
                              </p:par>
                              <p:par>
                                <p:cTn id="136" presetID="2" presetClass="entr" presetSubtype="4" fill="hold" grpId="0" nodeType="withEffect">
                                  <p:stCondLst>
                                    <p:cond delay="0"/>
                                  </p:stCondLst>
                                  <p:childTnLst>
                                    <p:set>
                                      <p:cBhvr>
                                        <p:cTn id="137" dur="1" fill="hold">
                                          <p:stCondLst>
                                            <p:cond delay="0"/>
                                          </p:stCondLst>
                                        </p:cTn>
                                        <p:tgtEl>
                                          <p:spTgt spid="59"/>
                                        </p:tgtEl>
                                        <p:attrNameLst>
                                          <p:attrName>style.visibility</p:attrName>
                                        </p:attrNameLst>
                                      </p:cBhvr>
                                      <p:to>
                                        <p:strVal val="visible"/>
                                      </p:to>
                                    </p:set>
                                    <p:anim calcmode="lin" valueType="num">
                                      <p:cBhvr additive="base">
                                        <p:cTn id="138" dur="500" fill="hold"/>
                                        <p:tgtEl>
                                          <p:spTgt spid="59"/>
                                        </p:tgtEl>
                                        <p:attrNameLst>
                                          <p:attrName>ppt_x</p:attrName>
                                        </p:attrNameLst>
                                      </p:cBhvr>
                                      <p:tavLst>
                                        <p:tav tm="0">
                                          <p:val>
                                            <p:strVal val="#ppt_x"/>
                                          </p:val>
                                        </p:tav>
                                        <p:tav tm="100000">
                                          <p:val>
                                            <p:strVal val="#ppt_x"/>
                                          </p:val>
                                        </p:tav>
                                      </p:tavLst>
                                    </p:anim>
                                    <p:anim calcmode="lin" valueType="num">
                                      <p:cBhvr additive="base">
                                        <p:cTn id="139" dur="500" fill="hold"/>
                                        <p:tgtEl>
                                          <p:spTgt spid="59"/>
                                        </p:tgtEl>
                                        <p:attrNameLst>
                                          <p:attrName>ppt_y</p:attrName>
                                        </p:attrNameLst>
                                      </p:cBhvr>
                                      <p:tavLst>
                                        <p:tav tm="0">
                                          <p:val>
                                            <p:strVal val="1+#ppt_h/2"/>
                                          </p:val>
                                        </p:tav>
                                        <p:tav tm="100000">
                                          <p:val>
                                            <p:strVal val="#ppt_y"/>
                                          </p:val>
                                        </p:tav>
                                      </p:tavLst>
                                    </p:anim>
                                  </p:childTnLst>
                                </p:cTn>
                              </p:par>
                              <p:par>
                                <p:cTn id="140" presetID="2" presetClass="entr" presetSubtype="4" fill="hold" grpId="0" nodeType="withEffect">
                                  <p:stCondLst>
                                    <p:cond delay="0"/>
                                  </p:stCondLst>
                                  <p:childTnLst>
                                    <p:set>
                                      <p:cBhvr>
                                        <p:cTn id="141" dur="1" fill="hold">
                                          <p:stCondLst>
                                            <p:cond delay="0"/>
                                          </p:stCondLst>
                                        </p:cTn>
                                        <p:tgtEl>
                                          <p:spTgt spid="60"/>
                                        </p:tgtEl>
                                        <p:attrNameLst>
                                          <p:attrName>style.visibility</p:attrName>
                                        </p:attrNameLst>
                                      </p:cBhvr>
                                      <p:to>
                                        <p:strVal val="visible"/>
                                      </p:to>
                                    </p:set>
                                    <p:anim calcmode="lin" valueType="num">
                                      <p:cBhvr additive="base">
                                        <p:cTn id="142" dur="500" fill="hold"/>
                                        <p:tgtEl>
                                          <p:spTgt spid="60"/>
                                        </p:tgtEl>
                                        <p:attrNameLst>
                                          <p:attrName>ppt_x</p:attrName>
                                        </p:attrNameLst>
                                      </p:cBhvr>
                                      <p:tavLst>
                                        <p:tav tm="0">
                                          <p:val>
                                            <p:strVal val="#ppt_x"/>
                                          </p:val>
                                        </p:tav>
                                        <p:tav tm="100000">
                                          <p:val>
                                            <p:strVal val="#ppt_x"/>
                                          </p:val>
                                        </p:tav>
                                      </p:tavLst>
                                    </p:anim>
                                    <p:anim calcmode="lin" valueType="num">
                                      <p:cBhvr additive="base">
                                        <p:cTn id="143" dur="500" fill="hold"/>
                                        <p:tgtEl>
                                          <p:spTgt spid="60"/>
                                        </p:tgtEl>
                                        <p:attrNameLst>
                                          <p:attrName>ppt_y</p:attrName>
                                        </p:attrNameLst>
                                      </p:cBhvr>
                                      <p:tavLst>
                                        <p:tav tm="0">
                                          <p:val>
                                            <p:strVal val="1+#ppt_h/2"/>
                                          </p:val>
                                        </p:tav>
                                        <p:tav tm="100000">
                                          <p:val>
                                            <p:strVal val="#ppt_y"/>
                                          </p:val>
                                        </p:tav>
                                      </p:tavLst>
                                    </p:anim>
                                  </p:childTnLst>
                                </p:cTn>
                              </p:par>
                              <p:par>
                                <p:cTn id="144" presetID="2" presetClass="entr" presetSubtype="4" fill="hold" grpId="0" nodeType="withEffect">
                                  <p:stCondLst>
                                    <p:cond delay="0"/>
                                  </p:stCondLst>
                                  <p:childTnLst>
                                    <p:set>
                                      <p:cBhvr>
                                        <p:cTn id="145" dur="1" fill="hold">
                                          <p:stCondLst>
                                            <p:cond delay="0"/>
                                          </p:stCondLst>
                                        </p:cTn>
                                        <p:tgtEl>
                                          <p:spTgt spid="13"/>
                                        </p:tgtEl>
                                        <p:attrNameLst>
                                          <p:attrName>style.visibility</p:attrName>
                                        </p:attrNameLst>
                                      </p:cBhvr>
                                      <p:to>
                                        <p:strVal val="visible"/>
                                      </p:to>
                                    </p:set>
                                    <p:anim calcmode="lin" valueType="num">
                                      <p:cBhvr additive="base">
                                        <p:cTn id="146" dur="500" fill="hold"/>
                                        <p:tgtEl>
                                          <p:spTgt spid="13"/>
                                        </p:tgtEl>
                                        <p:attrNameLst>
                                          <p:attrName>ppt_x</p:attrName>
                                        </p:attrNameLst>
                                      </p:cBhvr>
                                      <p:tavLst>
                                        <p:tav tm="0">
                                          <p:val>
                                            <p:strVal val="#ppt_x"/>
                                          </p:val>
                                        </p:tav>
                                        <p:tav tm="100000">
                                          <p:val>
                                            <p:strVal val="#ppt_x"/>
                                          </p:val>
                                        </p:tav>
                                      </p:tavLst>
                                    </p:anim>
                                    <p:anim calcmode="lin" valueType="num">
                                      <p:cBhvr additive="base">
                                        <p:cTn id="147"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5" grpId="0" animBg="1"/>
      <p:bldP spid="26" grpId="0" animBg="1"/>
      <p:bldP spid="51" grpId="0" animBg="1"/>
      <p:bldP spid="52" grpId="0" animBg="1"/>
      <p:bldP spid="28" grpId="0" animBg="1"/>
      <p:bldP spid="30" grpId="0" animBg="1"/>
      <p:bldP spid="9" grpId="0"/>
      <p:bldP spid="31" grpId="0"/>
      <p:bldP spid="32" grpId="0"/>
      <p:bldP spid="33" grpId="0"/>
      <p:bldP spid="34" grpId="0"/>
      <p:bldP spid="35" grpId="0"/>
      <p:bldP spid="10" grpId="0" animBg="1"/>
      <p:bldP spid="36" grpId="0" animBg="1"/>
      <p:bldP spid="41" grpId="0" animBg="1"/>
      <p:bldP spid="42" grpId="0" animBg="1"/>
      <p:bldP spid="47" grpId="0" animBg="1"/>
      <p:bldP spid="48" grpId="0" animBg="1"/>
      <p:bldP spid="53" grpId="0" animBg="1"/>
      <p:bldP spid="54" grpId="0" animBg="1"/>
      <p:bldP spid="55" grpId="0"/>
      <p:bldP spid="56" grpId="0"/>
      <p:bldP spid="57" grpId="0"/>
      <p:bldP spid="58" grpId="0"/>
      <p:bldP spid="59" grpId="0"/>
      <p:bldP spid="60" grpId="0"/>
      <p:bldP spid="13"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2012CA-1AB5-4A65-A165-150248D6D8D4}"/>
              </a:ext>
            </a:extLst>
          </p:cNvPr>
          <p:cNvSpPr>
            <a:spLocks noGrp="1"/>
          </p:cNvSpPr>
          <p:nvPr>
            <p:ph type="title"/>
          </p:nvPr>
        </p:nvSpPr>
        <p:spPr/>
        <p:txBody>
          <a:bodyPr/>
          <a:lstStyle/>
          <a:p>
            <a:endParaRPr lang="en-US"/>
          </a:p>
        </p:txBody>
      </p:sp>
      <p:pic>
        <p:nvPicPr>
          <p:cNvPr id="4" name="Picture 3">
            <a:extLst>
              <a:ext uri="{FF2B5EF4-FFF2-40B4-BE49-F238E27FC236}">
                <a16:creationId xmlns:a16="http://schemas.microsoft.com/office/drawing/2014/main" id="{B16761A9-D127-4B91-A711-E525F9D8A654}"/>
              </a:ext>
            </a:extLst>
          </p:cNvPr>
          <p:cNvPicPr>
            <a:picLocks noChangeAspect="1"/>
          </p:cNvPicPr>
          <p:nvPr/>
        </p:nvPicPr>
        <p:blipFill rotWithShape="1">
          <a:blip r:embed="rId2"/>
          <a:srcRect b="26908"/>
          <a:stretch/>
        </p:blipFill>
        <p:spPr>
          <a:xfrm>
            <a:off x="0" y="-26580"/>
            <a:ext cx="12192000" cy="5032072"/>
          </a:xfrm>
          <a:prstGeom prst="rect">
            <a:avLst/>
          </a:prstGeom>
        </p:spPr>
      </p:pic>
      <p:sp>
        <p:nvSpPr>
          <p:cNvPr id="5" name="Прямоугольник 9">
            <a:extLst>
              <a:ext uri="{FF2B5EF4-FFF2-40B4-BE49-F238E27FC236}">
                <a16:creationId xmlns:a16="http://schemas.microsoft.com/office/drawing/2014/main" id="{328A90F5-E443-40F9-8156-C7E3D21E37DA}"/>
              </a:ext>
            </a:extLst>
          </p:cNvPr>
          <p:cNvSpPr/>
          <p:nvPr/>
        </p:nvSpPr>
        <p:spPr>
          <a:xfrm>
            <a:off x="178178" y="103371"/>
            <a:ext cx="8229222" cy="954107"/>
          </a:xfrm>
          <a:prstGeom prst="rect">
            <a:avLst/>
          </a:prstGeom>
        </p:spPr>
        <p:txBody>
          <a:bodyPr wrap="square">
            <a:spAutoFit/>
          </a:bodyPr>
          <a:lstStyle/>
          <a:p>
            <a:r>
              <a:rPr lang="en-US" sz="2800" b="1" dirty="0">
                <a:latin typeface="Montserrat" charset="0"/>
              </a:rPr>
              <a:t>XGBOOST: GRADIENT BOOSTING ALGORITHM</a:t>
            </a:r>
          </a:p>
        </p:txBody>
      </p:sp>
      <p:sp>
        <p:nvSpPr>
          <p:cNvPr id="7" name="TextBox 6">
            <a:extLst>
              <a:ext uri="{FF2B5EF4-FFF2-40B4-BE49-F238E27FC236}">
                <a16:creationId xmlns:a16="http://schemas.microsoft.com/office/drawing/2014/main" id="{6F7D66D3-D738-46E1-9E77-E13381CEF5ED}"/>
              </a:ext>
            </a:extLst>
          </p:cNvPr>
          <p:cNvSpPr txBox="1"/>
          <p:nvPr/>
        </p:nvSpPr>
        <p:spPr>
          <a:xfrm>
            <a:off x="178178" y="1172264"/>
            <a:ext cx="9895109" cy="1015663"/>
          </a:xfrm>
          <a:prstGeom prst="rect">
            <a:avLst/>
          </a:prstGeom>
          <a:noFill/>
        </p:spPr>
        <p:txBody>
          <a:bodyPr wrap="square" rtlCol="0">
            <a:spAutoFit/>
          </a:bodyPr>
          <a:lstStyle/>
          <a:p>
            <a:pPr marL="285750" indent="-285750">
              <a:buFont typeface="Arial" panose="020B0604020202020204" pitchFamily="34" charset="0"/>
              <a:buChar char="•"/>
            </a:pPr>
            <a:r>
              <a:rPr lang="en-CA" sz="2000" dirty="0"/>
              <a:t>Now that we have built a tree, let’s combine the previous predictions with the new tree to generate new predictions!</a:t>
            </a:r>
            <a:endParaRPr lang="en-US" sz="2000" dirty="0"/>
          </a:p>
          <a:p>
            <a:pPr marL="285750" indent="-285750">
              <a:buFont typeface="Arial" panose="020B0604020202020204" pitchFamily="34" charset="0"/>
              <a:buChar char="•"/>
            </a:pPr>
            <a:endParaRPr lang="en-CA" sz="2000" dirty="0"/>
          </a:p>
        </p:txBody>
      </p:sp>
      <p:sp>
        <p:nvSpPr>
          <p:cNvPr id="36" name="Rectangle: Rounded Corners 35">
            <a:extLst>
              <a:ext uri="{FF2B5EF4-FFF2-40B4-BE49-F238E27FC236}">
                <a16:creationId xmlns:a16="http://schemas.microsoft.com/office/drawing/2014/main" id="{D303C8D4-7829-495B-AAB7-E2D045608228}"/>
              </a:ext>
            </a:extLst>
          </p:cNvPr>
          <p:cNvSpPr/>
          <p:nvPr/>
        </p:nvSpPr>
        <p:spPr>
          <a:xfrm>
            <a:off x="7355160" y="1520359"/>
            <a:ext cx="1059786" cy="349195"/>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CA" sz="1600" dirty="0"/>
              <a:t>Is female?</a:t>
            </a:r>
            <a:endParaRPr lang="en-US" sz="1600" dirty="0"/>
          </a:p>
        </p:txBody>
      </p:sp>
      <p:cxnSp>
        <p:nvCxnSpPr>
          <p:cNvPr id="39" name="Straight Arrow Connector 38">
            <a:extLst>
              <a:ext uri="{FF2B5EF4-FFF2-40B4-BE49-F238E27FC236}">
                <a16:creationId xmlns:a16="http://schemas.microsoft.com/office/drawing/2014/main" id="{C06CEBD3-887E-4145-AD44-C717491E7325}"/>
              </a:ext>
            </a:extLst>
          </p:cNvPr>
          <p:cNvCxnSpPr>
            <a:cxnSpLocks/>
            <a:stCxn id="36" idx="2"/>
            <a:endCxn id="41" idx="0"/>
          </p:cNvCxnSpPr>
          <p:nvPr/>
        </p:nvCxnSpPr>
        <p:spPr>
          <a:xfrm flipH="1">
            <a:off x="7195577" y="1869554"/>
            <a:ext cx="689476" cy="34160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0" name="Straight Arrow Connector 39">
            <a:extLst>
              <a:ext uri="{FF2B5EF4-FFF2-40B4-BE49-F238E27FC236}">
                <a16:creationId xmlns:a16="http://schemas.microsoft.com/office/drawing/2014/main" id="{2CB60F19-AF34-499B-848B-922DDB4C759F}"/>
              </a:ext>
            </a:extLst>
          </p:cNvPr>
          <p:cNvCxnSpPr>
            <a:cxnSpLocks/>
            <a:stCxn id="36" idx="2"/>
            <a:endCxn id="42" idx="0"/>
          </p:cNvCxnSpPr>
          <p:nvPr/>
        </p:nvCxnSpPr>
        <p:spPr>
          <a:xfrm>
            <a:off x="7885053" y="1869554"/>
            <a:ext cx="763841" cy="34160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1" name="Rectangle: Rounded Corners 40">
            <a:extLst>
              <a:ext uri="{FF2B5EF4-FFF2-40B4-BE49-F238E27FC236}">
                <a16:creationId xmlns:a16="http://schemas.microsoft.com/office/drawing/2014/main" id="{4AF84938-7AE5-410E-BF13-A8EC81A771A9}"/>
              </a:ext>
            </a:extLst>
          </p:cNvPr>
          <p:cNvSpPr/>
          <p:nvPr/>
        </p:nvSpPr>
        <p:spPr>
          <a:xfrm>
            <a:off x="6572444" y="2211155"/>
            <a:ext cx="1246266" cy="343431"/>
          </a:xfrm>
          <a:prstGeom prst="roundRect">
            <a:avLst/>
          </a:prstGeom>
          <a:solidFill>
            <a:srgbClr val="FF0000"/>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CA" sz="1600" dirty="0">
                <a:solidFill>
                  <a:schemeClr val="bg1"/>
                </a:solidFill>
              </a:rPr>
              <a:t>Height &lt;1.6</a:t>
            </a:r>
            <a:endParaRPr lang="en-US" sz="1600" dirty="0">
              <a:solidFill>
                <a:schemeClr val="bg1"/>
              </a:solidFill>
            </a:endParaRPr>
          </a:p>
        </p:txBody>
      </p:sp>
      <p:sp>
        <p:nvSpPr>
          <p:cNvPr id="42" name="Rectangle: Rounded Corners 41">
            <a:extLst>
              <a:ext uri="{FF2B5EF4-FFF2-40B4-BE49-F238E27FC236}">
                <a16:creationId xmlns:a16="http://schemas.microsoft.com/office/drawing/2014/main" id="{65764058-47EC-4B3F-BF67-305552A6856E}"/>
              </a:ext>
            </a:extLst>
          </p:cNvPr>
          <p:cNvSpPr/>
          <p:nvPr/>
        </p:nvSpPr>
        <p:spPr>
          <a:xfrm>
            <a:off x="8055757" y="2211155"/>
            <a:ext cx="1186273" cy="343431"/>
          </a:xfrm>
          <a:prstGeom prst="roundRect">
            <a:avLst/>
          </a:prstGeom>
          <a:solidFill>
            <a:srgbClr val="FF0000"/>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CA" sz="1600" dirty="0">
                <a:solidFill>
                  <a:schemeClr val="bg1"/>
                </a:solidFill>
              </a:rPr>
              <a:t>Is not Blue?</a:t>
            </a:r>
            <a:endParaRPr lang="en-US" sz="1600" dirty="0">
              <a:solidFill>
                <a:schemeClr val="bg1"/>
              </a:solidFill>
            </a:endParaRPr>
          </a:p>
        </p:txBody>
      </p:sp>
      <p:cxnSp>
        <p:nvCxnSpPr>
          <p:cNvPr id="43" name="Straight Arrow Connector 42">
            <a:extLst>
              <a:ext uri="{FF2B5EF4-FFF2-40B4-BE49-F238E27FC236}">
                <a16:creationId xmlns:a16="http://schemas.microsoft.com/office/drawing/2014/main" id="{76F09C40-8FC8-4B35-83AA-3AFFC6BEB893}"/>
              </a:ext>
            </a:extLst>
          </p:cNvPr>
          <p:cNvCxnSpPr>
            <a:cxnSpLocks/>
          </p:cNvCxnSpPr>
          <p:nvPr/>
        </p:nvCxnSpPr>
        <p:spPr>
          <a:xfrm flipH="1">
            <a:off x="8243239" y="2562834"/>
            <a:ext cx="424530" cy="34160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4" name="Straight Arrow Connector 43">
            <a:extLst>
              <a:ext uri="{FF2B5EF4-FFF2-40B4-BE49-F238E27FC236}">
                <a16:creationId xmlns:a16="http://schemas.microsoft.com/office/drawing/2014/main" id="{DEB8E3CD-C809-4F5E-B3E9-799EBE8D329B}"/>
              </a:ext>
            </a:extLst>
          </p:cNvPr>
          <p:cNvCxnSpPr>
            <a:cxnSpLocks/>
          </p:cNvCxnSpPr>
          <p:nvPr/>
        </p:nvCxnSpPr>
        <p:spPr>
          <a:xfrm>
            <a:off x="8667769" y="2562834"/>
            <a:ext cx="528892" cy="34160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5" name="Straight Arrow Connector 44">
            <a:extLst>
              <a:ext uri="{FF2B5EF4-FFF2-40B4-BE49-F238E27FC236}">
                <a16:creationId xmlns:a16="http://schemas.microsoft.com/office/drawing/2014/main" id="{FC065256-9079-4D93-953E-667C2FD1004B}"/>
              </a:ext>
            </a:extLst>
          </p:cNvPr>
          <p:cNvCxnSpPr>
            <a:cxnSpLocks/>
            <a:endCxn id="47" idx="0"/>
          </p:cNvCxnSpPr>
          <p:nvPr/>
        </p:nvCxnSpPr>
        <p:spPr>
          <a:xfrm flipH="1">
            <a:off x="6510974" y="2562834"/>
            <a:ext cx="424530" cy="34160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6" name="Straight Arrow Connector 45">
            <a:extLst>
              <a:ext uri="{FF2B5EF4-FFF2-40B4-BE49-F238E27FC236}">
                <a16:creationId xmlns:a16="http://schemas.microsoft.com/office/drawing/2014/main" id="{939B73C0-8007-45B1-814A-6F1931B4CAB1}"/>
              </a:ext>
            </a:extLst>
          </p:cNvPr>
          <p:cNvCxnSpPr>
            <a:cxnSpLocks/>
            <a:endCxn id="48" idx="0"/>
          </p:cNvCxnSpPr>
          <p:nvPr/>
        </p:nvCxnSpPr>
        <p:spPr>
          <a:xfrm>
            <a:off x="6935504" y="2562834"/>
            <a:ext cx="528892" cy="34160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7" name="Rectangle: Rounded Corners 46">
            <a:extLst>
              <a:ext uri="{FF2B5EF4-FFF2-40B4-BE49-F238E27FC236}">
                <a16:creationId xmlns:a16="http://schemas.microsoft.com/office/drawing/2014/main" id="{C27C4FE6-BA5A-4227-A08D-2AB4154D4CEB}"/>
              </a:ext>
            </a:extLst>
          </p:cNvPr>
          <p:cNvSpPr/>
          <p:nvPr/>
        </p:nvSpPr>
        <p:spPr>
          <a:xfrm>
            <a:off x="6152787" y="2904436"/>
            <a:ext cx="716373" cy="341602"/>
          </a:xfrm>
          <a:prstGeom prst="roundRect">
            <a:avLst/>
          </a:prstGeom>
          <a:solidFill>
            <a:srgbClr val="92D050"/>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CA" sz="1400" dirty="0">
                <a:solidFill>
                  <a:srgbClr val="FF0000"/>
                </a:solidFill>
              </a:rPr>
              <a:t>-14.7</a:t>
            </a:r>
            <a:endParaRPr lang="en-US" sz="1400" dirty="0">
              <a:solidFill>
                <a:srgbClr val="FF0000"/>
              </a:solidFill>
            </a:endParaRPr>
          </a:p>
        </p:txBody>
      </p:sp>
      <p:sp>
        <p:nvSpPr>
          <p:cNvPr id="48" name="Rectangle: Rounded Corners 47">
            <a:extLst>
              <a:ext uri="{FF2B5EF4-FFF2-40B4-BE49-F238E27FC236}">
                <a16:creationId xmlns:a16="http://schemas.microsoft.com/office/drawing/2014/main" id="{09C020FB-F91F-43CF-9A54-0445F3B65661}"/>
              </a:ext>
            </a:extLst>
          </p:cNvPr>
          <p:cNvSpPr/>
          <p:nvPr/>
        </p:nvSpPr>
        <p:spPr>
          <a:xfrm>
            <a:off x="7106209" y="2904436"/>
            <a:ext cx="716374" cy="341602"/>
          </a:xfrm>
          <a:prstGeom prst="roundRect">
            <a:avLst/>
          </a:prstGeom>
          <a:solidFill>
            <a:srgbClr val="92D050"/>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CA" dirty="0">
                <a:solidFill>
                  <a:srgbClr val="FF0000"/>
                </a:solidFill>
              </a:rPr>
              <a:t>4.8</a:t>
            </a:r>
            <a:endParaRPr lang="en-US" dirty="0">
              <a:solidFill>
                <a:srgbClr val="FF0000"/>
              </a:solidFill>
            </a:endParaRPr>
          </a:p>
        </p:txBody>
      </p:sp>
      <p:sp>
        <p:nvSpPr>
          <p:cNvPr id="53" name="Rectangle: Rounded Corners 52">
            <a:extLst>
              <a:ext uri="{FF2B5EF4-FFF2-40B4-BE49-F238E27FC236}">
                <a16:creationId xmlns:a16="http://schemas.microsoft.com/office/drawing/2014/main" id="{C7F3CD06-596A-4E36-BA71-950705AD2514}"/>
              </a:ext>
            </a:extLst>
          </p:cNvPr>
          <p:cNvSpPr/>
          <p:nvPr/>
        </p:nvSpPr>
        <p:spPr>
          <a:xfrm>
            <a:off x="7885052" y="2923599"/>
            <a:ext cx="716373" cy="341602"/>
          </a:xfrm>
          <a:prstGeom prst="roundRect">
            <a:avLst/>
          </a:prstGeom>
          <a:solidFill>
            <a:srgbClr val="92D050"/>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CA" sz="1200" dirty="0">
                <a:solidFill>
                  <a:srgbClr val="FF0000"/>
                </a:solidFill>
              </a:rPr>
              <a:t>1.8, 5.8</a:t>
            </a:r>
            <a:endParaRPr lang="en-US" sz="1200" dirty="0">
              <a:solidFill>
                <a:srgbClr val="FF0000"/>
              </a:solidFill>
            </a:endParaRPr>
          </a:p>
        </p:txBody>
      </p:sp>
      <p:sp>
        <p:nvSpPr>
          <p:cNvPr id="54" name="Rectangle: Rounded Corners 53">
            <a:extLst>
              <a:ext uri="{FF2B5EF4-FFF2-40B4-BE49-F238E27FC236}">
                <a16:creationId xmlns:a16="http://schemas.microsoft.com/office/drawing/2014/main" id="{520E350E-B576-4B9D-B4E6-0773CAB32CE2}"/>
              </a:ext>
            </a:extLst>
          </p:cNvPr>
          <p:cNvSpPr/>
          <p:nvPr/>
        </p:nvSpPr>
        <p:spPr>
          <a:xfrm>
            <a:off x="8838474" y="2923599"/>
            <a:ext cx="716374" cy="341602"/>
          </a:xfrm>
          <a:prstGeom prst="roundRect">
            <a:avLst/>
          </a:prstGeom>
          <a:solidFill>
            <a:srgbClr val="92D050"/>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CA" dirty="0">
                <a:solidFill>
                  <a:srgbClr val="FF0000"/>
                </a:solidFill>
              </a:rPr>
              <a:t>16.8</a:t>
            </a:r>
            <a:endParaRPr lang="en-US" dirty="0">
              <a:solidFill>
                <a:srgbClr val="FF0000"/>
              </a:solidFill>
            </a:endParaRPr>
          </a:p>
        </p:txBody>
      </p:sp>
      <p:sp>
        <p:nvSpPr>
          <p:cNvPr id="55" name="TextBox 54">
            <a:extLst>
              <a:ext uri="{FF2B5EF4-FFF2-40B4-BE49-F238E27FC236}">
                <a16:creationId xmlns:a16="http://schemas.microsoft.com/office/drawing/2014/main" id="{62506300-DC7F-4C2D-A538-6605F8B42D75}"/>
              </a:ext>
            </a:extLst>
          </p:cNvPr>
          <p:cNvSpPr txBox="1"/>
          <p:nvPr/>
        </p:nvSpPr>
        <p:spPr>
          <a:xfrm>
            <a:off x="6418257" y="2544845"/>
            <a:ext cx="296876" cy="369332"/>
          </a:xfrm>
          <a:prstGeom prst="rect">
            <a:avLst/>
          </a:prstGeom>
          <a:noFill/>
        </p:spPr>
        <p:txBody>
          <a:bodyPr wrap="none" rtlCol="0">
            <a:spAutoFit/>
          </a:bodyPr>
          <a:lstStyle/>
          <a:p>
            <a:r>
              <a:rPr lang="en-CA" dirty="0"/>
              <a:t>Y</a:t>
            </a:r>
            <a:endParaRPr lang="en-US" dirty="0"/>
          </a:p>
        </p:txBody>
      </p:sp>
      <p:sp>
        <p:nvSpPr>
          <p:cNvPr id="56" name="TextBox 55">
            <a:extLst>
              <a:ext uri="{FF2B5EF4-FFF2-40B4-BE49-F238E27FC236}">
                <a16:creationId xmlns:a16="http://schemas.microsoft.com/office/drawing/2014/main" id="{548018DE-C6E6-4F67-956B-70746D3978B7}"/>
              </a:ext>
            </a:extLst>
          </p:cNvPr>
          <p:cNvSpPr txBox="1"/>
          <p:nvPr/>
        </p:nvSpPr>
        <p:spPr>
          <a:xfrm>
            <a:off x="7211906" y="1841535"/>
            <a:ext cx="296876" cy="369332"/>
          </a:xfrm>
          <a:prstGeom prst="rect">
            <a:avLst/>
          </a:prstGeom>
          <a:noFill/>
        </p:spPr>
        <p:txBody>
          <a:bodyPr wrap="none" rtlCol="0">
            <a:spAutoFit/>
          </a:bodyPr>
          <a:lstStyle/>
          <a:p>
            <a:r>
              <a:rPr lang="en-CA" dirty="0"/>
              <a:t>Y</a:t>
            </a:r>
            <a:endParaRPr lang="en-US" dirty="0"/>
          </a:p>
        </p:txBody>
      </p:sp>
      <p:sp>
        <p:nvSpPr>
          <p:cNvPr id="57" name="TextBox 56">
            <a:extLst>
              <a:ext uri="{FF2B5EF4-FFF2-40B4-BE49-F238E27FC236}">
                <a16:creationId xmlns:a16="http://schemas.microsoft.com/office/drawing/2014/main" id="{C61B6715-365C-443F-953E-3008F963A19F}"/>
              </a:ext>
            </a:extLst>
          </p:cNvPr>
          <p:cNvSpPr txBox="1"/>
          <p:nvPr/>
        </p:nvSpPr>
        <p:spPr>
          <a:xfrm>
            <a:off x="8324438" y="1841535"/>
            <a:ext cx="333746" cy="369332"/>
          </a:xfrm>
          <a:prstGeom prst="rect">
            <a:avLst/>
          </a:prstGeom>
          <a:noFill/>
        </p:spPr>
        <p:txBody>
          <a:bodyPr wrap="none" rtlCol="0">
            <a:spAutoFit/>
          </a:bodyPr>
          <a:lstStyle/>
          <a:p>
            <a:r>
              <a:rPr lang="en-CA" dirty="0"/>
              <a:t>N</a:t>
            </a:r>
            <a:endParaRPr lang="en-US" dirty="0"/>
          </a:p>
        </p:txBody>
      </p:sp>
      <p:sp>
        <p:nvSpPr>
          <p:cNvPr id="58" name="TextBox 57">
            <a:extLst>
              <a:ext uri="{FF2B5EF4-FFF2-40B4-BE49-F238E27FC236}">
                <a16:creationId xmlns:a16="http://schemas.microsoft.com/office/drawing/2014/main" id="{FE695E17-8417-474E-AADD-BC674CDE0720}"/>
              </a:ext>
            </a:extLst>
          </p:cNvPr>
          <p:cNvSpPr txBox="1"/>
          <p:nvPr/>
        </p:nvSpPr>
        <p:spPr>
          <a:xfrm>
            <a:off x="9037583" y="2535104"/>
            <a:ext cx="333746" cy="369332"/>
          </a:xfrm>
          <a:prstGeom prst="rect">
            <a:avLst/>
          </a:prstGeom>
          <a:noFill/>
        </p:spPr>
        <p:txBody>
          <a:bodyPr wrap="none" rtlCol="0">
            <a:spAutoFit/>
          </a:bodyPr>
          <a:lstStyle/>
          <a:p>
            <a:r>
              <a:rPr lang="en-CA" dirty="0"/>
              <a:t>N</a:t>
            </a:r>
            <a:endParaRPr lang="en-US" dirty="0"/>
          </a:p>
        </p:txBody>
      </p:sp>
      <p:sp>
        <p:nvSpPr>
          <p:cNvPr id="59" name="TextBox 58">
            <a:extLst>
              <a:ext uri="{FF2B5EF4-FFF2-40B4-BE49-F238E27FC236}">
                <a16:creationId xmlns:a16="http://schemas.microsoft.com/office/drawing/2014/main" id="{D40D7E8D-ABB3-4985-BFFA-1356EBC10CD2}"/>
              </a:ext>
            </a:extLst>
          </p:cNvPr>
          <p:cNvSpPr txBox="1"/>
          <p:nvPr/>
        </p:nvSpPr>
        <p:spPr>
          <a:xfrm>
            <a:off x="7254075" y="2517386"/>
            <a:ext cx="333746" cy="369332"/>
          </a:xfrm>
          <a:prstGeom prst="rect">
            <a:avLst/>
          </a:prstGeom>
          <a:noFill/>
        </p:spPr>
        <p:txBody>
          <a:bodyPr wrap="none" rtlCol="0">
            <a:spAutoFit/>
          </a:bodyPr>
          <a:lstStyle/>
          <a:p>
            <a:r>
              <a:rPr lang="en-CA" dirty="0"/>
              <a:t>N</a:t>
            </a:r>
            <a:endParaRPr lang="en-US" dirty="0"/>
          </a:p>
        </p:txBody>
      </p:sp>
      <p:sp>
        <p:nvSpPr>
          <p:cNvPr id="60" name="TextBox 59">
            <a:extLst>
              <a:ext uri="{FF2B5EF4-FFF2-40B4-BE49-F238E27FC236}">
                <a16:creationId xmlns:a16="http://schemas.microsoft.com/office/drawing/2014/main" id="{2A309613-419F-4E55-B4D1-A47DC40269A7}"/>
              </a:ext>
            </a:extLst>
          </p:cNvPr>
          <p:cNvSpPr txBox="1"/>
          <p:nvPr/>
        </p:nvSpPr>
        <p:spPr>
          <a:xfrm>
            <a:off x="8203465" y="2516444"/>
            <a:ext cx="296876" cy="369332"/>
          </a:xfrm>
          <a:prstGeom prst="rect">
            <a:avLst/>
          </a:prstGeom>
          <a:noFill/>
        </p:spPr>
        <p:txBody>
          <a:bodyPr wrap="none" rtlCol="0">
            <a:spAutoFit/>
          </a:bodyPr>
          <a:lstStyle/>
          <a:p>
            <a:r>
              <a:rPr lang="en-CA" dirty="0"/>
              <a:t>Y</a:t>
            </a:r>
            <a:endParaRPr lang="en-US" dirty="0"/>
          </a:p>
        </p:txBody>
      </p:sp>
      <p:sp>
        <p:nvSpPr>
          <p:cNvPr id="6" name="Plus Sign 5">
            <a:extLst>
              <a:ext uri="{FF2B5EF4-FFF2-40B4-BE49-F238E27FC236}">
                <a16:creationId xmlns:a16="http://schemas.microsoft.com/office/drawing/2014/main" id="{F09109D8-2056-468A-BE99-530D7ED72EAD}"/>
              </a:ext>
            </a:extLst>
          </p:cNvPr>
          <p:cNvSpPr/>
          <p:nvPr/>
        </p:nvSpPr>
        <p:spPr>
          <a:xfrm>
            <a:off x="5082451" y="1720734"/>
            <a:ext cx="1049256" cy="1016222"/>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Rectangle: Rounded Corners 60">
            <a:extLst>
              <a:ext uri="{FF2B5EF4-FFF2-40B4-BE49-F238E27FC236}">
                <a16:creationId xmlns:a16="http://schemas.microsoft.com/office/drawing/2014/main" id="{AF18663C-F8A9-4F69-854B-79EBCD33C217}"/>
              </a:ext>
            </a:extLst>
          </p:cNvPr>
          <p:cNvSpPr/>
          <p:nvPr/>
        </p:nvSpPr>
        <p:spPr>
          <a:xfrm>
            <a:off x="3506778" y="2018401"/>
            <a:ext cx="1059786" cy="349195"/>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CA" sz="1600" dirty="0"/>
              <a:t>71.2</a:t>
            </a:r>
            <a:endParaRPr lang="en-US" sz="1600" dirty="0"/>
          </a:p>
        </p:txBody>
      </p:sp>
      <p:sp>
        <p:nvSpPr>
          <p:cNvPr id="15" name="TextBox 14">
            <a:extLst>
              <a:ext uri="{FF2B5EF4-FFF2-40B4-BE49-F238E27FC236}">
                <a16:creationId xmlns:a16="http://schemas.microsoft.com/office/drawing/2014/main" id="{9FEAC828-1447-465F-ACA2-A5407C7E45F9}"/>
              </a:ext>
            </a:extLst>
          </p:cNvPr>
          <p:cNvSpPr txBox="1"/>
          <p:nvPr/>
        </p:nvSpPr>
        <p:spPr>
          <a:xfrm>
            <a:off x="2816831" y="2424840"/>
            <a:ext cx="2499457" cy="923330"/>
          </a:xfrm>
          <a:prstGeom prst="rect">
            <a:avLst/>
          </a:prstGeom>
          <a:noFill/>
        </p:spPr>
        <p:txBody>
          <a:bodyPr wrap="square" rtlCol="0">
            <a:spAutoFit/>
          </a:bodyPr>
          <a:lstStyle/>
          <a:p>
            <a:pPr algn="ctr"/>
            <a:r>
              <a:rPr lang="en-CA" dirty="0">
                <a:solidFill>
                  <a:srgbClr val="FF0000"/>
                </a:solidFill>
              </a:rPr>
              <a:t>AVERAGE WEIGHT (INITIAL GUESS FROM PREVIOUS STEP</a:t>
            </a:r>
            <a:endParaRPr lang="en-US" dirty="0">
              <a:solidFill>
                <a:srgbClr val="FF0000"/>
              </a:solidFill>
            </a:endParaRPr>
          </a:p>
        </p:txBody>
      </p:sp>
      <p:graphicFrame>
        <p:nvGraphicFramePr>
          <p:cNvPr id="62" name="Table 8">
            <a:extLst>
              <a:ext uri="{FF2B5EF4-FFF2-40B4-BE49-F238E27FC236}">
                <a16:creationId xmlns:a16="http://schemas.microsoft.com/office/drawing/2014/main" id="{F1F80865-3DE1-408F-96AE-36B7840D4667}"/>
              </a:ext>
            </a:extLst>
          </p:cNvPr>
          <p:cNvGraphicFramePr>
            <a:graphicFrameLocks noGrp="1"/>
          </p:cNvGraphicFramePr>
          <p:nvPr>
            <p:extLst>
              <p:ext uri="{D42A27DB-BD31-4B8C-83A1-F6EECF244321}">
                <p14:modId xmlns:p14="http://schemas.microsoft.com/office/powerpoint/2010/main" val="3083094263"/>
              </p:ext>
            </p:extLst>
          </p:nvPr>
        </p:nvGraphicFramePr>
        <p:xfrm>
          <a:off x="329457" y="3587549"/>
          <a:ext cx="5384800" cy="2595880"/>
        </p:xfrm>
        <a:graphic>
          <a:graphicData uri="http://schemas.openxmlformats.org/drawingml/2006/table">
            <a:tbl>
              <a:tblPr firstRow="1" bandRow="1">
                <a:tableStyleId>{5C22544A-7EE6-4342-B048-85BDC9FD1C3A}</a:tableStyleId>
              </a:tblPr>
              <a:tblGrid>
                <a:gridCol w="1346200">
                  <a:extLst>
                    <a:ext uri="{9D8B030D-6E8A-4147-A177-3AD203B41FA5}">
                      <a16:colId xmlns:a16="http://schemas.microsoft.com/office/drawing/2014/main" val="777725250"/>
                    </a:ext>
                  </a:extLst>
                </a:gridCol>
                <a:gridCol w="1346200">
                  <a:extLst>
                    <a:ext uri="{9D8B030D-6E8A-4147-A177-3AD203B41FA5}">
                      <a16:colId xmlns:a16="http://schemas.microsoft.com/office/drawing/2014/main" val="3646554055"/>
                    </a:ext>
                  </a:extLst>
                </a:gridCol>
                <a:gridCol w="1346200">
                  <a:extLst>
                    <a:ext uri="{9D8B030D-6E8A-4147-A177-3AD203B41FA5}">
                      <a16:colId xmlns:a16="http://schemas.microsoft.com/office/drawing/2014/main" val="470433922"/>
                    </a:ext>
                  </a:extLst>
                </a:gridCol>
                <a:gridCol w="1346200">
                  <a:extLst>
                    <a:ext uri="{9D8B030D-6E8A-4147-A177-3AD203B41FA5}">
                      <a16:colId xmlns:a16="http://schemas.microsoft.com/office/drawing/2014/main" val="1485391135"/>
                    </a:ext>
                  </a:extLst>
                </a:gridCol>
              </a:tblGrid>
              <a:tr h="370840">
                <a:tc>
                  <a:txBody>
                    <a:bodyPr/>
                    <a:lstStyle/>
                    <a:p>
                      <a:r>
                        <a:rPr lang="en-CA" dirty="0"/>
                        <a:t>Height</a:t>
                      </a:r>
                      <a:endParaRPr lang="en-US" dirty="0"/>
                    </a:p>
                  </a:txBody>
                  <a:tcPr/>
                </a:tc>
                <a:tc>
                  <a:txBody>
                    <a:bodyPr/>
                    <a:lstStyle/>
                    <a:p>
                      <a:r>
                        <a:rPr lang="en-CA" dirty="0"/>
                        <a:t>Color</a:t>
                      </a:r>
                      <a:endParaRPr lang="en-US" dirty="0"/>
                    </a:p>
                  </a:txBody>
                  <a:tcPr/>
                </a:tc>
                <a:tc>
                  <a:txBody>
                    <a:bodyPr/>
                    <a:lstStyle/>
                    <a:p>
                      <a:r>
                        <a:rPr lang="en-CA" dirty="0"/>
                        <a:t>Gender</a:t>
                      </a:r>
                      <a:endParaRPr lang="en-US" dirty="0"/>
                    </a:p>
                  </a:txBody>
                  <a:tcPr/>
                </a:tc>
                <a:tc>
                  <a:txBody>
                    <a:bodyPr/>
                    <a:lstStyle/>
                    <a:p>
                      <a:r>
                        <a:rPr lang="en-CA" dirty="0"/>
                        <a:t>Weight (Kg)</a:t>
                      </a:r>
                      <a:endParaRPr lang="en-US" dirty="0"/>
                    </a:p>
                  </a:txBody>
                  <a:tcPr/>
                </a:tc>
                <a:extLst>
                  <a:ext uri="{0D108BD9-81ED-4DB2-BD59-A6C34878D82A}">
                    <a16:rowId xmlns:a16="http://schemas.microsoft.com/office/drawing/2014/main" val="225547324"/>
                  </a:ext>
                </a:extLst>
              </a:tr>
              <a:tr h="370840">
                <a:tc>
                  <a:txBody>
                    <a:bodyPr/>
                    <a:lstStyle/>
                    <a:p>
                      <a:r>
                        <a:rPr lang="en-CA" dirty="0"/>
                        <a:t>1.6</a:t>
                      </a:r>
                      <a:endParaRPr lang="en-US" dirty="0"/>
                    </a:p>
                  </a:txBody>
                  <a:tcPr/>
                </a:tc>
                <a:tc>
                  <a:txBody>
                    <a:bodyPr/>
                    <a:lstStyle/>
                    <a:p>
                      <a:r>
                        <a:rPr lang="en-CA" dirty="0"/>
                        <a:t>Blue</a:t>
                      </a:r>
                      <a:endParaRPr lang="en-US" dirty="0"/>
                    </a:p>
                  </a:txBody>
                  <a:tcPr/>
                </a:tc>
                <a:tc>
                  <a:txBody>
                    <a:bodyPr/>
                    <a:lstStyle/>
                    <a:p>
                      <a:r>
                        <a:rPr lang="en-CA" dirty="0"/>
                        <a:t>Male</a:t>
                      </a:r>
                      <a:endParaRPr lang="en-US" dirty="0"/>
                    </a:p>
                  </a:txBody>
                  <a:tcPr/>
                </a:tc>
                <a:tc>
                  <a:txBody>
                    <a:bodyPr/>
                    <a:lstStyle/>
                    <a:p>
                      <a:r>
                        <a:rPr lang="en-CA" dirty="0"/>
                        <a:t>88</a:t>
                      </a:r>
                      <a:endParaRPr lang="en-US" dirty="0"/>
                    </a:p>
                  </a:txBody>
                  <a:tcPr/>
                </a:tc>
                <a:extLst>
                  <a:ext uri="{0D108BD9-81ED-4DB2-BD59-A6C34878D82A}">
                    <a16:rowId xmlns:a16="http://schemas.microsoft.com/office/drawing/2014/main" val="4233836156"/>
                  </a:ext>
                </a:extLst>
              </a:tr>
              <a:tr h="370840">
                <a:tc>
                  <a:txBody>
                    <a:bodyPr/>
                    <a:lstStyle/>
                    <a:p>
                      <a:r>
                        <a:rPr lang="en-CA" dirty="0"/>
                        <a:t>1.6</a:t>
                      </a:r>
                      <a:endParaRPr lang="en-US" dirty="0"/>
                    </a:p>
                  </a:txBody>
                  <a:tcPr/>
                </a:tc>
                <a:tc>
                  <a:txBody>
                    <a:bodyPr/>
                    <a:lstStyle/>
                    <a:p>
                      <a:r>
                        <a:rPr lang="en-CA" dirty="0"/>
                        <a:t>Green</a:t>
                      </a:r>
                      <a:endParaRPr lang="en-US" dirty="0"/>
                    </a:p>
                  </a:txBody>
                  <a:tcPr/>
                </a:tc>
                <a:tc>
                  <a:txBody>
                    <a:bodyPr/>
                    <a:lstStyle/>
                    <a:p>
                      <a:r>
                        <a:rPr lang="en-CA" b="0" dirty="0"/>
                        <a:t>Female</a:t>
                      </a:r>
                      <a:endParaRPr lang="en-US" b="0" dirty="0"/>
                    </a:p>
                  </a:txBody>
                  <a:tcPr/>
                </a:tc>
                <a:tc>
                  <a:txBody>
                    <a:bodyPr/>
                    <a:lstStyle/>
                    <a:p>
                      <a:r>
                        <a:rPr lang="en-CA" dirty="0"/>
                        <a:t>76</a:t>
                      </a:r>
                      <a:endParaRPr lang="en-US" dirty="0"/>
                    </a:p>
                  </a:txBody>
                  <a:tcPr/>
                </a:tc>
                <a:extLst>
                  <a:ext uri="{0D108BD9-81ED-4DB2-BD59-A6C34878D82A}">
                    <a16:rowId xmlns:a16="http://schemas.microsoft.com/office/drawing/2014/main" val="2028045096"/>
                  </a:ext>
                </a:extLst>
              </a:tr>
              <a:tr h="370840">
                <a:tc>
                  <a:txBody>
                    <a:bodyPr/>
                    <a:lstStyle/>
                    <a:p>
                      <a:r>
                        <a:rPr lang="en-CA" dirty="0"/>
                        <a:t>1.5</a:t>
                      </a:r>
                      <a:endParaRPr lang="en-US" dirty="0"/>
                    </a:p>
                  </a:txBody>
                  <a:tcPr/>
                </a:tc>
                <a:tc>
                  <a:txBody>
                    <a:bodyPr/>
                    <a:lstStyle/>
                    <a:p>
                      <a:r>
                        <a:rPr lang="en-CA" dirty="0"/>
                        <a:t>Blue</a:t>
                      </a:r>
                      <a:endParaRPr lang="en-US" dirty="0"/>
                    </a:p>
                  </a:txBody>
                  <a:tcPr/>
                </a:tc>
                <a:tc>
                  <a:txBody>
                    <a:bodyPr/>
                    <a:lstStyle/>
                    <a:p>
                      <a:r>
                        <a:rPr lang="en-CA" b="0" dirty="0"/>
                        <a:t>Female</a:t>
                      </a:r>
                      <a:endParaRPr lang="en-US" b="0" dirty="0"/>
                    </a:p>
                  </a:txBody>
                  <a:tcPr/>
                </a:tc>
                <a:tc>
                  <a:txBody>
                    <a:bodyPr/>
                    <a:lstStyle/>
                    <a:p>
                      <a:r>
                        <a:rPr lang="en-CA" dirty="0"/>
                        <a:t>56</a:t>
                      </a:r>
                      <a:endParaRPr lang="en-US" dirty="0"/>
                    </a:p>
                  </a:txBody>
                  <a:tcPr/>
                </a:tc>
                <a:extLst>
                  <a:ext uri="{0D108BD9-81ED-4DB2-BD59-A6C34878D82A}">
                    <a16:rowId xmlns:a16="http://schemas.microsoft.com/office/drawing/2014/main" val="90805225"/>
                  </a:ext>
                </a:extLst>
              </a:tr>
              <a:tr h="370840">
                <a:tc>
                  <a:txBody>
                    <a:bodyPr/>
                    <a:lstStyle/>
                    <a:p>
                      <a:r>
                        <a:rPr lang="en-CA" dirty="0"/>
                        <a:t>1.8</a:t>
                      </a:r>
                      <a:endParaRPr lang="en-US" dirty="0"/>
                    </a:p>
                  </a:txBody>
                  <a:tcPr/>
                </a:tc>
                <a:tc>
                  <a:txBody>
                    <a:bodyPr/>
                    <a:lstStyle/>
                    <a:p>
                      <a:r>
                        <a:rPr lang="en-CA" dirty="0"/>
                        <a:t>Red</a:t>
                      </a:r>
                      <a:endParaRPr lang="en-US" dirty="0"/>
                    </a:p>
                  </a:txBody>
                  <a:tcPr/>
                </a:tc>
                <a:tc>
                  <a:txBody>
                    <a:bodyPr/>
                    <a:lstStyle/>
                    <a:p>
                      <a:r>
                        <a:rPr lang="en-CA" dirty="0"/>
                        <a:t>Male</a:t>
                      </a:r>
                      <a:endParaRPr lang="en-US" dirty="0"/>
                    </a:p>
                  </a:txBody>
                  <a:tcPr/>
                </a:tc>
                <a:tc>
                  <a:txBody>
                    <a:bodyPr/>
                    <a:lstStyle/>
                    <a:p>
                      <a:r>
                        <a:rPr lang="en-CA" dirty="0"/>
                        <a:t>73</a:t>
                      </a:r>
                      <a:endParaRPr lang="en-US" dirty="0"/>
                    </a:p>
                  </a:txBody>
                  <a:tcPr/>
                </a:tc>
                <a:extLst>
                  <a:ext uri="{0D108BD9-81ED-4DB2-BD59-A6C34878D82A}">
                    <a16:rowId xmlns:a16="http://schemas.microsoft.com/office/drawing/2014/main" val="2716090376"/>
                  </a:ext>
                </a:extLst>
              </a:tr>
              <a:tr h="370840">
                <a:tc>
                  <a:txBody>
                    <a:bodyPr/>
                    <a:lstStyle/>
                    <a:p>
                      <a:r>
                        <a:rPr lang="en-CA" dirty="0"/>
                        <a:t>1.5</a:t>
                      </a:r>
                      <a:endParaRPr lang="en-US" dirty="0"/>
                    </a:p>
                  </a:txBody>
                  <a:tcPr/>
                </a:tc>
                <a:tc>
                  <a:txBody>
                    <a:bodyPr/>
                    <a:lstStyle/>
                    <a:p>
                      <a:r>
                        <a:rPr lang="en-CA" dirty="0"/>
                        <a:t>Green</a:t>
                      </a:r>
                      <a:endParaRPr lang="en-US" dirty="0"/>
                    </a:p>
                  </a:txBody>
                  <a:tcPr/>
                </a:tc>
                <a:tc>
                  <a:txBody>
                    <a:bodyPr/>
                    <a:lstStyle/>
                    <a:p>
                      <a:r>
                        <a:rPr lang="en-CA" dirty="0"/>
                        <a:t>Male</a:t>
                      </a:r>
                      <a:endParaRPr lang="en-US" dirty="0"/>
                    </a:p>
                  </a:txBody>
                  <a:tcPr/>
                </a:tc>
                <a:tc>
                  <a:txBody>
                    <a:bodyPr/>
                    <a:lstStyle/>
                    <a:p>
                      <a:r>
                        <a:rPr lang="en-CA" dirty="0"/>
                        <a:t>77</a:t>
                      </a:r>
                      <a:endParaRPr lang="en-US" dirty="0"/>
                    </a:p>
                  </a:txBody>
                  <a:tcPr/>
                </a:tc>
                <a:extLst>
                  <a:ext uri="{0D108BD9-81ED-4DB2-BD59-A6C34878D82A}">
                    <a16:rowId xmlns:a16="http://schemas.microsoft.com/office/drawing/2014/main" val="631778151"/>
                  </a:ext>
                </a:extLst>
              </a:tr>
              <a:tr h="370840">
                <a:tc>
                  <a:txBody>
                    <a:bodyPr/>
                    <a:lstStyle/>
                    <a:p>
                      <a:r>
                        <a:rPr lang="en-CA" dirty="0"/>
                        <a:t>1.4</a:t>
                      </a:r>
                      <a:endParaRPr lang="en-US" dirty="0"/>
                    </a:p>
                  </a:txBody>
                  <a:tcPr/>
                </a:tc>
                <a:tc>
                  <a:txBody>
                    <a:bodyPr/>
                    <a:lstStyle/>
                    <a:p>
                      <a:r>
                        <a:rPr lang="en-CA" dirty="0"/>
                        <a:t>Blue</a:t>
                      </a:r>
                      <a:endParaRPr lang="en-US" dirty="0"/>
                    </a:p>
                  </a:txBody>
                  <a:tcPr/>
                </a:tc>
                <a:tc>
                  <a:txBody>
                    <a:bodyPr/>
                    <a:lstStyle/>
                    <a:p>
                      <a:r>
                        <a:rPr lang="en-CA" b="0" dirty="0"/>
                        <a:t>Female</a:t>
                      </a:r>
                      <a:endParaRPr lang="en-US" b="0" dirty="0"/>
                    </a:p>
                  </a:txBody>
                  <a:tcPr/>
                </a:tc>
                <a:tc>
                  <a:txBody>
                    <a:bodyPr/>
                    <a:lstStyle/>
                    <a:p>
                      <a:r>
                        <a:rPr lang="en-CA" dirty="0"/>
                        <a:t>57</a:t>
                      </a:r>
                      <a:endParaRPr lang="en-US" dirty="0"/>
                    </a:p>
                  </a:txBody>
                  <a:tcPr/>
                </a:tc>
                <a:extLst>
                  <a:ext uri="{0D108BD9-81ED-4DB2-BD59-A6C34878D82A}">
                    <a16:rowId xmlns:a16="http://schemas.microsoft.com/office/drawing/2014/main" val="3215907717"/>
                  </a:ext>
                </a:extLst>
              </a:tr>
            </a:tbl>
          </a:graphicData>
        </a:graphic>
      </p:graphicFrame>
      <p:sp>
        <p:nvSpPr>
          <p:cNvPr id="66" name="Rectangle 65">
            <a:extLst>
              <a:ext uri="{FF2B5EF4-FFF2-40B4-BE49-F238E27FC236}">
                <a16:creationId xmlns:a16="http://schemas.microsoft.com/office/drawing/2014/main" id="{1FA6EDD7-BF34-43E5-A7D9-01C089317DEC}"/>
              </a:ext>
            </a:extLst>
          </p:cNvPr>
          <p:cNvSpPr/>
          <p:nvPr/>
        </p:nvSpPr>
        <p:spPr>
          <a:xfrm>
            <a:off x="329457" y="3587549"/>
            <a:ext cx="4057130" cy="2595880"/>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6" name="Table 15">
            <a:extLst>
              <a:ext uri="{FF2B5EF4-FFF2-40B4-BE49-F238E27FC236}">
                <a16:creationId xmlns:a16="http://schemas.microsoft.com/office/drawing/2014/main" id="{F41A968C-73E1-4F34-BCD8-59D99768F991}"/>
              </a:ext>
            </a:extLst>
          </p:cNvPr>
          <p:cNvGraphicFramePr>
            <a:graphicFrameLocks noGrp="1"/>
          </p:cNvGraphicFramePr>
          <p:nvPr>
            <p:extLst>
              <p:ext uri="{D42A27DB-BD31-4B8C-83A1-F6EECF244321}">
                <p14:modId xmlns:p14="http://schemas.microsoft.com/office/powerpoint/2010/main" val="992295586"/>
              </p:ext>
            </p:extLst>
          </p:nvPr>
        </p:nvGraphicFramePr>
        <p:xfrm>
          <a:off x="6580974" y="3578598"/>
          <a:ext cx="1743463" cy="2595880"/>
        </p:xfrm>
        <a:graphic>
          <a:graphicData uri="http://schemas.openxmlformats.org/drawingml/2006/table">
            <a:tbl>
              <a:tblPr firstRow="1" bandRow="1">
                <a:tableStyleId>{5C22544A-7EE6-4342-B048-85BDC9FD1C3A}</a:tableStyleId>
              </a:tblPr>
              <a:tblGrid>
                <a:gridCol w="1743463">
                  <a:extLst>
                    <a:ext uri="{9D8B030D-6E8A-4147-A177-3AD203B41FA5}">
                      <a16:colId xmlns:a16="http://schemas.microsoft.com/office/drawing/2014/main" val="1883861568"/>
                    </a:ext>
                  </a:extLst>
                </a:gridCol>
              </a:tblGrid>
              <a:tr h="370840">
                <a:tc>
                  <a:txBody>
                    <a:bodyPr/>
                    <a:lstStyle/>
                    <a:p>
                      <a:r>
                        <a:rPr lang="en-CA" dirty="0"/>
                        <a:t>New predictions</a:t>
                      </a:r>
                      <a:endParaRPr lang="en-US" dirty="0"/>
                    </a:p>
                  </a:txBody>
                  <a:tcPr/>
                </a:tc>
                <a:extLst>
                  <a:ext uri="{0D108BD9-81ED-4DB2-BD59-A6C34878D82A}">
                    <a16:rowId xmlns:a16="http://schemas.microsoft.com/office/drawing/2014/main" val="2189527486"/>
                  </a:ext>
                </a:extLst>
              </a:tr>
              <a:tr h="370840">
                <a:tc>
                  <a:txBody>
                    <a:bodyPr/>
                    <a:lstStyle/>
                    <a:p>
                      <a:pPr algn="ctr"/>
                      <a:r>
                        <a:rPr lang="en-CA" dirty="0"/>
                        <a:t>88</a:t>
                      </a:r>
                      <a:endParaRPr lang="en-US" dirty="0"/>
                    </a:p>
                  </a:txBody>
                  <a:tcPr/>
                </a:tc>
                <a:extLst>
                  <a:ext uri="{0D108BD9-81ED-4DB2-BD59-A6C34878D82A}">
                    <a16:rowId xmlns:a16="http://schemas.microsoft.com/office/drawing/2014/main" val="1602422220"/>
                  </a:ext>
                </a:extLst>
              </a:tr>
              <a:tr h="370840">
                <a:tc>
                  <a:txBody>
                    <a:bodyPr/>
                    <a:lstStyle/>
                    <a:p>
                      <a:pPr algn="ctr"/>
                      <a:endParaRPr lang="en-US" dirty="0"/>
                    </a:p>
                  </a:txBody>
                  <a:tcPr/>
                </a:tc>
                <a:extLst>
                  <a:ext uri="{0D108BD9-81ED-4DB2-BD59-A6C34878D82A}">
                    <a16:rowId xmlns:a16="http://schemas.microsoft.com/office/drawing/2014/main" val="2108715991"/>
                  </a:ext>
                </a:extLst>
              </a:tr>
              <a:tr h="370840">
                <a:tc>
                  <a:txBody>
                    <a:bodyPr/>
                    <a:lstStyle/>
                    <a:p>
                      <a:pPr algn="ctr"/>
                      <a:endParaRPr lang="en-US" dirty="0"/>
                    </a:p>
                  </a:txBody>
                  <a:tcPr/>
                </a:tc>
                <a:extLst>
                  <a:ext uri="{0D108BD9-81ED-4DB2-BD59-A6C34878D82A}">
                    <a16:rowId xmlns:a16="http://schemas.microsoft.com/office/drawing/2014/main" val="1392035287"/>
                  </a:ext>
                </a:extLst>
              </a:tr>
              <a:tr h="370840">
                <a:tc>
                  <a:txBody>
                    <a:bodyPr/>
                    <a:lstStyle/>
                    <a:p>
                      <a:pPr algn="ctr"/>
                      <a:endParaRPr lang="en-US" dirty="0"/>
                    </a:p>
                  </a:txBody>
                  <a:tcPr/>
                </a:tc>
                <a:extLst>
                  <a:ext uri="{0D108BD9-81ED-4DB2-BD59-A6C34878D82A}">
                    <a16:rowId xmlns:a16="http://schemas.microsoft.com/office/drawing/2014/main" val="2067679693"/>
                  </a:ext>
                </a:extLst>
              </a:tr>
              <a:tr h="370840">
                <a:tc>
                  <a:txBody>
                    <a:bodyPr/>
                    <a:lstStyle/>
                    <a:p>
                      <a:pPr algn="ctr"/>
                      <a:endParaRPr lang="en-US" dirty="0"/>
                    </a:p>
                  </a:txBody>
                  <a:tcPr/>
                </a:tc>
                <a:extLst>
                  <a:ext uri="{0D108BD9-81ED-4DB2-BD59-A6C34878D82A}">
                    <a16:rowId xmlns:a16="http://schemas.microsoft.com/office/drawing/2014/main" val="355385491"/>
                  </a:ext>
                </a:extLst>
              </a:tr>
              <a:tr h="370840">
                <a:tc>
                  <a:txBody>
                    <a:bodyPr/>
                    <a:lstStyle/>
                    <a:p>
                      <a:pPr algn="ctr"/>
                      <a:endParaRPr lang="en-US" dirty="0"/>
                    </a:p>
                  </a:txBody>
                  <a:tcPr/>
                </a:tc>
                <a:extLst>
                  <a:ext uri="{0D108BD9-81ED-4DB2-BD59-A6C34878D82A}">
                    <a16:rowId xmlns:a16="http://schemas.microsoft.com/office/drawing/2014/main" val="322727247"/>
                  </a:ext>
                </a:extLst>
              </a:tr>
            </a:tbl>
          </a:graphicData>
        </a:graphic>
      </p:graphicFrame>
      <p:sp>
        <p:nvSpPr>
          <p:cNvPr id="17" name="TextBox 16">
            <a:extLst>
              <a:ext uri="{FF2B5EF4-FFF2-40B4-BE49-F238E27FC236}">
                <a16:creationId xmlns:a16="http://schemas.microsoft.com/office/drawing/2014/main" id="{8224C309-F745-4F40-AB86-2CE7939498F5}"/>
              </a:ext>
            </a:extLst>
          </p:cNvPr>
          <p:cNvSpPr txBox="1"/>
          <p:nvPr/>
        </p:nvSpPr>
        <p:spPr>
          <a:xfrm>
            <a:off x="8950456" y="4960109"/>
            <a:ext cx="2762936" cy="369332"/>
          </a:xfrm>
          <a:prstGeom prst="rect">
            <a:avLst/>
          </a:prstGeom>
          <a:noFill/>
        </p:spPr>
        <p:txBody>
          <a:bodyPr wrap="none" rtlCol="0">
            <a:spAutoFit/>
          </a:bodyPr>
          <a:lstStyle/>
          <a:p>
            <a:r>
              <a:rPr lang="en-CA" b="1" dirty="0"/>
              <a:t>Predictions = 71.2+16.8=88</a:t>
            </a:r>
            <a:endParaRPr lang="en-US" b="1" dirty="0"/>
          </a:p>
        </p:txBody>
      </p:sp>
      <p:cxnSp>
        <p:nvCxnSpPr>
          <p:cNvPr id="19" name="Connector: Curved 18">
            <a:extLst>
              <a:ext uri="{FF2B5EF4-FFF2-40B4-BE49-F238E27FC236}">
                <a16:creationId xmlns:a16="http://schemas.microsoft.com/office/drawing/2014/main" id="{F48AC53B-AD58-4FAE-849B-A76F862751B8}"/>
              </a:ext>
            </a:extLst>
          </p:cNvPr>
          <p:cNvCxnSpPr>
            <a:cxnSpLocks/>
          </p:cNvCxnSpPr>
          <p:nvPr/>
        </p:nvCxnSpPr>
        <p:spPr>
          <a:xfrm>
            <a:off x="7805415" y="4230871"/>
            <a:ext cx="1565914" cy="691452"/>
          </a:xfrm>
          <a:prstGeom prst="curvedConnector3">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AA53AD2C-5975-4518-9E34-69F112A8300C}"/>
              </a:ext>
            </a:extLst>
          </p:cNvPr>
          <p:cNvSpPr txBox="1"/>
          <p:nvPr/>
        </p:nvSpPr>
        <p:spPr>
          <a:xfrm>
            <a:off x="9000163" y="3366973"/>
            <a:ext cx="2862380" cy="1200329"/>
          </a:xfrm>
          <a:prstGeom prst="rect">
            <a:avLst/>
          </a:prstGeom>
          <a:noFill/>
        </p:spPr>
        <p:txBody>
          <a:bodyPr wrap="square" rtlCol="0">
            <a:spAutoFit/>
          </a:bodyPr>
          <a:lstStyle/>
          <a:p>
            <a:r>
              <a:rPr lang="en-CA" b="1" i="1" dirty="0">
                <a:solidFill>
                  <a:srgbClr val="FF0000"/>
                </a:solidFill>
              </a:rPr>
              <a:t>The model predictions match the true weight. This indicates that the model is overfitting the training data</a:t>
            </a:r>
            <a:endParaRPr lang="en-US" b="1" i="1" dirty="0">
              <a:solidFill>
                <a:srgbClr val="FF0000"/>
              </a:solidFill>
            </a:endParaRPr>
          </a:p>
        </p:txBody>
      </p:sp>
      <p:sp>
        <p:nvSpPr>
          <p:cNvPr id="35" name="Rectangle 34">
            <a:extLst>
              <a:ext uri="{FF2B5EF4-FFF2-40B4-BE49-F238E27FC236}">
                <a16:creationId xmlns:a16="http://schemas.microsoft.com/office/drawing/2014/main" id="{8427E881-DF2D-4058-8C18-ED83947427BC}"/>
              </a:ext>
            </a:extLst>
          </p:cNvPr>
          <p:cNvSpPr/>
          <p:nvPr/>
        </p:nvSpPr>
        <p:spPr>
          <a:xfrm>
            <a:off x="6538560" y="6231409"/>
            <a:ext cx="5166940" cy="523220"/>
          </a:xfrm>
          <a:prstGeom prst="rect">
            <a:avLst/>
          </a:prstGeom>
        </p:spPr>
        <p:txBody>
          <a:bodyPr wrap="square">
            <a:spAutoFit/>
          </a:bodyPr>
          <a:lstStyle/>
          <a:p>
            <a:r>
              <a:rPr lang="en-US" sz="1400" dirty="0">
                <a:hlinkClick r:id="rId3"/>
              </a:rPr>
              <a:t>Example adopted from the awesome </a:t>
            </a:r>
            <a:r>
              <a:rPr lang="en-US" sz="1400" dirty="0" err="1">
                <a:hlinkClick r:id="rId3"/>
              </a:rPr>
              <a:t>StatQuest</a:t>
            </a:r>
            <a:r>
              <a:rPr lang="en-US" sz="1400" dirty="0">
                <a:hlinkClick r:id="rId3"/>
              </a:rPr>
              <a:t> (by Josh </a:t>
            </a:r>
            <a:r>
              <a:rPr lang="en-US" sz="1400" dirty="0" err="1">
                <a:hlinkClick r:id="rId3"/>
              </a:rPr>
              <a:t>Starmer</a:t>
            </a:r>
            <a:r>
              <a:rPr lang="en-US" sz="1400" dirty="0">
                <a:hlinkClick r:id="rId3"/>
              </a:rPr>
              <a:t>): https://www.youtube.com/watch?v=3CC4N4z3GJc&amp;t=87s</a:t>
            </a:r>
            <a:endParaRPr lang="en-US" sz="1400" dirty="0"/>
          </a:p>
        </p:txBody>
      </p:sp>
      <p:sp>
        <p:nvSpPr>
          <p:cNvPr id="37" name="Rectangle 36">
            <a:extLst>
              <a:ext uri="{FF2B5EF4-FFF2-40B4-BE49-F238E27FC236}">
                <a16:creationId xmlns:a16="http://schemas.microsoft.com/office/drawing/2014/main" id="{22403119-E588-4D56-8D65-90E3B2461CEE}"/>
              </a:ext>
            </a:extLst>
          </p:cNvPr>
          <p:cNvSpPr/>
          <p:nvPr/>
        </p:nvSpPr>
        <p:spPr>
          <a:xfrm>
            <a:off x="6580974" y="3555370"/>
            <a:ext cx="1743463" cy="2595880"/>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209644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ppt_x"/>
                                          </p:val>
                                        </p:tav>
                                        <p:tav tm="100000">
                                          <p:val>
                                            <p:strVal val="#ppt_x"/>
                                          </p:val>
                                        </p:tav>
                                      </p:tavLst>
                                    </p:anim>
                                    <p:anim calcmode="lin" valueType="num">
                                      <p:cBhvr additive="base">
                                        <p:cTn id="8" dur="500" fill="hold"/>
                                        <p:tgtEl>
                                          <p:spTgt spid="3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9"/>
                                        </p:tgtEl>
                                        <p:attrNameLst>
                                          <p:attrName>style.visibility</p:attrName>
                                        </p:attrNameLst>
                                      </p:cBhvr>
                                      <p:to>
                                        <p:strVal val="visible"/>
                                      </p:to>
                                    </p:set>
                                    <p:anim calcmode="lin" valueType="num">
                                      <p:cBhvr additive="base">
                                        <p:cTn id="11" dur="500" fill="hold"/>
                                        <p:tgtEl>
                                          <p:spTgt spid="39"/>
                                        </p:tgtEl>
                                        <p:attrNameLst>
                                          <p:attrName>ppt_x</p:attrName>
                                        </p:attrNameLst>
                                      </p:cBhvr>
                                      <p:tavLst>
                                        <p:tav tm="0">
                                          <p:val>
                                            <p:strVal val="#ppt_x"/>
                                          </p:val>
                                        </p:tav>
                                        <p:tav tm="100000">
                                          <p:val>
                                            <p:strVal val="#ppt_x"/>
                                          </p:val>
                                        </p:tav>
                                      </p:tavLst>
                                    </p:anim>
                                    <p:anim calcmode="lin" valueType="num">
                                      <p:cBhvr additive="base">
                                        <p:cTn id="12" dur="500" fill="hold"/>
                                        <p:tgtEl>
                                          <p:spTgt spid="39"/>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40"/>
                                        </p:tgtEl>
                                        <p:attrNameLst>
                                          <p:attrName>style.visibility</p:attrName>
                                        </p:attrNameLst>
                                      </p:cBhvr>
                                      <p:to>
                                        <p:strVal val="visible"/>
                                      </p:to>
                                    </p:set>
                                    <p:anim calcmode="lin" valueType="num">
                                      <p:cBhvr additive="base">
                                        <p:cTn id="15" dur="500" fill="hold"/>
                                        <p:tgtEl>
                                          <p:spTgt spid="40"/>
                                        </p:tgtEl>
                                        <p:attrNameLst>
                                          <p:attrName>ppt_x</p:attrName>
                                        </p:attrNameLst>
                                      </p:cBhvr>
                                      <p:tavLst>
                                        <p:tav tm="0">
                                          <p:val>
                                            <p:strVal val="#ppt_x"/>
                                          </p:val>
                                        </p:tav>
                                        <p:tav tm="100000">
                                          <p:val>
                                            <p:strVal val="#ppt_x"/>
                                          </p:val>
                                        </p:tav>
                                      </p:tavLst>
                                    </p:anim>
                                    <p:anim calcmode="lin" valueType="num">
                                      <p:cBhvr additive="base">
                                        <p:cTn id="16" dur="500" fill="hold"/>
                                        <p:tgtEl>
                                          <p:spTgt spid="40"/>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additive="base">
                                        <p:cTn id="19" dur="500" fill="hold"/>
                                        <p:tgtEl>
                                          <p:spTgt spid="41"/>
                                        </p:tgtEl>
                                        <p:attrNameLst>
                                          <p:attrName>ppt_x</p:attrName>
                                        </p:attrNameLst>
                                      </p:cBhvr>
                                      <p:tavLst>
                                        <p:tav tm="0">
                                          <p:val>
                                            <p:strVal val="#ppt_x"/>
                                          </p:val>
                                        </p:tav>
                                        <p:tav tm="100000">
                                          <p:val>
                                            <p:strVal val="#ppt_x"/>
                                          </p:val>
                                        </p:tav>
                                      </p:tavLst>
                                    </p:anim>
                                    <p:anim calcmode="lin" valueType="num">
                                      <p:cBhvr additive="base">
                                        <p:cTn id="20" dur="500" fill="hold"/>
                                        <p:tgtEl>
                                          <p:spTgt spid="41"/>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500" fill="hold"/>
                                        <p:tgtEl>
                                          <p:spTgt spid="42"/>
                                        </p:tgtEl>
                                        <p:attrNameLst>
                                          <p:attrName>ppt_x</p:attrName>
                                        </p:attrNameLst>
                                      </p:cBhvr>
                                      <p:tavLst>
                                        <p:tav tm="0">
                                          <p:val>
                                            <p:strVal val="#ppt_x"/>
                                          </p:val>
                                        </p:tav>
                                        <p:tav tm="100000">
                                          <p:val>
                                            <p:strVal val="#ppt_x"/>
                                          </p:val>
                                        </p:tav>
                                      </p:tavLst>
                                    </p:anim>
                                    <p:anim calcmode="lin" valueType="num">
                                      <p:cBhvr additive="base">
                                        <p:cTn id="24" dur="500" fill="hold"/>
                                        <p:tgtEl>
                                          <p:spTgt spid="42"/>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43"/>
                                        </p:tgtEl>
                                        <p:attrNameLst>
                                          <p:attrName>style.visibility</p:attrName>
                                        </p:attrNameLst>
                                      </p:cBhvr>
                                      <p:to>
                                        <p:strVal val="visible"/>
                                      </p:to>
                                    </p:set>
                                    <p:anim calcmode="lin" valueType="num">
                                      <p:cBhvr additive="base">
                                        <p:cTn id="27" dur="500" fill="hold"/>
                                        <p:tgtEl>
                                          <p:spTgt spid="43"/>
                                        </p:tgtEl>
                                        <p:attrNameLst>
                                          <p:attrName>ppt_x</p:attrName>
                                        </p:attrNameLst>
                                      </p:cBhvr>
                                      <p:tavLst>
                                        <p:tav tm="0">
                                          <p:val>
                                            <p:strVal val="#ppt_x"/>
                                          </p:val>
                                        </p:tav>
                                        <p:tav tm="100000">
                                          <p:val>
                                            <p:strVal val="#ppt_x"/>
                                          </p:val>
                                        </p:tav>
                                      </p:tavLst>
                                    </p:anim>
                                    <p:anim calcmode="lin" valueType="num">
                                      <p:cBhvr additive="base">
                                        <p:cTn id="28" dur="500" fill="hold"/>
                                        <p:tgtEl>
                                          <p:spTgt spid="43"/>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44"/>
                                        </p:tgtEl>
                                        <p:attrNameLst>
                                          <p:attrName>style.visibility</p:attrName>
                                        </p:attrNameLst>
                                      </p:cBhvr>
                                      <p:to>
                                        <p:strVal val="visible"/>
                                      </p:to>
                                    </p:set>
                                    <p:anim calcmode="lin" valueType="num">
                                      <p:cBhvr additive="base">
                                        <p:cTn id="31" dur="500" fill="hold"/>
                                        <p:tgtEl>
                                          <p:spTgt spid="44"/>
                                        </p:tgtEl>
                                        <p:attrNameLst>
                                          <p:attrName>ppt_x</p:attrName>
                                        </p:attrNameLst>
                                      </p:cBhvr>
                                      <p:tavLst>
                                        <p:tav tm="0">
                                          <p:val>
                                            <p:strVal val="#ppt_x"/>
                                          </p:val>
                                        </p:tav>
                                        <p:tav tm="100000">
                                          <p:val>
                                            <p:strVal val="#ppt_x"/>
                                          </p:val>
                                        </p:tav>
                                      </p:tavLst>
                                    </p:anim>
                                    <p:anim calcmode="lin" valueType="num">
                                      <p:cBhvr additive="base">
                                        <p:cTn id="32" dur="500" fill="hold"/>
                                        <p:tgtEl>
                                          <p:spTgt spid="44"/>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45"/>
                                        </p:tgtEl>
                                        <p:attrNameLst>
                                          <p:attrName>style.visibility</p:attrName>
                                        </p:attrNameLst>
                                      </p:cBhvr>
                                      <p:to>
                                        <p:strVal val="visible"/>
                                      </p:to>
                                    </p:set>
                                    <p:anim calcmode="lin" valueType="num">
                                      <p:cBhvr additive="base">
                                        <p:cTn id="35" dur="500" fill="hold"/>
                                        <p:tgtEl>
                                          <p:spTgt spid="45"/>
                                        </p:tgtEl>
                                        <p:attrNameLst>
                                          <p:attrName>ppt_x</p:attrName>
                                        </p:attrNameLst>
                                      </p:cBhvr>
                                      <p:tavLst>
                                        <p:tav tm="0">
                                          <p:val>
                                            <p:strVal val="#ppt_x"/>
                                          </p:val>
                                        </p:tav>
                                        <p:tav tm="100000">
                                          <p:val>
                                            <p:strVal val="#ppt_x"/>
                                          </p:val>
                                        </p:tav>
                                      </p:tavLst>
                                    </p:anim>
                                    <p:anim calcmode="lin" valueType="num">
                                      <p:cBhvr additive="base">
                                        <p:cTn id="36" dur="500" fill="hold"/>
                                        <p:tgtEl>
                                          <p:spTgt spid="45"/>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46"/>
                                        </p:tgtEl>
                                        <p:attrNameLst>
                                          <p:attrName>style.visibility</p:attrName>
                                        </p:attrNameLst>
                                      </p:cBhvr>
                                      <p:to>
                                        <p:strVal val="visible"/>
                                      </p:to>
                                    </p:set>
                                    <p:anim calcmode="lin" valueType="num">
                                      <p:cBhvr additive="base">
                                        <p:cTn id="39" dur="500" fill="hold"/>
                                        <p:tgtEl>
                                          <p:spTgt spid="46"/>
                                        </p:tgtEl>
                                        <p:attrNameLst>
                                          <p:attrName>ppt_x</p:attrName>
                                        </p:attrNameLst>
                                      </p:cBhvr>
                                      <p:tavLst>
                                        <p:tav tm="0">
                                          <p:val>
                                            <p:strVal val="#ppt_x"/>
                                          </p:val>
                                        </p:tav>
                                        <p:tav tm="100000">
                                          <p:val>
                                            <p:strVal val="#ppt_x"/>
                                          </p:val>
                                        </p:tav>
                                      </p:tavLst>
                                    </p:anim>
                                    <p:anim calcmode="lin" valueType="num">
                                      <p:cBhvr additive="base">
                                        <p:cTn id="40" dur="500" fill="hold"/>
                                        <p:tgtEl>
                                          <p:spTgt spid="46"/>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47"/>
                                        </p:tgtEl>
                                        <p:attrNameLst>
                                          <p:attrName>style.visibility</p:attrName>
                                        </p:attrNameLst>
                                      </p:cBhvr>
                                      <p:to>
                                        <p:strVal val="visible"/>
                                      </p:to>
                                    </p:set>
                                    <p:anim calcmode="lin" valueType="num">
                                      <p:cBhvr additive="base">
                                        <p:cTn id="43" dur="500" fill="hold"/>
                                        <p:tgtEl>
                                          <p:spTgt spid="47"/>
                                        </p:tgtEl>
                                        <p:attrNameLst>
                                          <p:attrName>ppt_x</p:attrName>
                                        </p:attrNameLst>
                                      </p:cBhvr>
                                      <p:tavLst>
                                        <p:tav tm="0">
                                          <p:val>
                                            <p:strVal val="#ppt_x"/>
                                          </p:val>
                                        </p:tav>
                                        <p:tav tm="100000">
                                          <p:val>
                                            <p:strVal val="#ppt_x"/>
                                          </p:val>
                                        </p:tav>
                                      </p:tavLst>
                                    </p:anim>
                                    <p:anim calcmode="lin" valueType="num">
                                      <p:cBhvr additive="base">
                                        <p:cTn id="44" dur="500" fill="hold"/>
                                        <p:tgtEl>
                                          <p:spTgt spid="47"/>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48"/>
                                        </p:tgtEl>
                                        <p:attrNameLst>
                                          <p:attrName>style.visibility</p:attrName>
                                        </p:attrNameLst>
                                      </p:cBhvr>
                                      <p:to>
                                        <p:strVal val="visible"/>
                                      </p:to>
                                    </p:set>
                                    <p:anim calcmode="lin" valueType="num">
                                      <p:cBhvr additive="base">
                                        <p:cTn id="47" dur="500" fill="hold"/>
                                        <p:tgtEl>
                                          <p:spTgt spid="48"/>
                                        </p:tgtEl>
                                        <p:attrNameLst>
                                          <p:attrName>ppt_x</p:attrName>
                                        </p:attrNameLst>
                                      </p:cBhvr>
                                      <p:tavLst>
                                        <p:tav tm="0">
                                          <p:val>
                                            <p:strVal val="#ppt_x"/>
                                          </p:val>
                                        </p:tav>
                                        <p:tav tm="100000">
                                          <p:val>
                                            <p:strVal val="#ppt_x"/>
                                          </p:val>
                                        </p:tav>
                                      </p:tavLst>
                                    </p:anim>
                                    <p:anim calcmode="lin" valueType="num">
                                      <p:cBhvr additive="base">
                                        <p:cTn id="48" dur="500" fill="hold"/>
                                        <p:tgtEl>
                                          <p:spTgt spid="48"/>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53"/>
                                        </p:tgtEl>
                                        <p:attrNameLst>
                                          <p:attrName>style.visibility</p:attrName>
                                        </p:attrNameLst>
                                      </p:cBhvr>
                                      <p:to>
                                        <p:strVal val="visible"/>
                                      </p:to>
                                    </p:set>
                                    <p:anim calcmode="lin" valueType="num">
                                      <p:cBhvr additive="base">
                                        <p:cTn id="51" dur="500" fill="hold"/>
                                        <p:tgtEl>
                                          <p:spTgt spid="53"/>
                                        </p:tgtEl>
                                        <p:attrNameLst>
                                          <p:attrName>ppt_x</p:attrName>
                                        </p:attrNameLst>
                                      </p:cBhvr>
                                      <p:tavLst>
                                        <p:tav tm="0">
                                          <p:val>
                                            <p:strVal val="#ppt_x"/>
                                          </p:val>
                                        </p:tav>
                                        <p:tav tm="100000">
                                          <p:val>
                                            <p:strVal val="#ppt_x"/>
                                          </p:val>
                                        </p:tav>
                                      </p:tavLst>
                                    </p:anim>
                                    <p:anim calcmode="lin" valueType="num">
                                      <p:cBhvr additive="base">
                                        <p:cTn id="52" dur="500" fill="hold"/>
                                        <p:tgtEl>
                                          <p:spTgt spid="53"/>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54"/>
                                        </p:tgtEl>
                                        <p:attrNameLst>
                                          <p:attrName>style.visibility</p:attrName>
                                        </p:attrNameLst>
                                      </p:cBhvr>
                                      <p:to>
                                        <p:strVal val="visible"/>
                                      </p:to>
                                    </p:set>
                                    <p:anim calcmode="lin" valueType="num">
                                      <p:cBhvr additive="base">
                                        <p:cTn id="55" dur="500" fill="hold"/>
                                        <p:tgtEl>
                                          <p:spTgt spid="54"/>
                                        </p:tgtEl>
                                        <p:attrNameLst>
                                          <p:attrName>ppt_x</p:attrName>
                                        </p:attrNameLst>
                                      </p:cBhvr>
                                      <p:tavLst>
                                        <p:tav tm="0">
                                          <p:val>
                                            <p:strVal val="#ppt_x"/>
                                          </p:val>
                                        </p:tav>
                                        <p:tav tm="100000">
                                          <p:val>
                                            <p:strVal val="#ppt_x"/>
                                          </p:val>
                                        </p:tav>
                                      </p:tavLst>
                                    </p:anim>
                                    <p:anim calcmode="lin" valueType="num">
                                      <p:cBhvr additive="base">
                                        <p:cTn id="56" dur="500" fill="hold"/>
                                        <p:tgtEl>
                                          <p:spTgt spid="54"/>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55"/>
                                        </p:tgtEl>
                                        <p:attrNameLst>
                                          <p:attrName>style.visibility</p:attrName>
                                        </p:attrNameLst>
                                      </p:cBhvr>
                                      <p:to>
                                        <p:strVal val="visible"/>
                                      </p:to>
                                    </p:set>
                                    <p:anim calcmode="lin" valueType="num">
                                      <p:cBhvr additive="base">
                                        <p:cTn id="59" dur="500" fill="hold"/>
                                        <p:tgtEl>
                                          <p:spTgt spid="55"/>
                                        </p:tgtEl>
                                        <p:attrNameLst>
                                          <p:attrName>ppt_x</p:attrName>
                                        </p:attrNameLst>
                                      </p:cBhvr>
                                      <p:tavLst>
                                        <p:tav tm="0">
                                          <p:val>
                                            <p:strVal val="#ppt_x"/>
                                          </p:val>
                                        </p:tav>
                                        <p:tav tm="100000">
                                          <p:val>
                                            <p:strVal val="#ppt_x"/>
                                          </p:val>
                                        </p:tav>
                                      </p:tavLst>
                                    </p:anim>
                                    <p:anim calcmode="lin" valueType="num">
                                      <p:cBhvr additive="base">
                                        <p:cTn id="60" dur="500" fill="hold"/>
                                        <p:tgtEl>
                                          <p:spTgt spid="55"/>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56"/>
                                        </p:tgtEl>
                                        <p:attrNameLst>
                                          <p:attrName>style.visibility</p:attrName>
                                        </p:attrNameLst>
                                      </p:cBhvr>
                                      <p:to>
                                        <p:strVal val="visible"/>
                                      </p:to>
                                    </p:set>
                                    <p:anim calcmode="lin" valueType="num">
                                      <p:cBhvr additive="base">
                                        <p:cTn id="63" dur="500" fill="hold"/>
                                        <p:tgtEl>
                                          <p:spTgt spid="56"/>
                                        </p:tgtEl>
                                        <p:attrNameLst>
                                          <p:attrName>ppt_x</p:attrName>
                                        </p:attrNameLst>
                                      </p:cBhvr>
                                      <p:tavLst>
                                        <p:tav tm="0">
                                          <p:val>
                                            <p:strVal val="#ppt_x"/>
                                          </p:val>
                                        </p:tav>
                                        <p:tav tm="100000">
                                          <p:val>
                                            <p:strVal val="#ppt_x"/>
                                          </p:val>
                                        </p:tav>
                                      </p:tavLst>
                                    </p:anim>
                                    <p:anim calcmode="lin" valueType="num">
                                      <p:cBhvr additive="base">
                                        <p:cTn id="64" dur="500" fill="hold"/>
                                        <p:tgtEl>
                                          <p:spTgt spid="56"/>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57"/>
                                        </p:tgtEl>
                                        <p:attrNameLst>
                                          <p:attrName>style.visibility</p:attrName>
                                        </p:attrNameLst>
                                      </p:cBhvr>
                                      <p:to>
                                        <p:strVal val="visible"/>
                                      </p:to>
                                    </p:set>
                                    <p:anim calcmode="lin" valueType="num">
                                      <p:cBhvr additive="base">
                                        <p:cTn id="67" dur="500" fill="hold"/>
                                        <p:tgtEl>
                                          <p:spTgt spid="57"/>
                                        </p:tgtEl>
                                        <p:attrNameLst>
                                          <p:attrName>ppt_x</p:attrName>
                                        </p:attrNameLst>
                                      </p:cBhvr>
                                      <p:tavLst>
                                        <p:tav tm="0">
                                          <p:val>
                                            <p:strVal val="#ppt_x"/>
                                          </p:val>
                                        </p:tav>
                                        <p:tav tm="100000">
                                          <p:val>
                                            <p:strVal val="#ppt_x"/>
                                          </p:val>
                                        </p:tav>
                                      </p:tavLst>
                                    </p:anim>
                                    <p:anim calcmode="lin" valueType="num">
                                      <p:cBhvr additive="base">
                                        <p:cTn id="68" dur="500" fill="hold"/>
                                        <p:tgtEl>
                                          <p:spTgt spid="57"/>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58"/>
                                        </p:tgtEl>
                                        <p:attrNameLst>
                                          <p:attrName>style.visibility</p:attrName>
                                        </p:attrNameLst>
                                      </p:cBhvr>
                                      <p:to>
                                        <p:strVal val="visible"/>
                                      </p:to>
                                    </p:set>
                                    <p:anim calcmode="lin" valueType="num">
                                      <p:cBhvr additive="base">
                                        <p:cTn id="71" dur="500" fill="hold"/>
                                        <p:tgtEl>
                                          <p:spTgt spid="58"/>
                                        </p:tgtEl>
                                        <p:attrNameLst>
                                          <p:attrName>ppt_x</p:attrName>
                                        </p:attrNameLst>
                                      </p:cBhvr>
                                      <p:tavLst>
                                        <p:tav tm="0">
                                          <p:val>
                                            <p:strVal val="#ppt_x"/>
                                          </p:val>
                                        </p:tav>
                                        <p:tav tm="100000">
                                          <p:val>
                                            <p:strVal val="#ppt_x"/>
                                          </p:val>
                                        </p:tav>
                                      </p:tavLst>
                                    </p:anim>
                                    <p:anim calcmode="lin" valueType="num">
                                      <p:cBhvr additive="base">
                                        <p:cTn id="72" dur="500" fill="hold"/>
                                        <p:tgtEl>
                                          <p:spTgt spid="58"/>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59"/>
                                        </p:tgtEl>
                                        <p:attrNameLst>
                                          <p:attrName>style.visibility</p:attrName>
                                        </p:attrNameLst>
                                      </p:cBhvr>
                                      <p:to>
                                        <p:strVal val="visible"/>
                                      </p:to>
                                    </p:set>
                                    <p:anim calcmode="lin" valueType="num">
                                      <p:cBhvr additive="base">
                                        <p:cTn id="75" dur="500" fill="hold"/>
                                        <p:tgtEl>
                                          <p:spTgt spid="59"/>
                                        </p:tgtEl>
                                        <p:attrNameLst>
                                          <p:attrName>ppt_x</p:attrName>
                                        </p:attrNameLst>
                                      </p:cBhvr>
                                      <p:tavLst>
                                        <p:tav tm="0">
                                          <p:val>
                                            <p:strVal val="#ppt_x"/>
                                          </p:val>
                                        </p:tav>
                                        <p:tav tm="100000">
                                          <p:val>
                                            <p:strVal val="#ppt_x"/>
                                          </p:val>
                                        </p:tav>
                                      </p:tavLst>
                                    </p:anim>
                                    <p:anim calcmode="lin" valueType="num">
                                      <p:cBhvr additive="base">
                                        <p:cTn id="76" dur="500" fill="hold"/>
                                        <p:tgtEl>
                                          <p:spTgt spid="59"/>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60"/>
                                        </p:tgtEl>
                                        <p:attrNameLst>
                                          <p:attrName>style.visibility</p:attrName>
                                        </p:attrNameLst>
                                      </p:cBhvr>
                                      <p:to>
                                        <p:strVal val="visible"/>
                                      </p:to>
                                    </p:set>
                                    <p:anim calcmode="lin" valueType="num">
                                      <p:cBhvr additive="base">
                                        <p:cTn id="79" dur="500" fill="hold"/>
                                        <p:tgtEl>
                                          <p:spTgt spid="60"/>
                                        </p:tgtEl>
                                        <p:attrNameLst>
                                          <p:attrName>ppt_x</p:attrName>
                                        </p:attrNameLst>
                                      </p:cBhvr>
                                      <p:tavLst>
                                        <p:tav tm="0">
                                          <p:val>
                                            <p:strVal val="#ppt_x"/>
                                          </p:val>
                                        </p:tav>
                                        <p:tav tm="100000">
                                          <p:val>
                                            <p:strVal val="#ppt_x"/>
                                          </p:val>
                                        </p:tav>
                                      </p:tavLst>
                                    </p:anim>
                                    <p:anim calcmode="lin" valueType="num">
                                      <p:cBhvr additive="base">
                                        <p:cTn id="80" dur="500" fill="hold"/>
                                        <p:tgtEl>
                                          <p:spTgt spid="60"/>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0"/>
                                  </p:stCondLst>
                                  <p:childTnLst>
                                    <p:set>
                                      <p:cBhvr>
                                        <p:cTn id="82" dur="1" fill="hold">
                                          <p:stCondLst>
                                            <p:cond delay="0"/>
                                          </p:stCondLst>
                                        </p:cTn>
                                        <p:tgtEl>
                                          <p:spTgt spid="6"/>
                                        </p:tgtEl>
                                        <p:attrNameLst>
                                          <p:attrName>style.visibility</p:attrName>
                                        </p:attrNameLst>
                                      </p:cBhvr>
                                      <p:to>
                                        <p:strVal val="visible"/>
                                      </p:to>
                                    </p:set>
                                    <p:anim calcmode="lin" valueType="num">
                                      <p:cBhvr additive="base">
                                        <p:cTn id="83" dur="500" fill="hold"/>
                                        <p:tgtEl>
                                          <p:spTgt spid="6"/>
                                        </p:tgtEl>
                                        <p:attrNameLst>
                                          <p:attrName>ppt_x</p:attrName>
                                        </p:attrNameLst>
                                      </p:cBhvr>
                                      <p:tavLst>
                                        <p:tav tm="0">
                                          <p:val>
                                            <p:strVal val="#ppt_x"/>
                                          </p:val>
                                        </p:tav>
                                        <p:tav tm="100000">
                                          <p:val>
                                            <p:strVal val="#ppt_x"/>
                                          </p:val>
                                        </p:tav>
                                      </p:tavLst>
                                    </p:anim>
                                    <p:anim calcmode="lin" valueType="num">
                                      <p:cBhvr additive="base">
                                        <p:cTn id="8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85" fill="hold">
                      <p:stCondLst>
                        <p:cond delay="indefinite"/>
                      </p:stCondLst>
                      <p:childTnLst>
                        <p:par>
                          <p:cTn id="86" fill="hold">
                            <p:stCondLst>
                              <p:cond delay="0"/>
                            </p:stCondLst>
                            <p:childTnLst>
                              <p:par>
                                <p:cTn id="87" presetID="2" presetClass="entr" presetSubtype="4" fill="hold" nodeType="clickEffect">
                                  <p:stCondLst>
                                    <p:cond delay="0"/>
                                  </p:stCondLst>
                                  <p:childTnLst>
                                    <p:set>
                                      <p:cBhvr>
                                        <p:cTn id="88" dur="1" fill="hold">
                                          <p:stCondLst>
                                            <p:cond delay="0"/>
                                          </p:stCondLst>
                                        </p:cTn>
                                        <p:tgtEl>
                                          <p:spTgt spid="16"/>
                                        </p:tgtEl>
                                        <p:attrNameLst>
                                          <p:attrName>style.visibility</p:attrName>
                                        </p:attrNameLst>
                                      </p:cBhvr>
                                      <p:to>
                                        <p:strVal val="visible"/>
                                      </p:to>
                                    </p:set>
                                    <p:anim calcmode="lin" valueType="num">
                                      <p:cBhvr additive="base">
                                        <p:cTn id="89" dur="500" fill="hold"/>
                                        <p:tgtEl>
                                          <p:spTgt spid="16"/>
                                        </p:tgtEl>
                                        <p:attrNameLst>
                                          <p:attrName>ppt_x</p:attrName>
                                        </p:attrNameLst>
                                      </p:cBhvr>
                                      <p:tavLst>
                                        <p:tav tm="0">
                                          <p:val>
                                            <p:strVal val="#ppt_x"/>
                                          </p:val>
                                        </p:tav>
                                        <p:tav tm="100000">
                                          <p:val>
                                            <p:strVal val="#ppt_x"/>
                                          </p:val>
                                        </p:tav>
                                      </p:tavLst>
                                    </p:anim>
                                    <p:anim calcmode="lin" valueType="num">
                                      <p:cBhvr additive="base">
                                        <p:cTn id="90" dur="500" fill="hold"/>
                                        <p:tgtEl>
                                          <p:spTgt spid="16"/>
                                        </p:tgtEl>
                                        <p:attrNameLst>
                                          <p:attrName>ppt_y</p:attrName>
                                        </p:attrNameLst>
                                      </p:cBhvr>
                                      <p:tavLst>
                                        <p:tav tm="0">
                                          <p:val>
                                            <p:strVal val="1+#ppt_h/2"/>
                                          </p:val>
                                        </p:tav>
                                        <p:tav tm="100000">
                                          <p:val>
                                            <p:strVal val="#ppt_y"/>
                                          </p:val>
                                        </p:tav>
                                      </p:tavLst>
                                    </p:anim>
                                  </p:childTnLst>
                                </p:cTn>
                              </p:par>
                              <p:par>
                                <p:cTn id="91" presetID="2" presetClass="entr" presetSubtype="4" fill="hold" grpId="0" nodeType="withEffect">
                                  <p:stCondLst>
                                    <p:cond delay="0"/>
                                  </p:stCondLst>
                                  <p:childTnLst>
                                    <p:set>
                                      <p:cBhvr>
                                        <p:cTn id="92" dur="1" fill="hold">
                                          <p:stCondLst>
                                            <p:cond delay="0"/>
                                          </p:stCondLst>
                                        </p:cTn>
                                        <p:tgtEl>
                                          <p:spTgt spid="37"/>
                                        </p:tgtEl>
                                        <p:attrNameLst>
                                          <p:attrName>style.visibility</p:attrName>
                                        </p:attrNameLst>
                                      </p:cBhvr>
                                      <p:to>
                                        <p:strVal val="visible"/>
                                      </p:to>
                                    </p:set>
                                    <p:anim calcmode="lin" valueType="num">
                                      <p:cBhvr additive="base">
                                        <p:cTn id="93" dur="500" fill="hold"/>
                                        <p:tgtEl>
                                          <p:spTgt spid="37"/>
                                        </p:tgtEl>
                                        <p:attrNameLst>
                                          <p:attrName>ppt_x</p:attrName>
                                        </p:attrNameLst>
                                      </p:cBhvr>
                                      <p:tavLst>
                                        <p:tav tm="0">
                                          <p:val>
                                            <p:strVal val="#ppt_x"/>
                                          </p:val>
                                        </p:tav>
                                        <p:tav tm="100000">
                                          <p:val>
                                            <p:strVal val="#ppt_x"/>
                                          </p:val>
                                        </p:tav>
                                      </p:tavLst>
                                    </p:anim>
                                    <p:anim calcmode="lin" valueType="num">
                                      <p:cBhvr additive="base">
                                        <p:cTn id="94" dur="500" fill="hold"/>
                                        <p:tgtEl>
                                          <p:spTgt spid="37"/>
                                        </p:tgtEl>
                                        <p:attrNameLst>
                                          <p:attrName>ppt_y</p:attrName>
                                        </p:attrNameLst>
                                      </p:cBhvr>
                                      <p:tavLst>
                                        <p:tav tm="0">
                                          <p:val>
                                            <p:strVal val="1+#ppt_h/2"/>
                                          </p:val>
                                        </p:tav>
                                        <p:tav tm="100000">
                                          <p:val>
                                            <p:strVal val="#ppt_y"/>
                                          </p:val>
                                        </p:tav>
                                      </p:tavLst>
                                    </p:anim>
                                  </p:childTnLst>
                                </p:cTn>
                              </p:par>
                              <p:par>
                                <p:cTn id="95" presetID="2" presetClass="entr" presetSubtype="4" fill="hold" nodeType="withEffect">
                                  <p:stCondLst>
                                    <p:cond delay="0"/>
                                  </p:stCondLst>
                                  <p:childTnLst>
                                    <p:set>
                                      <p:cBhvr>
                                        <p:cTn id="96" dur="1" fill="hold">
                                          <p:stCondLst>
                                            <p:cond delay="0"/>
                                          </p:stCondLst>
                                        </p:cTn>
                                        <p:tgtEl>
                                          <p:spTgt spid="19"/>
                                        </p:tgtEl>
                                        <p:attrNameLst>
                                          <p:attrName>style.visibility</p:attrName>
                                        </p:attrNameLst>
                                      </p:cBhvr>
                                      <p:to>
                                        <p:strVal val="visible"/>
                                      </p:to>
                                    </p:set>
                                    <p:anim calcmode="lin" valueType="num">
                                      <p:cBhvr additive="base">
                                        <p:cTn id="97" dur="500" fill="hold"/>
                                        <p:tgtEl>
                                          <p:spTgt spid="19"/>
                                        </p:tgtEl>
                                        <p:attrNameLst>
                                          <p:attrName>ppt_x</p:attrName>
                                        </p:attrNameLst>
                                      </p:cBhvr>
                                      <p:tavLst>
                                        <p:tav tm="0">
                                          <p:val>
                                            <p:strVal val="#ppt_x"/>
                                          </p:val>
                                        </p:tav>
                                        <p:tav tm="100000">
                                          <p:val>
                                            <p:strVal val="#ppt_x"/>
                                          </p:val>
                                        </p:tav>
                                      </p:tavLst>
                                    </p:anim>
                                    <p:anim calcmode="lin" valueType="num">
                                      <p:cBhvr additive="base">
                                        <p:cTn id="98" dur="500" fill="hold"/>
                                        <p:tgtEl>
                                          <p:spTgt spid="19"/>
                                        </p:tgtEl>
                                        <p:attrNameLst>
                                          <p:attrName>ppt_y</p:attrName>
                                        </p:attrNameLst>
                                      </p:cBhvr>
                                      <p:tavLst>
                                        <p:tav tm="0">
                                          <p:val>
                                            <p:strVal val="1+#ppt_h/2"/>
                                          </p:val>
                                        </p:tav>
                                        <p:tav tm="100000">
                                          <p:val>
                                            <p:strVal val="#ppt_y"/>
                                          </p:val>
                                        </p:tav>
                                      </p:tavLst>
                                    </p:anim>
                                  </p:childTnLst>
                                </p:cTn>
                              </p:par>
                              <p:par>
                                <p:cTn id="99" presetID="2" presetClass="entr" presetSubtype="4" fill="hold" grpId="0" nodeType="withEffect">
                                  <p:stCondLst>
                                    <p:cond delay="0"/>
                                  </p:stCondLst>
                                  <p:childTnLst>
                                    <p:set>
                                      <p:cBhvr>
                                        <p:cTn id="100" dur="1" fill="hold">
                                          <p:stCondLst>
                                            <p:cond delay="0"/>
                                          </p:stCondLst>
                                        </p:cTn>
                                        <p:tgtEl>
                                          <p:spTgt spid="17"/>
                                        </p:tgtEl>
                                        <p:attrNameLst>
                                          <p:attrName>style.visibility</p:attrName>
                                        </p:attrNameLst>
                                      </p:cBhvr>
                                      <p:to>
                                        <p:strVal val="visible"/>
                                      </p:to>
                                    </p:set>
                                    <p:anim calcmode="lin" valueType="num">
                                      <p:cBhvr additive="base">
                                        <p:cTn id="101" dur="500" fill="hold"/>
                                        <p:tgtEl>
                                          <p:spTgt spid="17"/>
                                        </p:tgtEl>
                                        <p:attrNameLst>
                                          <p:attrName>ppt_x</p:attrName>
                                        </p:attrNameLst>
                                      </p:cBhvr>
                                      <p:tavLst>
                                        <p:tav tm="0">
                                          <p:val>
                                            <p:strVal val="#ppt_x"/>
                                          </p:val>
                                        </p:tav>
                                        <p:tav tm="100000">
                                          <p:val>
                                            <p:strVal val="#ppt_x"/>
                                          </p:val>
                                        </p:tav>
                                      </p:tavLst>
                                    </p:anim>
                                    <p:anim calcmode="lin" valueType="num">
                                      <p:cBhvr additive="base">
                                        <p:cTn id="102"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103" fill="hold">
                      <p:stCondLst>
                        <p:cond delay="indefinite"/>
                      </p:stCondLst>
                      <p:childTnLst>
                        <p:par>
                          <p:cTn id="104" fill="hold">
                            <p:stCondLst>
                              <p:cond delay="0"/>
                            </p:stCondLst>
                            <p:childTnLst>
                              <p:par>
                                <p:cTn id="105" presetID="2" presetClass="entr" presetSubtype="4" fill="hold" grpId="0" nodeType="clickEffect">
                                  <p:stCondLst>
                                    <p:cond delay="0"/>
                                  </p:stCondLst>
                                  <p:childTnLst>
                                    <p:set>
                                      <p:cBhvr>
                                        <p:cTn id="106" dur="1" fill="hold">
                                          <p:stCondLst>
                                            <p:cond delay="0"/>
                                          </p:stCondLst>
                                        </p:cTn>
                                        <p:tgtEl>
                                          <p:spTgt spid="21"/>
                                        </p:tgtEl>
                                        <p:attrNameLst>
                                          <p:attrName>style.visibility</p:attrName>
                                        </p:attrNameLst>
                                      </p:cBhvr>
                                      <p:to>
                                        <p:strVal val="visible"/>
                                      </p:to>
                                    </p:set>
                                    <p:anim calcmode="lin" valueType="num">
                                      <p:cBhvr additive="base">
                                        <p:cTn id="107" dur="500" fill="hold"/>
                                        <p:tgtEl>
                                          <p:spTgt spid="21"/>
                                        </p:tgtEl>
                                        <p:attrNameLst>
                                          <p:attrName>ppt_x</p:attrName>
                                        </p:attrNameLst>
                                      </p:cBhvr>
                                      <p:tavLst>
                                        <p:tav tm="0">
                                          <p:val>
                                            <p:strVal val="#ppt_x"/>
                                          </p:val>
                                        </p:tav>
                                        <p:tav tm="100000">
                                          <p:val>
                                            <p:strVal val="#ppt_x"/>
                                          </p:val>
                                        </p:tav>
                                      </p:tavLst>
                                    </p:anim>
                                    <p:anim calcmode="lin" valueType="num">
                                      <p:cBhvr additive="base">
                                        <p:cTn id="10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41" grpId="0" animBg="1"/>
      <p:bldP spid="42" grpId="0" animBg="1"/>
      <p:bldP spid="47" grpId="0" animBg="1"/>
      <p:bldP spid="48" grpId="0" animBg="1"/>
      <p:bldP spid="53" grpId="0" animBg="1"/>
      <p:bldP spid="54" grpId="0" animBg="1"/>
      <p:bldP spid="55" grpId="0"/>
      <p:bldP spid="56" grpId="0"/>
      <p:bldP spid="57" grpId="0"/>
      <p:bldP spid="58" grpId="0"/>
      <p:bldP spid="59" grpId="0"/>
      <p:bldP spid="60" grpId="0"/>
      <p:bldP spid="6" grpId="0" animBg="1"/>
      <p:bldP spid="17" grpId="0"/>
      <p:bldP spid="21" grpId="0"/>
      <p:bldP spid="37"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2012CA-1AB5-4A65-A165-150248D6D8D4}"/>
              </a:ext>
            </a:extLst>
          </p:cNvPr>
          <p:cNvSpPr>
            <a:spLocks noGrp="1"/>
          </p:cNvSpPr>
          <p:nvPr>
            <p:ph type="title"/>
          </p:nvPr>
        </p:nvSpPr>
        <p:spPr/>
        <p:txBody>
          <a:bodyPr/>
          <a:lstStyle/>
          <a:p>
            <a:endParaRPr lang="en-US"/>
          </a:p>
        </p:txBody>
      </p:sp>
      <p:pic>
        <p:nvPicPr>
          <p:cNvPr id="4" name="Picture 3">
            <a:extLst>
              <a:ext uri="{FF2B5EF4-FFF2-40B4-BE49-F238E27FC236}">
                <a16:creationId xmlns:a16="http://schemas.microsoft.com/office/drawing/2014/main" id="{B16761A9-D127-4B91-A711-E525F9D8A654}"/>
              </a:ext>
            </a:extLst>
          </p:cNvPr>
          <p:cNvPicPr>
            <a:picLocks noChangeAspect="1"/>
          </p:cNvPicPr>
          <p:nvPr/>
        </p:nvPicPr>
        <p:blipFill rotWithShape="1">
          <a:blip r:embed="rId2"/>
          <a:srcRect b="26908"/>
          <a:stretch/>
        </p:blipFill>
        <p:spPr>
          <a:xfrm>
            <a:off x="0" y="-26580"/>
            <a:ext cx="12192000" cy="5032072"/>
          </a:xfrm>
          <a:prstGeom prst="rect">
            <a:avLst/>
          </a:prstGeom>
        </p:spPr>
      </p:pic>
      <p:sp>
        <p:nvSpPr>
          <p:cNvPr id="5" name="Прямоугольник 9">
            <a:extLst>
              <a:ext uri="{FF2B5EF4-FFF2-40B4-BE49-F238E27FC236}">
                <a16:creationId xmlns:a16="http://schemas.microsoft.com/office/drawing/2014/main" id="{328A90F5-E443-40F9-8156-C7E3D21E37DA}"/>
              </a:ext>
            </a:extLst>
          </p:cNvPr>
          <p:cNvSpPr/>
          <p:nvPr/>
        </p:nvSpPr>
        <p:spPr>
          <a:xfrm>
            <a:off x="178178" y="103371"/>
            <a:ext cx="8229222" cy="954107"/>
          </a:xfrm>
          <a:prstGeom prst="rect">
            <a:avLst/>
          </a:prstGeom>
        </p:spPr>
        <p:txBody>
          <a:bodyPr wrap="square">
            <a:spAutoFit/>
          </a:bodyPr>
          <a:lstStyle/>
          <a:p>
            <a:r>
              <a:rPr lang="en-US" sz="2800" b="1" dirty="0">
                <a:latin typeface="Montserrat" charset="0"/>
              </a:rPr>
              <a:t>XGBOOST: GRADIENT BOOSTING ALGORITHM</a:t>
            </a:r>
          </a:p>
        </p:txBody>
      </p:sp>
      <p:sp>
        <p:nvSpPr>
          <p:cNvPr id="7" name="TextBox 6">
            <a:extLst>
              <a:ext uri="{FF2B5EF4-FFF2-40B4-BE49-F238E27FC236}">
                <a16:creationId xmlns:a16="http://schemas.microsoft.com/office/drawing/2014/main" id="{6F7D66D3-D738-46E1-9E77-E13381CEF5ED}"/>
              </a:ext>
            </a:extLst>
          </p:cNvPr>
          <p:cNvSpPr txBox="1"/>
          <p:nvPr/>
        </p:nvSpPr>
        <p:spPr>
          <a:xfrm>
            <a:off x="64484" y="1021777"/>
            <a:ext cx="12127516" cy="1631216"/>
          </a:xfrm>
          <a:prstGeom prst="rect">
            <a:avLst/>
          </a:prstGeom>
          <a:noFill/>
        </p:spPr>
        <p:txBody>
          <a:bodyPr wrap="square" rtlCol="0">
            <a:spAutoFit/>
          </a:bodyPr>
          <a:lstStyle/>
          <a:p>
            <a:pPr marL="285750" indent="-285750">
              <a:buFont typeface="Arial" panose="020B0604020202020204" pitchFamily="34" charset="0"/>
              <a:buChar char="•"/>
            </a:pPr>
            <a:r>
              <a:rPr lang="en-CA" sz="2000" dirty="0"/>
              <a:t>We add a learning rate (range from 0 to 1) to overcome this issue.</a:t>
            </a:r>
          </a:p>
          <a:p>
            <a:pPr marL="285750" indent="-285750">
              <a:buFont typeface="Arial" panose="020B0604020202020204" pitchFamily="34" charset="0"/>
              <a:buChar char="•"/>
            </a:pPr>
            <a:r>
              <a:rPr lang="en-CA" sz="2000" dirty="0"/>
              <a:t>This parameter is used for scaling purposes by adjusting the newly added information from the new tree.</a:t>
            </a:r>
          </a:p>
          <a:p>
            <a:pPr marL="285750" indent="-285750">
              <a:buFont typeface="Arial" panose="020B0604020202020204" pitchFamily="34" charset="0"/>
              <a:buChar char="•"/>
            </a:pPr>
            <a:r>
              <a:rPr lang="en-CA" sz="2000" dirty="0"/>
              <a:t>Adding this tree and scaling it with the learning rate helps us get a little closer to the true values.</a:t>
            </a:r>
          </a:p>
          <a:p>
            <a:pPr marL="285750" indent="-285750">
              <a:buFont typeface="Arial" panose="020B0604020202020204" pitchFamily="34" charset="0"/>
              <a:buChar char="•"/>
            </a:pPr>
            <a:r>
              <a:rPr lang="en-CA" sz="2000" dirty="0"/>
              <a:t>By taking smaller steps, the model results in better predictions on the testing dataset (low variance).</a:t>
            </a:r>
            <a:endParaRPr lang="en-US" sz="2000" dirty="0"/>
          </a:p>
          <a:p>
            <a:pPr marL="285750" indent="-285750">
              <a:buFont typeface="Arial" panose="020B0604020202020204" pitchFamily="34" charset="0"/>
              <a:buChar char="•"/>
            </a:pPr>
            <a:endParaRPr lang="en-CA" sz="2000" dirty="0"/>
          </a:p>
        </p:txBody>
      </p:sp>
      <p:sp>
        <p:nvSpPr>
          <p:cNvPr id="36" name="Rectangle: Rounded Corners 35">
            <a:extLst>
              <a:ext uri="{FF2B5EF4-FFF2-40B4-BE49-F238E27FC236}">
                <a16:creationId xmlns:a16="http://schemas.microsoft.com/office/drawing/2014/main" id="{D303C8D4-7829-495B-AAB7-E2D045608228}"/>
              </a:ext>
            </a:extLst>
          </p:cNvPr>
          <p:cNvSpPr/>
          <p:nvPr/>
        </p:nvSpPr>
        <p:spPr>
          <a:xfrm>
            <a:off x="8953634" y="2308522"/>
            <a:ext cx="1059786" cy="349195"/>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CA" sz="1600" dirty="0"/>
              <a:t>Is female?</a:t>
            </a:r>
            <a:endParaRPr lang="en-US" sz="1600" dirty="0"/>
          </a:p>
        </p:txBody>
      </p:sp>
      <p:cxnSp>
        <p:nvCxnSpPr>
          <p:cNvPr id="39" name="Straight Arrow Connector 38">
            <a:extLst>
              <a:ext uri="{FF2B5EF4-FFF2-40B4-BE49-F238E27FC236}">
                <a16:creationId xmlns:a16="http://schemas.microsoft.com/office/drawing/2014/main" id="{C06CEBD3-887E-4145-AD44-C717491E7325}"/>
              </a:ext>
            </a:extLst>
          </p:cNvPr>
          <p:cNvCxnSpPr>
            <a:cxnSpLocks/>
            <a:stCxn id="36" idx="2"/>
            <a:endCxn id="41" idx="0"/>
          </p:cNvCxnSpPr>
          <p:nvPr/>
        </p:nvCxnSpPr>
        <p:spPr>
          <a:xfrm flipH="1">
            <a:off x="8794051" y="2657717"/>
            <a:ext cx="689476" cy="34160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0" name="Straight Arrow Connector 39">
            <a:extLst>
              <a:ext uri="{FF2B5EF4-FFF2-40B4-BE49-F238E27FC236}">
                <a16:creationId xmlns:a16="http://schemas.microsoft.com/office/drawing/2014/main" id="{2CB60F19-AF34-499B-848B-922DDB4C759F}"/>
              </a:ext>
            </a:extLst>
          </p:cNvPr>
          <p:cNvCxnSpPr>
            <a:cxnSpLocks/>
            <a:stCxn id="36" idx="2"/>
            <a:endCxn id="42" idx="0"/>
          </p:cNvCxnSpPr>
          <p:nvPr/>
        </p:nvCxnSpPr>
        <p:spPr>
          <a:xfrm>
            <a:off x="9483527" y="2657717"/>
            <a:ext cx="763841" cy="34160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1" name="Rectangle: Rounded Corners 40">
            <a:extLst>
              <a:ext uri="{FF2B5EF4-FFF2-40B4-BE49-F238E27FC236}">
                <a16:creationId xmlns:a16="http://schemas.microsoft.com/office/drawing/2014/main" id="{4AF84938-7AE5-410E-BF13-A8EC81A771A9}"/>
              </a:ext>
            </a:extLst>
          </p:cNvPr>
          <p:cNvSpPr/>
          <p:nvPr/>
        </p:nvSpPr>
        <p:spPr>
          <a:xfrm>
            <a:off x="8170918" y="2999318"/>
            <a:ext cx="1246266" cy="343431"/>
          </a:xfrm>
          <a:prstGeom prst="roundRect">
            <a:avLst/>
          </a:prstGeom>
          <a:solidFill>
            <a:srgbClr val="FF0000"/>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CA" sz="1600" dirty="0">
                <a:solidFill>
                  <a:schemeClr val="bg1"/>
                </a:solidFill>
              </a:rPr>
              <a:t>Height &lt;1.6</a:t>
            </a:r>
            <a:endParaRPr lang="en-US" sz="1600" dirty="0">
              <a:solidFill>
                <a:schemeClr val="bg1"/>
              </a:solidFill>
            </a:endParaRPr>
          </a:p>
        </p:txBody>
      </p:sp>
      <p:sp>
        <p:nvSpPr>
          <p:cNvPr id="42" name="Rectangle: Rounded Corners 41">
            <a:extLst>
              <a:ext uri="{FF2B5EF4-FFF2-40B4-BE49-F238E27FC236}">
                <a16:creationId xmlns:a16="http://schemas.microsoft.com/office/drawing/2014/main" id="{65764058-47EC-4B3F-BF67-305552A6856E}"/>
              </a:ext>
            </a:extLst>
          </p:cNvPr>
          <p:cNvSpPr/>
          <p:nvPr/>
        </p:nvSpPr>
        <p:spPr>
          <a:xfrm>
            <a:off x="9654231" y="2999318"/>
            <a:ext cx="1186273" cy="343431"/>
          </a:xfrm>
          <a:prstGeom prst="roundRect">
            <a:avLst/>
          </a:prstGeom>
          <a:solidFill>
            <a:srgbClr val="FF0000"/>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CA" sz="1600" dirty="0">
                <a:solidFill>
                  <a:schemeClr val="bg1"/>
                </a:solidFill>
              </a:rPr>
              <a:t>Is not Blue?</a:t>
            </a:r>
            <a:endParaRPr lang="en-US" sz="1600" dirty="0">
              <a:solidFill>
                <a:schemeClr val="bg1"/>
              </a:solidFill>
            </a:endParaRPr>
          </a:p>
        </p:txBody>
      </p:sp>
      <p:cxnSp>
        <p:nvCxnSpPr>
          <p:cNvPr id="43" name="Straight Arrow Connector 42">
            <a:extLst>
              <a:ext uri="{FF2B5EF4-FFF2-40B4-BE49-F238E27FC236}">
                <a16:creationId xmlns:a16="http://schemas.microsoft.com/office/drawing/2014/main" id="{76F09C40-8FC8-4B35-83AA-3AFFC6BEB893}"/>
              </a:ext>
            </a:extLst>
          </p:cNvPr>
          <p:cNvCxnSpPr>
            <a:cxnSpLocks/>
          </p:cNvCxnSpPr>
          <p:nvPr/>
        </p:nvCxnSpPr>
        <p:spPr>
          <a:xfrm flipH="1">
            <a:off x="9841713" y="3350997"/>
            <a:ext cx="424530" cy="34160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4" name="Straight Arrow Connector 43">
            <a:extLst>
              <a:ext uri="{FF2B5EF4-FFF2-40B4-BE49-F238E27FC236}">
                <a16:creationId xmlns:a16="http://schemas.microsoft.com/office/drawing/2014/main" id="{DEB8E3CD-C809-4F5E-B3E9-799EBE8D329B}"/>
              </a:ext>
            </a:extLst>
          </p:cNvPr>
          <p:cNvCxnSpPr>
            <a:cxnSpLocks/>
          </p:cNvCxnSpPr>
          <p:nvPr/>
        </p:nvCxnSpPr>
        <p:spPr>
          <a:xfrm>
            <a:off x="10266243" y="3350997"/>
            <a:ext cx="528892" cy="34160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5" name="Straight Arrow Connector 44">
            <a:extLst>
              <a:ext uri="{FF2B5EF4-FFF2-40B4-BE49-F238E27FC236}">
                <a16:creationId xmlns:a16="http://schemas.microsoft.com/office/drawing/2014/main" id="{FC065256-9079-4D93-953E-667C2FD1004B}"/>
              </a:ext>
            </a:extLst>
          </p:cNvPr>
          <p:cNvCxnSpPr>
            <a:cxnSpLocks/>
            <a:endCxn id="47" idx="0"/>
          </p:cNvCxnSpPr>
          <p:nvPr/>
        </p:nvCxnSpPr>
        <p:spPr>
          <a:xfrm flipH="1">
            <a:off x="8109448" y="3350997"/>
            <a:ext cx="424530" cy="34160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6" name="Straight Arrow Connector 45">
            <a:extLst>
              <a:ext uri="{FF2B5EF4-FFF2-40B4-BE49-F238E27FC236}">
                <a16:creationId xmlns:a16="http://schemas.microsoft.com/office/drawing/2014/main" id="{939B73C0-8007-45B1-814A-6F1931B4CAB1}"/>
              </a:ext>
            </a:extLst>
          </p:cNvPr>
          <p:cNvCxnSpPr>
            <a:cxnSpLocks/>
            <a:endCxn id="48" idx="0"/>
          </p:cNvCxnSpPr>
          <p:nvPr/>
        </p:nvCxnSpPr>
        <p:spPr>
          <a:xfrm>
            <a:off x="8533978" y="3350997"/>
            <a:ext cx="528892" cy="34160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7" name="Rectangle: Rounded Corners 46">
            <a:extLst>
              <a:ext uri="{FF2B5EF4-FFF2-40B4-BE49-F238E27FC236}">
                <a16:creationId xmlns:a16="http://schemas.microsoft.com/office/drawing/2014/main" id="{C27C4FE6-BA5A-4227-A08D-2AB4154D4CEB}"/>
              </a:ext>
            </a:extLst>
          </p:cNvPr>
          <p:cNvSpPr/>
          <p:nvPr/>
        </p:nvSpPr>
        <p:spPr>
          <a:xfrm>
            <a:off x="7751261" y="3692599"/>
            <a:ext cx="716373" cy="341602"/>
          </a:xfrm>
          <a:prstGeom prst="roundRect">
            <a:avLst/>
          </a:prstGeom>
          <a:solidFill>
            <a:srgbClr val="92D050"/>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CA" sz="1400" dirty="0">
                <a:solidFill>
                  <a:srgbClr val="FF0000"/>
                </a:solidFill>
              </a:rPr>
              <a:t>-14.7</a:t>
            </a:r>
            <a:endParaRPr lang="en-US" sz="1400" dirty="0">
              <a:solidFill>
                <a:srgbClr val="FF0000"/>
              </a:solidFill>
            </a:endParaRPr>
          </a:p>
        </p:txBody>
      </p:sp>
      <p:sp>
        <p:nvSpPr>
          <p:cNvPr id="48" name="Rectangle: Rounded Corners 47">
            <a:extLst>
              <a:ext uri="{FF2B5EF4-FFF2-40B4-BE49-F238E27FC236}">
                <a16:creationId xmlns:a16="http://schemas.microsoft.com/office/drawing/2014/main" id="{09C020FB-F91F-43CF-9A54-0445F3B65661}"/>
              </a:ext>
            </a:extLst>
          </p:cNvPr>
          <p:cNvSpPr/>
          <p:nvPr/>
        </p:nvSpPr>
        <p:spPr>
          <a:xfrm>
            <a:off x="8704683" y="3692599"/>
            <a:ext cx="716374" cy="341602"/>
          </a:xfrm>
          <a:prstGeom prst="roundRect">
            <a:avLst/>
          </a:prstGeom>
          <a:solidFill>
            <a:srgbClr val="92D050"/>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CA" dirty="0">
                <a:solidFill>
                  <a:srgbClr val="FF0000"/>
                </a:solidFill>
              </a:rPr>
              <a:t>4.8</a:t>
            </a:r>
            <a:endParaRPr lang="en-US" dirty="0">
              <a:solidFill>
                <a:srgbClr val="FF0000"/>
              </a:solidFill>
            </a:endParaRPr>
          </a:p>
        </p:txBody>
      </p:sp>
      <p:sp>
        <p:nvSpPr>
          <p:cNvPr id="53" name="Rectangle: Rounded Corners 52">
            <a:extLst>
              <a:ext uri="{FF2B5EF4-FFF2-40B4-BE49-F238E27FC236}">
                <a16:creationId xmlns:a16="http://schemas.microsoft.com/office/drawing/2014/main" id="{C7F3CD06-596A-4E36-BA71-950705AD2514}"/>
              </a:ext>
            </a:extLst>
          </p:cNvPr>
          <p:cNvSpPr/>
          <p:nvPr/>
        </p:nvSpPr>
        <p:spPr>
          <a:xfrm>
            <a:off x="9483526" y="3711762"/>
            <a:ext cx="716373" cy="341602"/>
          </a:xfrm>
          <a:prstGeom prst="roundRect">
            <a:avLst/>
          </a:prstGeom>
          <a:solidFill>
            <a:srgbClr val="92D050"/>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CA" sz="1200" dirty="0">
                <a:solidFill>
                  <a:srgbClr val="FF0000"/>
                </a:solidFill>
              </a:rPr>
              <a:t>1.8, 5.8</a:t>
            </a:r>
            <a:endParaRPr lang="en-US" sz="1200" dirty="0">
              <a:solidFill>
                <a:srgbClr val="FF0000"/>
              </a:solidFill>
            </a:endParaRPr>
          </a:p>
        </p:txBody>
      </p:sp>
      <p:sp>
        <p:nvSpPr>
          <p:cNvPr id="54" name="Rectangle: Rounded Corners 53">
            <a:extLst>
              <a:ext uri="{FF2B5EF4-FFF2-40B4-BE49-F238E27FC236}">
                <a16:creationId xmlns:a16="http://schemas.microsoft.com/office/drawing/2014/main" id="{520E350E-B576-4B9D-B4E6-0773CAB32CE2}"/>
              </a:ext>
            </a:extLst>
          </p:cNvPr>
          <p:cNvSpPr/>
          <p:nvPr/>
        </p:nvSpPr>
        <p:spPr>
          <a:xfrm>
            <a:off x="10436948" y="3711762"/>
            <a:ext cx="716374" cy="341602"/>
          </a:xfrm>
          <a:prstGeom prst="roundRect">
            <a:avLst/>
          </a:prstGeom>
          <a:solidFill>
            <a:srgbClr val="92D050"/>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CA" dirty="0">
                <a:solidFill>
                  <a:srgbClr val="FF0000"/>
                </a:solidFill>
              </a:rPr>
              <a:t>16.8</a:t>
            </a:r>
            <a:endParaRPr lang="en-US" dirty="0">
              <a:solidFill>
                <a:srgbClr val="FF0000"/>
              </a:solidFill>
            </a:endParaRPr>
          </a:p>
        </p:txBody>
      </p:sp>
      <p:sp>
        <p:nvSpPr>
          <p:cNvPr id="55" name="TextBox 54">
            <a:extLst>
              <a:ext uri="{FF2B5EF4-FFF2-40B4-BE49-F238E27FC236}">
                <a16:creationId xmlns:a16="http://schemas.microsoft.com/office/drawing/2014/main" id="{62506300-DC7F-4C2D-A538-6605F8B42D75}"/>
              </a:ext>
            </a:extLst>
          </p:cNvPr>
          <p:cNvSpPr txBox="1"/>
          <p:nvPr/>
        </p:nvSpPr>
        <p:spPr>
          <a:xfrm>
            <a:off x="8016731" y="3333008"/>
            <a:ext cx="296876" cy="369332"/>
          </a:xfrm>
          <a:prstGeom prst="rect">
            <a:avLst/>
          </a:prstGeom>
          <a:noFill/>
        </p:spPr>
        <p:txBody>
          <a:bodyPr wrap="none" rtlCol="0">
            <a:spAutoFit/>
          </a:bodyPr>
          <a:lstStyle/>
          <a:p>
            <a:r>
              <a:rPr lang="en-CA" dirty="0"/>
              <a:t>Y</a:t>
            </a:r>
            <a:endParaRPr lang="en-US" dirty="0"/>
          </a:p>
        </p:txBody>
      </p:sp>
      <p:sp>
        <p:nvSpPr>
          <p:cNvPr id="56" name="TextBox 55">
            <a:extLst>
              <a:ext uri="{FF2B5EF4-FFF2-40B4-BE49-F238E27FC236}">
                <a16:creationId xmlns:a16="http://schemas.microsoft.com/office/drawing/2014/main" id="{548018DE-C6E6-4F67-956B-70746D3978B7}"/>
              </a:ext>
            </a:extLst>
          </p:cNvPr>
          <p:cNvSpPr txBox="1"/>
          <p:nvPr/>
        </p:nvSpPr>
        <p:spPr>
          <a:xfrm>
            <a:off x="8810380" y="2629698"/>
            <a:ext cx="296876" cy="369332"/>
          </a:xfrm>
          <a:prstGeom prst="rect">
            <a:avLst/>
          </a:prstGeom>
          <a:noFill/>
        </p:spPr>
        <p:txBody>
          <a:bodyPr wrap="none" rtlCol="0">
            <a:spAutoFit/>
          </a:bodyPr>
          <a:lstStyle/>
          <a:p>
            <a:r>
              <a:rPr lang="en-CA" dirty="0"/>
              <a:t>Y</a:t>
            </a:r>
            <a:endParaRPr lang="en-US" dirty="0"/>
          </a:p>
        </p:txBody>
      </p:sp>
      <p:sp>
        <p:nvSpPr>
          <p:cNvPr id="57" name="TextBox 56">
            <a:extLst>
              <a:ext uri="{FF2B5EF4-FFF2-40B4-BE49-F238E27FC236}">
                <a16:creationId xmlns:a16="http://schemas.microsoft.com/office/drawing/2014/main" id="{C61B6715-365C-443F-953E-3008F963A19F}"/>
              </a:ext>
            </a:extLst>
          </p:cNvPr>
          <p:cNvSpPr txBox="1"/>
          <p:nvPr/>
        </p:nvSpPr>
        <p:spPr>
          <a:xfrm>
            <a:off x="9922912" y="2629698"/>
            <a:ext cx="333746" cy="369332"/>
          </a:xfrm>
          <a:prstGeom prst="rect">
            <a:avLst/>
          </a:prstGeom>
          <a:noFill/>
        </p:spPr>
        <p:txBody>
          <a:bodyPr wrap="none" rtlCol="0">
            <a:spAutoFit/>
          </a:bodyPr>
          <a:lstStyle/>
          <a:p>
            <a:r>
              <a:rPr lang="en-CA" dirty="0"/>
              <a:t>N</a:t>
            </a:r>
            <a:endParaRPr lang="en-US" dirty="0"/>
          </a:p>
        </p:txBody>
      </p:sp>
      <p:sp>
        <p:nvSpPr>
          <p:cNvPr id="58" name="TextBox 57">
            <a:extLst>
              <a:ext uri="{FF2B5EF4-FFF2-40B4-BE49-F238E27FC236}">
                <a16:creationId xmlns:a16="http://schemas.microsoft.com/office/drawing/2014/main" id="{FE695E17-8417-474E-AADD-BC674CDE0720}"/>
              </a:ext>
            </a:extLst>
          </p:cNvPr>
          <p:cNvSpPr txBox="1"/>
          <p:nvPr/>
        </p:nvSpPr>
        <p:spPr>
          <a:xfrm>
            <a:off x="10636057" y="3323267"/>
            <a:ext cx="333746" cy="369332"/>
          </a:xfrm>
          <a:prstGeom prst="rect">
            <a:avLst/>
          </a:prstGeom>
          <a:noFill/>
        </p:spPr>
        <p:txBody>
          <a:bodyPr wrap="none" rtlCol="0">
            <a:spAutoFit/>
          </a:bodyPr>
          <a:lstStyle/>
          <a:p>
            <a:r>
              <a:rPr lang="en-CA" dirty="0"/>
              <a:t>N</a:t>
            </a:r>
            <a:endParaRPr lang="en-US" dirty="0"/>
          </a:p>
        </p:txBody>
      </p:sp>
      <p:sp>
        <p:nvSpPr>
          <p:cNvPr id="59" name="TextBox 58">
            <a:extLst>
              <a:ext uri="{FF2B5EF4-FFF2-40B4-BE49-F238E27FC236}">
                <a16:creationId xmlns:a16="http://schemas.microsoft.com/office/drawing/2014/main" id="{D40D7E8D-ABB3-4985-BFFA-1356EBC10CD2}"/>
              </a:ext>
            </a:extLst>
          </p:cNvPr>
          <p:cNvSpPr txBox="1"/>
          <p:nvPr/>
        </p:nvSpPr>
        <p:spPr>
          <a:xfrm>
            <a:off x="8852549" y="3305549"/>
            <a:ext cx="333746" cy="369332"/>
          </a:xfrm>
          <a:prstGeom prst="rect">
            <a:avLst/>
          </a:prstGeom>
          <a:noFill/>
        </p:spPr>
        <p:txBody>
          <a:bodyPr wrap="none" rtlCol="0">
            <a:spAutoFit/>
          </a:bodyPr>
          <a:lstStyle/>
          <a:p>
            <a:r>
              <a:rPr lang="en-CA" dirty="0"/>
              <a:t>N</a:t>
            </a:r>
            <a:endParaRPr lang="en-US" dirty="0"/>
          </a:p>
        </p:txBody>
      </p:sp>
      <p:sp>
        <p:nvSpPr>
          <p:cNvPr id="60" name="TextBox 59">
            <a:extLst>
              <a:ext uri="{FF2B5EF4-FFF2-40B4-BE49-F238E27FC236}">
                <a16:creationId xmlns:a16="http://schemas.microsoft.com/office/drawing/2014/main" id="{2A309613-419F-4E55-B4D1-A47DC40269A7}"/>
              </a:ext>
            </a:extLst>
          </p:cNvPr>
          <p:cNvSpPr txBox="1"/>
          <p:nvPr/>
        </p:nvSpPr>
        <p:spPr>
          <a:xfrm>
            <a:off x="9801939" y="3304607"/>
            <a:ext cx="296876" cy="369332"/>
          </a:xfrm>
          <a:prstGeom prst="rect">
            <a:avLst/>
          </a:prstGeom>
          <a:noFill/>
        </p:spPr>
        <p:txBody>
          <a:bodyPr wrap="none" rtlCol="0">
            <a:spAutoFit/>
          </a:bodyPr>
          <a:lstStyle/>
          <a:p>
            <a:r>
              <a:rPr lang="en-CA" dirty="0"/>
              <a:t>Y</a:t>
            </a:r>
            <a:endParaRPr lang="en-US" dirty="0"/>
          </a:p>
        </p:txBody>
      </p:sp>
      <p:sp>
        <p:nvSpPr>
          <p:cNvPr id="6" name="Plus Sign 5">
            <a:extLst>
              <a:ext uri="{FF2B5EF4-FFF2-40B4-BE49-F238E27FC236}">
                <a16:creationId xmlns:a16="http://schemas.microsoft.com/office/drawing/2014/main" id="{F09109D8-2056-468A-BE99-530D7ED72EAD}"/>
              </a:ext>
            </a:extLst>
          </p:cNvPr>
          <p:cNvSpPr/>
          <p:nvPr/>
        </p:nvSpPr>
        <p:spPr>
          <a:xfrm>
            <a:off x="3955642" y="2455111"/>
            <a:ext cx="1049256" cy="1016222"/>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Rectangle: Rounded Corners 60">
            <a:extLst>
              <a:ext uri="{FF2B5EF4-FFF2-40B4-BE49-F238E27FC236}">
                <a16:creationId xmlns:a16="http://schemas.microsoft.com/office/drawing/2014/main" id="{AF18663C-F8A9-4F69-854B-79EBCD33C217}"/>
              </a:ext>
            </a:extLst>
          </p:cNvPr>
          <p:cNvSpPr/>
          <p:nvPr/>
        </p:nvSpPr>
        <p:spPr>
          <a:xfrm>
            <a:off x="2379969" y="2752778"/>
            <a:ext cx="1059786" cy="349195"/>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CA" sz="1600" dirty="0"/>
              <a:t>71.2</a:t>
            </a:r>
            <a:endParaRPr lang="en-US" sz="1600" dirty="0"/>
          </a:p>
        </p:txBody>
      </p:sp>
      <p:sp>
        <p:nvSpPr>
          <p:cNvPr id="15" name="TextBox 14">
            <a:extLst>
              <a:ext uri="{FF2B5EF4-FFF2-40B4-BE49-F238E27FC236}">
                <a16:creationId xmlns:a16="http://schemas.microsoft.com/office/drawing/2014/main" id="{9FEAC828-1447-465F-ACA2-A5407C7E45F9}"/>
              </a:ext>
            </a:extLst>
          </p:cNvPr>
          <p:cNvSpPr txBox="1"/>
          <p:nvPr/>
        </p:nvSpPr>
        <p:spPr>
          <a:xfrm>
            <a:off x="1690022" y="3159217"/>
            <a:ext cx="2499457" cy="923330"/>
          </a:xfrm>
          <a:prstGeom prst="rect">
            <a:avLst/>
          </a:prstGeom>
          <a:noFill/>
        </p:spPr>
        <p:txBody>
          <a:bodyPr wrap="square" rtlCol="0">
            <a:spAutoFit/>
          </a:bodyPr>
          <a:lstStyle/>
          <a:p>
            <a:pPr algn="ctr"/>
            <a:r>
              <a:rPr lang="en-CA" dirty="0">
                <a:solidFill>
                  <a:srgbClr val="FF0000"/>
                </a:solidFill>
              </a:rPr>
              <a:t>AVERAGE WEIGHT (INITIAL GUESS FROM PREVIOUS STEP</a:t>
            </a:r>
            <a:endParaRPr lang="en-US" dirty="0">
              <a:solidFill>
                <a:srgbClr val="FF0000"/>
              </a:solidFill>
            </a:endParaRPr>
          </a:p>
        </p:txBody>
      </p:sp>
      <p:graphicFrame>
        <p:nvGraphicFramePr>
          <p:cNvPr id="62" name="Table 8">
            <a:extLst>
              <a:ext uri="{FF2B5EF4-FFF2-40B4-BE49-F238E27FC236}">
                <a16:creationId xmlns:a16="http://schemas.microsoft.com/office/drawing/2014/main" id="{F1F80865-3DE1-408F-96AE-36B7840D4667}"/>
              </a:ext>
            </a:extLst>
          </p:cNvPr>
          <p:cNvGraphicFramePr>
            <a:graphicFrameLocks noGrp="1"/>
          </p:cNvGraphicFramePr>
          <p:nvPr>
            <p:extLst>
              <p:ext uri="{D42A27DB-BD31-4B8C-83A1-F6EECF244321}">
                <p14:modId xmlns:p14="http://schemas.microsoft.com/office/powerpoint/2010/main" val="2287801911"/>
              </p:ext>
            </p:extLst>
          </p:nvPr>
        </p:nvGraphicFramePr>
        <p:xfrm>
          <a:off x="631129" y="4125603"/>
          <a:ext cx="5384800" cy="2595880"/>
        </p:xfrm>
        <a:graphic>
          <a:graphicData uri="http://schemas.openxmlformats.org/drawingml/2006/table">
            <a:tbl>
              <a:tblPr firstRow="1" bandRow="1">
                <a:tableStyleId>{5C22544A-7EE6-4342-B048-85BDC9FD1C3A}</a:tableStyleId>
              </a:tblPr>
              <a:tblGrid>
                <a:gridCol w="1346200">
                  <a:extLst>
                    <a:ext uri="{9D8B030D-6E8A-4147-A177-3AD203B41FA5}">
                      <a16:colId xmlns:a16="http://schemas.microsoft.com/office/drawing/2014/main" val="777725250"/>
                    </a:ext>
                  </a:extLst>
                </a:gridCol>
                <a:gridCol w="1346200">
                  <a:extLst>
                    <a:ext uri="{9D8B030D-6E8A-4147-A177-3AD203B41FA5}">
                      <a16:colId xmlns:a16="http://schemas.microsoft.com/office/drawing/2014/main" val="3646554055"/>
                    </a:ext>
                  </a:extLst>
                </a:gridCol>
                <a:gridCol w="1346200">
                  <a:extLst>
                    <a:ext uri="{9D8B030D-6E8A-4147-A177-3AD203B41FA5}">
                      <a16:colId xmlns:a16="http://schemas.microsoft.com/office/drawing/2014/main" val="470433922"/>
                    </a:ext>
                  </a:extLst>
                </a:gridCol>
                <a:gridCol w="1346200">
                  <a:extLst>
                    <a:ext uri="{9D8B030D-6E8A-4147-A177-3AD203B41FA5}">
                      <a16:colId xmlns:a16="http://schemas.microsoft.com/office/drawing/2014/main" val="1485391135"/>
                    </a:ext>
                  </a:extLst>
                </a:gridCol>
              </a:tblGrid>
              <a:tr h="370840">
                <a:tc>
                  <a:txBody>
                    <a:bodyPr/>
                    <a:lstStyle/>
                    <a:p>
                      <a:r>
                        <a:rPr lang="en-CA" dirty="0"/>
                        <a:t>Height</a:t>
                      </a:r>
                      <a:endParaRPr lang="en-US" dirty="0"/>
                    </a:p>
                  </a:txBody>
                  <a:tcPr/>
                </a:tc>
                <a:tc>
                  <a:txBody>
                    <a:bodyPr/>
                    <a:lstStyle/>
                    <a:p>
                      <a:r>
                        <a:rPr lang="en-CA" dirty="0"/>
                        <a:t>Color</a:t>
                      </a:r>
                      <a:endParaRPr lang="en-US" dirty="0"/>
                    </a:p>
                  </a:txBody>
                  <a:tcPr/>
                </a:tc>
                <a:tc>
                  <a:txBody>
                    <a:bodyPr/>
                    <a:lstStyle/>
                    <a:p>
                      <a:r>
                        <a:rPr lang="en-CA" dirty="0"/>
                        <a:t>Gender</a:t>
                      </a:r>
                      <a:endParaRPr lang="en-US" dirty="0"/>
                    </a:p>
                  </a:txBody>
                  <a:tcPr/>
                </a:tc>
                <a:tc>
                  <a:txBody>
                    <a:bodyPr/>
                    <a:lstStyle/>
                    <a:p>
                      <a:r>
                        <a:rPr lang="en-CA" dirty="0"/>
                        <a:t>Weight (Kg)</a:t>
                      </a:r>
                      <a:endParaRPr lang="en-US" dirty="0"/>
                    </a:p>
                  </a:txBody>
                  <a:tcPr/>
                </a:tc>
                <a:extLst>
                  <a:ext uri="{0D108BD9-81ED-4DB2-BD59-A6C34878D82A}">
                    <a16:rowId xmlns:a16="http://schemas.microsoft.com/office/drawing/2014/main" val="225547324"/>
                  </a:ext>
                </a:extLst>
              </a:tr>
              <a:tr h="370840">
                <a:tc>
                  <a:txBody>
                    <a:bodyPr/>
                    <a:lstStyle/>
                    <a:p>
                      <a:r>
                        <a:rPr lang="en-CA" dirty="0"/>
                        <a:t>1.6</a:t>
                      </a:r>
                      <a:endParaRPr lang="en-US" dirty="0"/>
                    </a:p>
                  </a:txBody>
                  <a:tcPr/>
                </a:tc>
                <a:tc>
                  <a:txBody>
                    <a:bodyPr/>
                    <a:lstStyle/>
                    <a:p>
                      <a:r>
                        <a:rPr lang="en-CA" dirty="0"/>
                        <a:t>Blue</a:t>
                      </a:r>
                      <a:endParaRPr lang="en-US" dirty="0"/>
                    </a:p>
                  </a:txBody>
                  <a:tcPr/>
                </a:tc>
                <a:tc>
                  <a:txBody>
                    <a:bodyPr/>
                    <a:lstStyle/>
                    <a:p>
                      <a:r>
                        <a:rPr lang="en-CA" dirty="0"/>
                        <a:t>Male</a:t>
                      </a:r>
                      <a:endParaRPr lang="en-US" dirty="0"/>
                    </a:p>
                  </a:txBody>
                  <a:tcPr/>
                </a:tc>
                <a:tc>
                  <a:txBody>
                    <a:bodyPr/>
                    <a:lstStyle/>
                    <a:p>
                      <a:r>
                        <a:rPr lang="en-CA" dirty="0"/>
                        <a:t>88</a:t>
                      </a:r>
                      <a:endParaRPr lang="en-US" dirty="0"/>
                    </a:p>
                  </a:txBody>
                  <a:tcPr/>
                </a:tc>
                <a:extLst>
                  <a:ext uri="{0D108BD9-81ED-4DB2-BD59-A6C34878D82A}">
                    <a16:rowId xmlns:a16="http://schemas.microsoft.com/office/drawing/2014/main" val="4233836156"/>
                  </a:ext>
                </a:extLst>
              </a:tr>
              <a:tr h="370840">
                <a:tc>
                  <a:txBody>
                    <a:bodyPr/>
                    <a:lstStyle/>
                    <a:p>
                      <a:r>
                        <a:rPr lang="en-CA" dirty="0"/>
                        <a:t>1.6</a:t>
                      </a:r>
                      <a:endParaRPr lang="en-US" dirty="0"/>
                    </a:p>
                  </a:txBody>
                  <a:tcPr/>
                </a:tc>
                <a:tc>
                  <a:txBody>
                    <a:bodyPr/>
                    <a:lstStyle/>
                    <a:p>
                      <a:r>
                        <a:rPr lang="en-CA" dirty="0"/>
                        <a:t>Green</a:t>
                      </a:r>
                      <a:endParaRPr lang="en-US" dirty="0"/>
                    </a:p>
                  </a:txBody>
                  <a:tcPr/>
                </a:tc>
                <a:tc>
                  <a:txBody>
                    <a:bodyPr/>
                    <a:lstStyle/>
                    <a:p>
                      <a:r>
                        <a:rPr lang="en-CA" b="0" dirty="0"/>
                        <a:t>Female</a:t>
                      </a:r>
                      <a:endParaRPr lang="en-US" b="0" dirty="0"/>
                    </a:p>
                  </a:txBody>
                  <a:tcPr/>
                </a:tc>
                <a:tc>
                  <a:txBody>
                    <a:bodyPr/>
                    <a:lstStyle/>
                    <a:p>
                      <a:r>
                        <a:rPr lang="en-CA" dirty="0"/>
                        <a:t>76</a:t>
                      </a:r>
                      <a:endParaRPr lang="en-US" dirty="0"/>
                    </a:p>
                  </a:txBody>
                  <a:tcPr/>
                </a:tc>
                <a:extLst>
                  <a:ext uri="{0D108BD9-81ED-4DB2-BD59-A6C34878D82A}">
                    <a16:rowId xmlns:a16="http://schemas.microsoft.com/office/drawing/2014/main" val="2028045096"/>
                  </a:ext>
                </a:extLst>
              </a:tr>
              <a:tr h="370840">
                <a:tc>
                  <a:txBody>
                    <a:bodyPr/>
                    <a:lstStyle/>
                    <a:p>
                      <a:r>
                        <a:rPr lang="en-CA" dirty="0"/>
                        <a:t>1.5</a:t>
                      </a:r>
                      <a:endParaRPr lang="en-US" dirty="0"/>
                    </a:p>
                  </a:txBody>
                  <a:tcPr/>
                </a:tc>
                <a:tc>
                  <a:txBody>
                    <a:bodyPr/>
                    <a:lstStyle/>
                    <a:p>
                      <a:r>
                        <a:rPr lang="en-CA" dirty="0"/>
                        <a:t>Blue</a:t>
                      </a:r>
                      <a:endParaRPr lang="en-US" dirty="0"/>
                    </a:p>
                  </a:txBody>
                  <a:tcPr/>
                </a:tc>
                <a:tc>
                  <a:txBody>
                    <a:bodyPr/>
                    <a:lstStyle/>
                    <a:p>
                      <a:r>
                        <a:rPr lang="en-CA" b="0" dirty="0"/>
                        <a:t>Female</a:t>
                      </a:r>
                      <a:endParaRPr lang="en-US" b="0" dirty="0"/>
                    </a:p>
                  </a:txBody>
                  <a:tcPr/>
                </a:tc>
                <a:tc>
                  <a:txBody>
                    <a:bodyPr/>
                    <a:lstStyle/>
                    <a:p>
                      <a:r>
                        <a:rPr lang="en-CA" dirty="0"/>
                        <a:t>56</a:t>
                      </a:r>
                      <a:endParaRPr lang="en-US" dirty="0"/>
                    </a:p>
                  </a:txBody>
                  <a:tcPr/>
                </a:tc>
                <a:extLst>
                  <a:ext uri="{0D108BD9-81ED-4DB2-BD59-A6C34878D82A}">
                    <a16:rowId xmlns:a16="http://schemas.microsoft.com/office/drawing/2014/main" val="90805225"/>
                  </a:ext>
                </a:extLst>
              </a:tr>
              <a:tr h="370840">
                <a:tc>
                  <a:txBody>
                    <a:bodyPr/>
                    <a:lstStyle/>
                    <a:p>
                      <a:r>
                        <a:rPr lang="en-CA" dirty="0"/>
                        <a:t>1.8</a:t>
                      </a:r>
                      <a:endParaRPr lang="en-US" dirty="0"/>
                    </a:p>
                  </a:txBody>
                  <a:tcPr/>
                </a:tc>
                <a:tc>
                  <a:txBody>
                    <a:bodyPr/>
                    <a:lstStyle/>
                    <a:p>
                      <a:r>
                        <a:rPr lang="en-CA" dirty="0"/>
                        <a:t>Red</a:t>
                      </a:r>
                      <a:endParaRPr lang="en-US" dirty="0"/>
                    </a:p>
                  </a:txBody>
                  <a:tcPr/>
                </a:tc>
                <a:tc>
                  <a:txBody>
                    <a:bodyPr/>
                    <a:lstStyle/>
                    <a:p>
                      <a:r>
                        <a:rPr lang="en-CA" dirty="0"/>
                        <a:t>Male</a:t>
                      </a:r>
                      <a:endParaRPr lang="en-US" dirty="0"/>
                    </a:p>
                  </a:txBody>
                  <a:tcPr/>
                </a:tc>
                <a:tc>
                  <a:txBody>
                    <a:bodyPr/>
                    <a:lstStyle/>
                    <a:p>
                      <a:r>
                        <a:rPr lang="en-CA" dirty="0"/>
                        <a:t>73</a:t>
                      </a:r>
                      <a:endParaRPr lang="en-US" dirty="0"/>
                    </a:p>
                  </a:txBody>
                  <a:tcPr/>
                </a:tc>
                <a:extLst>
                  <a:ext uri="{0D108BD9-81ED-4DB2-BD59-A6C34878D82A}">
                    <a16:rowId xmlns:a16="http://schemas.microsoft.com/office/drawing/2014/main" val="2716090376"/>
                  </a:ext>
                </a:extLst>
              </a:tr>
              <a:tr h="370840">
                <a:tc>
                  <a:txBody>
                    <a:bodyPr/>
                    <a:lstStyle/>
                    <a:p>
                      <a:r>
                        <a:rPr lang="en-CA" dirty="0"/>
                        <a:t>1.5</a:t>
                      </a:r>
                      <a:endParaRPr lang="en-US" dirty="0"/>
                    </a:p>
                  </a:txBody>
                  <a:tcPr/>
                </a:tc>
                <a:tc>
                  <a:txBody>
                    <a:bodyPr/>
                    <a:lstStyle/>
                    <a:p>
                      <a:r>
                        <a:rPr lang="en-CA" dirty="0"/>
                        <a:t>Green</a:t>
                      </a:r>
                      <a:endParaRPr lang="en-US" dirty="0"/>
                    </a:p>
                  </a:txBody>
                  <a:tcPr/>
                </a:tc>
                <a:tc>
                  <a:txBody>
                    <a:bodyPr/>
                    <a:lstStyle/>
                    <a:p>
                      <a:r>
                        <a:rPr lang="en-CA" dirty="0"/>
                        <a:t>Male</a:t>
                      </a:r>
                      <a:endParaRPr lang="en-US" dirty="0"/>
                    </a:p>
                  </a:txBody>
                  <a:tcPr/>
                </a:tc>
                <a:tc>
                  <a:txBody>
                    <a:bodyPr/>
                    <a:lstStyle/>
                    <a:p>
                      <a:r>
                        <a:rPr lang="en-CA" dirty="0"/>
                        <a:t>77</a:t>
                      </a:r>
                      <a:endParaRPr lang="en-US" dirty="0"/>
                    </a:p>
                  </a:txBody>
                  <a:tcPr/>
                </a:tc>
                <a:extLst>
                  <a:ext uri="{0D108BD9-81ED-4DB2-BD59-A6C34878D82A}">
                    <a16:rowId xmlns:a16="http://schemas.microsoft.com/office/drawing/2014/main" val="631778151"/>
                  </a:ext>
                </a:extLst>
              </a:tr>
              <a:tr h="370840">
                <a:tc>
                  <a:txBody>
                    <a:bodyPr/>
                    <a:lstStyle/>
                    <a:p>
                      <a:r>
                        <a:rPr lang="en-CA" dirty="0"/>
                        <a:t>1.4</a:t>
                      </a:r>
                      <a:endParaRPr lang="en-US" dirty="0"/>
                    </a:p>
                  </a:txBody>
                  <a:tcPr/>
                </a:tc>
                <a:tc>
                  <a:txBody>
                    <a:bodyPr/>
                    <a:lstStyle/>
                    <a:p>
                      <a:r>
                        <a:rPr lang="en-CA" dirty="0"/>
                        <a:t>Blue</a:t>
                      </a:r>
                      <a:endParaRPr lang="en-US" dirty="0"/>
                    </a:p>
                  </a:txBody>
                  <a:tcPr/>
                </a:tc>
                <a:tc>
                  <a:txBody>
                    <a:bodyPr/>
                    <a:lstStyle/>
                    <a:p>
                      <a:r>
                        <a:rPr lang="en-CA" b="0" dirty="0"/>
                        <a:t>Female</a:t>
                      </a:r>
                      <a:endParaRPr lang="en-US" b="0" dirty="0"/>
                    </a:p>
                  </a:txBody>
                  <a:tcPr/>
                </a:tc>
                <a:tc>
                  <a:txBody>
                    <a:bodyPr/>
                    <a:lstStyle/>
                    <a:p>
                      <a:r>
                        <a:rPr lang="en-CA" dirty="0"/>
                        <a:t>57</a:t>
                      </a:r>
                      <a:endParaRPr lang="en-US" dirty="0"/>
                    </a:p>
                  </a:txBody>
                  <a:tcPr/>
                </a:tc>
                <a:extLst>
                  <a:ext uri="{0D108BD9-81ED-4DB2-BD59-A6C34878D82A}">
                    <a16:rowId xmlns:a16="http://schemas.microsoft.com/office/drawing/2014/main" val="3215907717"/>
                  </a:ext>
                </a:extLst>
              </a:tr>
            </a:tbl>
          </a:graphicData>
        </a:graphic>
      </p:graphicFrame>
      <p:sp>
        <p:nvSpPr>
          <p:cNvPr id="66" name="Rectangle 65">
            <a:extLst>
              <a:ext uri="{FF2B5EF4-FFF2-40B4-BE49-F238E27FC236}">
                <a16:creationId xmlns:a16="http://schemas.microsoft.com/office/drawing/2014/main" id="{1FA6EDD7-BF34-43E5-A7D9-01C089317DEC}"/>
              </a:ext>
            </a:extLst>
          </p:cNvPr>
          <p:cNvSpPr/>
          <p:nvPr/>
        </p:nvSpPr>
        <p:spPr>
          <a:xfrm>
            <a:off x="631129" y="4125603"/>
            <a:ext cx="4057130" cy="2595880"/>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6" name="Table 15">
            <a:extLst>
              <a:ext uri="{FF2B5EF4-FFF2-40B4-BE49-F238E27FC236}">
                <a16:creationId xmlns:a16="http://schemas.microsoft.com/office/drawing/2014/main" id="{F41A968C-73E1-4F34-BCD8-59D99768F991}"/>
              </a:ext>
            </a:extLst>
          </p:cNvPr>
          <p:cNvGraphicFramePr>
            <a:graphicFrameLocks noGrp="1"/>
          </p:cNvGraphicFramePr>
          <p:nvPr>
            <p:extLst>
              <p:ext uri="{D42A27DB-BD31-4B8C-83A1-F6EECF244321}">
                <p14:modId xmlns:p14="http://schemas.microsoft.com/office/powerpoint/2010/main" val="2710392514"/>
              </p:ext>
            </p:extLst>
          </p:nvPr>
        </p:nvGraphicFramePr>
        <p:xfrm>
          <a:off x="6882646" y="4116652"/>
          <a:ext cx="1743463" cy="2595880"/>
        </p:xfrm>
        <a:graphic>
          <a:graphicData uri="http://schemas.openxmlformats.org/drawingml/2006/table">
            <a:tbl>
              <a:tblPr firstRow="1" bandRow="1">
                <a:tableStyleId>{5C22544A-7EE6-4342-B048-85BDC9FD1C3A}</a:tableStyleId>
              </a:tblPr>
              <a:tblGrid>
                <a:gridCol w="1743463">
                  <a:extLst>
                    <a:ext uri="{9D8B030D-6E8A-4147-A177-3AD203B41FA5}">
                      <a16:colId xmlns:a16="http://schemas.microsoft.com/office/drawing/2014/main" val="1883861568"/>
                    </a:ext>
                  </a:extLst>
                </a:gridCol>
              </a:tblGrid>
              <a:tr h="370840">
                <a:tc>
                  <a:txBody>
                    <a:bodyPr/>
                    <a:lstStyle/>
                    <a:p>
                      <a:r>
                        <a:rPr lang="en-CA" dirty="0"/>
                        <a:t>New predictions</a:t>
                      </a:r>
                      <a:endParaRPr lang="en-US" dirty="0"/>
                    </a:p>
                  </a:txBody>
                  <a:tcPr/>
                </a:tc>
                <a:extLst>
                  <a:ext uri="{0D108BD9-81ED-4DB2-BD59-A6C34878D82A}">
                    <a16:rowId xmlns:a16="http://schemas.microsoft.com/office/drawing/2014/main" val="2189527486"/>
                  </a:ext>
                </a:extLst>
              </a:tr>
              <a:tr h="370840">
                <a:tc>
                  <a:txBody>
                    <a:bodyPr/>
                    <a:lstStyle/>
                    <a:p>
                      <a:pPr algn="ctr"/>
                      <a:r>
                        <a:rPr lang="en-CA" dirty="0"/>
                        <a:t>72.9</a:t>
                      </a:r>
                      <a:endParaRPr lang="en-US" dirty="0"/>
                    </a:p>
                  </a:txBody>
                  <a:tcPr/>
                </a:tc>
                <a:extLst>
                  <a:ext uri="{0D108BD9-81ED-4DB2-BD59-A6C34878D82A}">
                    <a16:rowId xmlns:a16="http://schemas.microsoft.com/office/drawing/2014/main" val="1602422220"/>
                  </a:ext>
                </a:extLst>
              </a:tr>
              <a:tr h="370840">
                <a:tc>
                  <a:txBody>
                    <a:bodyPr/>
                    <a:lstStyle/>
                    <a:p>
                      <a:pPr algn="ctr"/>
                      <a:endParaRPr lang="en-US" dirty="0"/>
                    </a:p>
                  </a:txBody>
                  <a:tcPr/>
                </a:tc>
                <a:extLst>
                  <a:ext uri="{0D108BD9-81ED-4DB2-BD59-A6C34878D82A}">
                    <a16:rowId xmlns:a16="http://schemas.microsoft.com/office/drawing/2014/main" val="2108715991"/>
                  </a:ext>
                </a:extLst>
              </a:tr>
              <a:tr h="370840">
                <a:tc>
                  <a:txBody>
                    <a:bodyPr/>
                    <a:lstStyle/>
                    <a:p>
                      <a:pPr algn="ctr"/>
                      <a:endParaRPr lang="en-US" dirty="0"/>
                    </a:p>
                  </a:txBody>
                  <a:tcPr/>
                </a:tc>
                <a:extLst>
                  <a:ext uri="{0D108BD9-81ED-4DB2-BD59-A6C34878D82A}">
                    <a16:rowId xmlns:a16="http://schemas.microsoft.com/office/drawing/2014/main" val="1392035287"/>
                  </a:ext>
                </a:extLst>
              </a:tr>
              <a:tr h="370840">
                <a:tc>
                  <a:txBody>
                    <a:bodyPr/>
                    <a:lstStyle/>
                    <a:p>
                      <a:pPr algn="ctr"/>
                      <a:endParaRPr lang="en-US" dirty="0"/>
                    </a:p>
                  </a:txBody>
                  <a:tcPr/>
                </a:tc>
                <a:extLst>
                  <a:ext uri="{0D108BD9-81ED-4DB2-BD59-A6C34878D82A}">
                    <a16:rowId xmlns:a16="http://schemas.microsoft.com/office/drawing/2014/main" val="2067679693"/>
                  </a:ext>
                </a:extLst>
              </a:tr>
              <a:tr h="370840">
                <a:tc>
                  <a:txBody>
                    <a:bodyPr/>
                    <a:lstStyle/>
                    <a:p>
                      <a:pPr algn="ctr"/>
                      <a:endParaRPr lang="en-US" dirty="0"/>
                    </a:p>
                  </a:txBody>
                  <a:tcPr/>
                </a:tc>
                <a:extLst>
                  <a:ext uri="{0D108BD9-81ED-4DB2-BD59-A6C34878D82A}">
                    <a16:rowId xmlns:a16="http://schemas.microsoft.com/office/drawing/2014/main" val="355385491"/>
                  </a:ext>
                </a:extLst>
              </a:tr>
              <a:tr h="370840">
                <a:tc>
                  <a:txBody>
                    <a:bodyPr/>
                    <a:lstStyle/>
                    <a:p>
                      <a:pPr algn="ctr"/>
                      <a:endParaRPr lang="en-US" dirty="0"/>
                    </a:p>
                  </a:txBody>
                  <a:tcPr/>
                </a:tc>
                <a:extLst>
                  <a:ext uri="{0D108BD9-81ED-4DB2-BD59-A6C34878D82A}">
                    <a16:rowId xmlns:a16="http://schemas.microsoft.com/office/drawing/2014/main" val="322727247"/>
                  </a:ext>
                </a:extLst>
              </a:tr>
            </a:tbl>
          </a:graphicData>
        </a:graphic>
      </p:graphicFrame>
      <p:sp>
        <p:nvSpPr>
          <p:cNvPr id="17" name="TextBox 16">
            <a:extLst>
              <a:ext uri="{FF2B5EF4-FFF2-40B4-BE49-F238E27FC236}">
                <a16:creationId xmlns:a16="http://schemas.microsoft.com/office/drawing/2014/main" id="{8224C309-F745-4F40-AB86-2CE7939498F5}"/>
              </a:ext>
            </a:extLst>
          </p:cNvPr>
          <p:cNvSpPr txBox="1"/>
          <p:nvPr/>
        </p:nvSpPr>
        <p:spPr>
          <a:xfrm>
            <a:off x="9247671" y="5489976"/>
            <a:ext cx="2912087" cy="646331"/>
          </a:xfrm>
          <a:prstGeom prst="rect">
            <a:avLst/>
          </a:prstGeom>
          <a:noFill/>
        </p:spPr>
        <p:txBody>
          <a:bodyPr wrap="square" rtlCol="0">
            <a:spAutoFit/>
          </a:bodyPr>
          <a:lstStyle/>
          <a:p>
            <a:r>
              <a:rPr lang="en-CA" b="1" dirty="0"/>
              <a:t>Predictions = 71.2+ 0.1 * 16.8=72.9</a:t>
            </a:r>
            <a:endParaRPr lang="en-US" b="1" dirty="0"/>
          </a:p>
        </p:txBody>
      </p:sp>
      <p:cxnSp>
        <p:nvCxnSpPr>
          <p:cNvPr id="19" name="Connector: Curved 18">
            <a:extLst>
              <a:ext uri="{FF2B5EF4-FFF2-40B4-BE49-F238E27FC236}">
                <a16:creationId xmlns:a16="http://schemas.microsoft.com/office/drawing/2014/main" id="{F48AC53B-AD58-4FAE-849B-A76F862751B8}"/>
              </a:ext>
            </a:extLst>
          </p:cNvPr>
          <p:cNvCxnSpPr>
            <a:cxnSpLocks/>
          </p:cNvCxnSpPr>
          <p:nvPr/>
        </p:nvCxnSpPr>
        <p:spPr>
          <a:xfrm>
            <a:off x="8210316" y="4597400"/>
            <a:ext cx="2055927" cy="892576"/>
          </a:xfrm>
          <a:prstGeom prst="curvedConnector3">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93F4FFEA-7152-4D91-9166-A21E10A96FAB}"/>
              </a:ext>
            </a:extLst>
          </p:cNvPr>
          <p:cNvSpPr txBox="1"/>
          <p:nvPr/>
        </p:nvSpPr>
        <p:spPr>
          <a:xfrm>
            <a:off x="5021227" y="2767123"/>
            <a:ext cx="1881233" cy="707886"/>
          </a:xfrm>
          <a:prstGeom prst="rect">
            <a:avLst/>
          </a:prstGeom>
          <a:noFill/>
        </p:spPr>
        <p:txBody>
          <a:bodyPr wrap="square" rtlCol="0">
            <a:spAutoFit/>
          </a:bodyPr>
          <a:lstStyle/>
          <a:p>
            <a:pPr algn="ctr"/>
            <a:r>
              <a:rPr lang="en-CA" sz="2000" b="1" dirty="0"/>
              <a:t>LEARNING RATE 0.1</a:t>
            </a:r>
            <a:endParaRPr lang="en-US" sz="2000" b="1" dirty="0"/>
          </a:p>
        </p:txBody>
      </p:sp>
      <p:sp>
        <p:nvSpPr>
          <p:cNvPr id="8" name="Multiplication Sign 7">
            <a:extLst>
              <a:ext uri="{FF2B5EF4-FFF2-40B4-BE49-F238E27FC236}">
                <a16:creationId xmlns:a16="http://schemas.microsoft.com/office/drawing/2014/main" id="{9A152722-57C8-4611-94A1-1D1CA0253D01}"/>
              </a:ext>
            </a:extLst>
          </p:cNvPr>
          <p:cNvSpPr/>
          <p:nvPr/>
        </p:nvSpPr>
        <p:spPr>
          <a:xfrm>
            <a:off x="6902460" y="2618846"/>
            <a:ext cx="877224" cy="860124"/>
          </a:xfrm>
          <a:prstGeom prst="mathMultipl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Rectangle 62">
            <a:extLst>
              <a:ext uri="{FF2B5EF4-FFF2-40B4-BE49-F238E27FC236}">
                <a16:creationId xmlns:a16="http://schemas.microsoft.com/office/drawing/2014/main" id="{25E02510-1FD9-4DC9-B8D3-2313CE7E800A}"/>
              </a:ext>
            </a:extLst>
          </p:cNvPr>
          <p:cNvSpPr/>
          <p:nvPr/>
        </p:nvSpPr>
        <p:spPr>
          <a:xfrm>
            <a:off x="6867694" y="4114799"/>
            <a:ext cx="1743462" cy="2564181"/>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986438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ppt_x"/>
                                          </p:val>
                                        </p:tav>
                                        <p:tav tm="100000">
                                          <p:val>
                                            <p:strVal val="#ppt_x"/>
                                          </p:val>
                                        </p:tav>
                                      </p:tavLst>
                                    </p:anim>
                                    <p:anim calcmode="lin" valueType="num">
                                      <p:cBhvr additive="base">
                                        <p:cTn id="8" dur="500" fill="hold"/>
                                        <p:tgtEl>
                                          <p:spTgt spid="3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9"/>
                                        </p:tgtEl>
                                        <p:attrNameLst>
                                          <p:attrName>style.visibility</p:attrName>
                                        </p:attrNameLst>
                                      </p:cBhvr>
                                      <p:to>
                                        <p:strVal val="visible"/>
                                      </p:to>
                                    </p:set>
                                    <p:anim calcmode="lin" valueType="num">
                                      <p:cBhvr additive="base">
                                        <p:cTn id="11" dur="500" fill="hold"/>
                                        <p:tgtEl>
                                          <p:spTgt spid="39"/>
                                        </p:tgtEl>
                                        <p:attrNameLst>
                                          <p:attrName>ppt_x</p:attrName>
                                        </p:attrNameLst>
                                      </p:cBhvr>
                                      <p:tavLst>
                                        <p:tav tm="0">
                                          <p:val>
                                            <p:strVal val="#ppt_x"/>
                                          </p:val>
                                        </p:tav>
                                        <p:tav tm="100000">
                                          <p:val>
                                            <p:strVal val="#ppt_x"/>
                                          </p:val>
                                        </p:tav>
                                      </p:tavLst>
                                    </p:anim>
                                    <p:anim calcmode="lin" valueType="num">
                                      <p:cBhvr additive="base">
                                        <p:cTn id="12" dur="500" fill="hold"/>
                                        <p:tgtEl>
                                          <p:spTgt spid="39"/>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40"/>
                                        </p:tgtEl>
                                        <p:attrNameLst>
                                          <p:attrName>style.visibility</p:attrName>
                                        </p:attrNameLst>
                                      </p:cBhvr>
                                      <p:to>
                                        <p:strVal val="visible"/>
                                      </p:to>
                                    </p:set>
                                    <p:anim calcmode="lin" valueType="num">
                                      <p:cBhvr additive="base">
                                        <p:cTn id="15" dur="500" fill="hold"/>
                                        <p:tgtEl>
                                          <p:spTgt spid="40"/>
                                        </p:tgtEl>
                                        <p:attrNameLst>
                                          <p:attrName>ppt_x</p:attrName>
                                        </p:attrNameLst>
                                      </p:cBhvr>
                                      <p:tavLst>
                                        <p:tav tm="0">
                                          <p:val>
                                            <p:strVal val="#ppt_x"/>
                                          </p:val>
                                        </p:tav>
                                        <p:tav tm="100000">
                                          <p:val>
                                            <p:strVal val="#ppt_x"/>
                                          </p:val>
                                        </p:tav>
                                      </p:tavLst>
                                    </p:anim>
                                    <p:anim calcmode="lin" valueType="num">
                                      <p:cBhvr additive="base">
                                        <p:cTn id="16" dur="500" fill="hold"/>
                                        <p:tgtEl>
                                          <p:spTgt spid="40"/>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additive="base">
                                        <p:cTn id="19" dur="500" fill="hold"/>
                                        <p:tgtEl>
                                          <p:spTgt spid="41"/>
                                        </p:tgtEl>
                                        <p:attrNameLst>
                                          <p:attrName>ppt_x</p:attrName>
                                        </p:attrNameLst>
                                      </p:cBhvr>
                                      <p:tavLst>
                                        <p:tav tm="0">
                                          <p:val>
                                            <p:strVal val="#ppt_x"/>
                                          </p:val>
                                        </p:tav>
                                        <p:tav tm="100000">
                                          <p:val>
                                            <p:strVal val="#ppt_x"/>
                                          </p:val>
                                        </p:tav>
                                      </p:tavLst>
                                    </p:anim>
                                    <p:anim calcmode="lin" valueType="num">
                                      <p:cBhvr additive="base">
                                        <p:cTn id="20" dur="500" fill="hold"/>
                                        <p:tgtEl>
                                          <p:spTgt spid="41"/>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500" fill="hold"/>
                                        <p:tgtEl>
                                          <p:spTgt spid="42"/>
                                        </p:tgtEl>
                                        <p:attrNameLst>
                                          <p:attrName>ppt_x</p:attrName>
                                        </p:attrNameLst>
                                      </p:cBhvr>
                                      <p:tavLst>
                                        <p:tav tm="0">
                                          <p:val>
                                            <p:strVal val="#ppt_x"/>
                                          </p:val>
                                        </p:tav>
                                        <p:tav tm="100000">
                                          <p:val>
                                            <p:strVal val="#ppt_x"/>
                                          </p:val>
                                        </p:tav>
                                      </p:tavLst>
                                    </p:anim>
                                    <p:anim calcmode="lin" valueType="num">
                                      <p:cBhvr additive="base">
                                        <p:cTn id="24" dur="500" fill="hold"/>
                                        <p:tgtEl>
                                          <p:spTgt spid="42"/>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43"/>
                                        </p:tgtEl>
                                        <p:attrNameLst>
                                          <p:attrName>style.visibility</p:attrName>
                                        </p:attrNameLst>
                                      </p:cBhvr>
                                      <p:to>
                                        <p:strVal val="visible"/>
                                      </p:to>
                                    </p:set>
                                    <p:anim calcmode="lin" valueType="num">
                                      <p:cBhvr additive="base">
                                        <p:cTn id="27" dur="500" fill="hold"/>
                                        <p:tgtEl>
                                          <p:spTgt spid="43"/>
                                        </p:tgtEl>
                                        <p:attrNameLst>
                                          <p:attrName>ppt_x</p:attrName>
                                        </p:attrNameLst>
                                      </p:cBhvr>
                                      <p:tavLst>
                                        <p:tav tm="0">
                                          <p:val>
                                            <p:strVal val="#ppt_x"/>
                                          </p:val>
                                        </p:tav>
                                        <p:tav tm="100000">
                                          <p:val>
                                            <p:strVal val="#ppt_x"/>
                                          </p:val>
                                        </p:tav>
                                      </p:tavLst>
                                    </p:anim>
                                    <p:anim calcmode="lin" valueType="num">
                                      <p:cBhvr additive="base">
                                        <p:cTn id="28" dur="500" fill="hold"/>
                                        <p:tgtEl>
                                          <p:spTgt spid="43"/>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44"/>
                                        </p:tgtEl>
                                        <p:attrNameLst>
                                          <p:attrName>style.visibility</p:attrName>
                                        </p:attrNameLst>
                                      </p:cBhvr>
                                      <p:to>
                                        <p:strVal val="visible"/>
                                      </p:to>
                                    </p:set>
                                    <p:anim calcmode="lin" valueType="num">
                                      <p:cBhvr additive="base">
                                        <p:cTn id="31" dur="500" fill="hold"/>
                                        <p:tgtEl>
                                          <p:spTgt spid="44"/>
                                        </p:tgtEl>
                                        <p:attrNameLst>
                                          <p:attrName>ppt_x</p:attrName>
                                        </p:attrNameLst>
                                      </p:cBhvr>
                                      <p:tavLst>
                                        <p:tav tm="0">
                                          <p:val>
                                            <p:strVal val="#ppt_x"/>
                                          </p:val>
                                        </p:tav>
                                        <p:tav tm="100000">
                                          <p:val>
                                            <p:strVal val="#ppt_x"/>
                                          </p:val>
                                        </p:tav>
                                      </p:tavLst>
                                    </p:anim>
                                    <p:anim calcmode="lin" valueType="num">
                                      <p:cBhvr additive="base">
                                        <p:cTn id="32" dur="500" fill="hold"/>
                                        <p:tgtEl>
                                          <p:spTgt spid="44"/>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45"/>
                                        </p:tgtEl>
                                        <p:attrNameLst>
                                          <p:attrName>style.visibility</p:attrName>
                                        </p:attrNameLst>
                                      </p:cBhvr>
                                      <p:to>
                                        <p:strVal val="visible"/>
                                      </p:to>
                                    </p:set>
                                    <p:anim calcmode="lin" valueType="num">
                                      <p:cBhvr additive="base">
                                        <p:cTn id="35" dur="500" fill="hold"/>
                                        <p:tgtEl>
                                          <p:spTgt spid="45"/>
                                        </p:tgtEl>
                                        <p:attrNameLst>
                                          <p:attrName>ppt_x</p:attrName>
                                        </p:attrNameLst>
                                      </p:cBhvr>
                                      <p:tavLst>
                                        <p:tav tm="0">
                                          <p:val>
                                            <p:strVal val="#ppt_x"/>
                                          </p:val>
                                        </p:tav>
                                        <p:tav tm="100000">
                                          <p:val>
                                            <p:strVal val="#ppt_x"/>
                                          </p:val>
                                        </p:tav>
                                      </p:tavLst>
                                    </p:anim>
                                    <p:anim calcmode="lin" valueType="num">
                                      <p:cBhvr additive="base">
                                        <p:cTn id="36" dur="500" fill="hold"/>
                                        <p:tgtEl>
                                          <p:spTgt spid="45"/>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46"/>
                                        </p:tgtEl>
                                        <p:attrNameLst>
                                          <p:attrName>style.visibility</p:attrName>
                                        </p:attrNameLst>
                                      </p:cBhvr>
                                      <p:to>
                                        <p:strVal val="visible"/>
                                      </p:to>
                                    </p:set>
                                    <p:anim calcmode="lin" valueType="num">
                                      <p:cBhvr additive="base">
                                        <p:cTn id="39" dur="500" fill="hold"/>
                                        <p:tgtEl>
                                          <p:spTgt spid="46"/>
                                        </p:tgtEl>
                                        <p:attrNameLst>
                                          <p:attrName>ppt_x</p:attrName>
                                        </p:attrNameLst>
                                      </p:cBhvr>
                                      <p:tavLst>
                                        <p:tav tm="0">
                                          <p:val>
                                            <p:strVal val="#ppt_x"/>
                                          </p:val>
                                        </p:tav>
                                        <p:tav tm="100000">
                                          <p:val>
                                            <p:strVal val="#ppt_x"/>
                                          </p:val>
                                        </p:tav>
                                      </p:tavLst>
                                    </p:anim>
                                    <p:anim calcmode="lin" valueType="num">
                                      <p:cBhvr additive="base">
                                        <p:cTn id="40" dur="500" fill="hold"/>
                                        <p:tgtEl>
                                          <p:spTgt spid="46"/>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47"/>
                                        </p:tgtEl>
                                        <p:attrNameLst>
                                          <p:attrName>style.visibility</p:attrName>
                                        </p:attrNameLst>
                                      </p:cBhvr>
                                      <p:to>
                                        <p:strVal val="visible"/>
                                      </p:to>
                                    </p:set>
                                    <p:anim calcmode="lin" valueType="num">
                                      <p:cBhvr additive="base">
                                        <p:cTn id="43" dur="500" fill="hold"/>
                                        <p:tgtEl>
                                          <p:spTgt spid="47"/>
                                        </p:tgtEl>
                                        <p:attrNameLst>
                                          <p:attrName>ppt_x</p:attrName>
                                        </p:attrNameLst>
                                      </p:cBhvr>
                                      <p:tavLst>
                                        <p:tav tm="0">
                                          <p:val>
                                            <p:strVal val="#ppt_x"/>
                                          </p:val>
                                        </p:tav>
                                        <p:tav tm="100000">
                                          <p:val>
                                            <p:strVal val="#ppt_x"/>
                                          </p:val>
                                        </p:tav>
                                      </p:tavLst>
                                    </p:anim>
                                    <p:anim calcmode="lin" valueType="num">
                                      <p:cBhvr additive="base">
                                        <p:cTn id="44" dur="500" fill="hold"/>
                                        <p:tgtEl>
                                          <p:spTgt spid="47"/>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48"/>
                                        </p:tgtEl>
                                        <p:attrNameLst>
                                          <p:attrName>style.visibility</p:attrName>
                                        </p:attrNameLst>
                                      </p:cBhvr>
                                      <p:to>
                                        <p:strVal val="visible"/>
                                      </p:to>
                                    </p:set>
                                    <p:anim calcmode="lin" valueType="num">
                                      <p:cBhvr additive="base">
                                        <p:cTn id="47" dur="500" fill="hold"/>
                                        <p:tgtEl>
                                          <p:spTgt spid="48"/>
                                        </p:tgtEl>
                                        <p:attrNameLst>
                                          <p:attrName>ppt_x</p:attrName>
                                        </p:attrNameLst>
                                      </p:cBhvr>
                                      <p:tavLst>
                                        <p:tav tm="0">
                                          <p:val>
                                            <p:strVal val="#ppt_x"/>
                                          </p:val>
                                        </p:tav>
                                        <p:tav tm="100000">
                                          <p:val>
                                            <p:strVal val="#ppt_x"/>
                                          </p:val>
                                        </p:tav>
                                      </p:tavLst>
                                    </p:anim>
                                    <p:anim calcmode="lin" valueType="num">
                                      <p:cBhvr additive="base">
                                        <p:cTn id="48" dur="500" fill="hold"/>
                                        <p:tgtEl>
                                          <p:spTgt spid="48"/>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53"/>
                                        </p:tgtEl>
                                        <p:attrNameLst>
                                          <p:attrName>style.visibility</p:attrName>
                                        </p:attrNameLst>
                                      </p:cBhvr>
                                      <p:to>
                                        <p:strVal val="visible"/>
                                      </p:to>
                                    </p:set>
                                    <p:anim calcmode="lin" valueType="num">
                                      <p:cBhvr additive="base">
                                        <p:cTn id="51" dur="500" fill="hold"/>
                                        <p:tgtEl>
                                          <p:spTgt spid="53"/>
                                        </p:tgtEl>
                                        <p:attrNameLst>
                                          <p:attrName>ppt_x</p:attrName>
                                        </p:attrNameLst>
                                      </p:cBhvr>
                                      <p:tavLst>
                                        <p:tav tm="0">
                                          <p:val>
                                            <p:strVal val="#ppt_x"/>
                                          </p:val>
                                        </p:tav>
                                        <p:tav tm="100000">
                                          <p:val>
                                            <p:strVal val="#ppt_x"/>
                                          </p:val>
                                        </p:tav>
                                      </p:tavLst>
                                    </p:anim>
                                    <p:anim calcmode="lin" valueType="num">
                                      <p:cBhvr additive="base">
                                        <p:cTn id="52" dur="500" fill="hold"/>
                                        <p:tgtEl>
                                          <p:spTgt spid="53"/>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54"/>
                                        </p:tgtEl>
                                        <p:attrNameLst>
                                          <p:attrName>style.visibility</p:attrName>
                                        </p:attrNameLst>
                                      </p:cBhvr>
                                      <p:to>
                                        <p:strVal val="visible"/>
                                      </p:to>
                                    </p:set>
                                    <p:anim calcmode="lin" valueType="num">
                                      <p:cBhvr additive="base">
                                        <p:cTn id="55" dur="500" fill="hold"/>
                                        <p:tgtEl>
                                          <p:spTgt spid="54"/>
                                        </p:tgtEl>
                                        <p:attrNameLst>
                                          <p:attrName>ppt_x</p:attrName>
                                        </p:attrNameLst>
                                      </p:cBhvr>
                                      <p:tavLst>
                                        <p:tav tm="0">
                                          <p:val>
                                            <p:strVal val="#ppt_x"/>
                                          </p:val>
                                        </p:tav>
                                        <p:tav tm="100000">
                                          <p:val>
                                            <p:strVal val="#ppt_x"/>
                                          </p:val>
                                        </p:tav>
                                      </p:tavLst>
                                    </p:anim>
                                    <p:anim calcmode="lin" valueType="num">
                                      <p:cBhvr additive="base">
                                        <p:cTn id="56" dur="500" fill="hold"/>
                                        <p:tgtEl>
                                          <p:spTgt spid="54"/>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55"/>
                                        </p:tgtEl>
                                        <p:attrNameLst>
                                          <p:attrName>style.visibility</p:attrName>
                                        </p:attrNameLst>
                                      </p:cBhvr>
                                      <p:to>
                                        <p:strVal val="visible"/>
                                      </p:to>
                                    </p:set>
                                    <p:anim calcmode="lin" valueType="num">
                                      <p:cBhvr additive="base">
                                        <p:cTn id="59" dur="500" fill="hold"/>
                                        <p:tgtEl>
                                          <p:spTgt spid="55"/>
                                        </p:tgtEl>
                                        <p:attrNameLst>
                                          <p:attrName>ppt_x</p:attrName>
                                        </p:attrNameLst>
                                      </p:cBhvr>
                                      <p:tavLst>
                                        <p:tav tm="0">
                                          <p:val>
                                            <p:strVal val="#ppt_x"/>
                                          </p:val>
                                        </p:tav>
                                        <p:tav tm="100000">
                                          <p:val>
                                            <p:strVal val="#ppt_x"/>
                                          </p:val>
                                        </p:tav>
                                      </p:tavLst>
                                    </p:anim>
                                    <p:anim calcmode="lin" valueType="num">
                                      <p:cBhvr additive="base">
                                        <p:cTn id="60" dur="500" fill="hold"/>
                                        <p:tgtEl>
                                          <p:spTgt spid="55"/>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56"/>
                                        </p:tgtEl>
                                        <p:attrNameLst>
                                          <p:attrName>style.visibility</p:attrName>
                                        </p:attrNameLst>
                                      </p:cBhvr>
                                      <p:to>
                                        <p:strVal val="visible"/>
                                      </p:to>
                                    </p:set>
                                    <p:anim calcmode="lin" valueType="num">
                                      <p:cBhvr additive="base">
                                        <p:cTn id="63" dur="500" fill="hold"/>
                                        <p:tgtEl>
                                          <p:spTgt spid="56"/>
                                        </p:tgtEl>
                                        <p:attrNameLst>
                                          <p:attrName>ppt_x</p:attrName>
                                        </p:attrNameLst>
                                      </p:cBhvr>
                                      <p:tavLst>
                                        <p:tav tm="0">
                                          <p:val>
                                            <p:strVal val="#ppt_x"/>
                                          </p:val>
                                        </p:tav>
                                        <p:tav tm="100000">
                                          <p:val>
                                            <p:strVal val="#ppt_x"/>
                                          </p:val>
                                        </p:tav>
                                      </p:tavLst>
                                    </p:anim>
                                    <p:anim calcmode="lin" valueType="num">
                                      <p:cBhvr additive="base">
                                        <p:cTn id="64" dur="500" fill="hold"/>
                                        <p:tgtEl>
                                          <p:spTgt spid="56"/>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57"/>
                                        </p:tgtEl>
                                        <p:attrNameLst>
                                          <p:attrName>style.visibility</p:attrName>
                                        </p:attrNameLst>
                                      </p:cBhvr>
                                      <p:to>
                                        <p:strVal val="visible"/>
                                      </p:to>
                                    </p:set>
                                    <p:anim calcmode="lin" valueType="num">
                                      <p:cBhvr additive="base">
                                        <p:cTn id="67" dur="500" fill="hold"/>
                                        <p:tgtEl>
                                          <p:spTgt spid="57"/>
                                        </p:tgtEl>
                                        <p:attrNameLst>
                                          <p:attrName>ppt_x</p:attrName>
                                        </p:attrNameLst>
                                      </p:cBhvr>
                                      <p:tavLst>
                                        <p:tav tm="0">
                                          <p:val>
                                            <p:strVal val="#ppt_x"/>
                                          </p:val>
                                        </p:tav>
                                        <p:tav tm="100000">
                                          <p:val>
                                            <p:strVal val="#ppt_x"/>
                                          </p:val>
                                        </p:tav>
                                      </p:tavLst>
                                    </p:anim>
                                    <p:anim calcmode="lin" valueType="num">
                                      <p:cBhvr additive="base">
                                        <p:cTn id="68" dur="500" fill="hold"/>
                                        <p:tgtEl>
                                          <p:spTgt spid="57"/>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58"/>
                                        </p:tgtEl>
                                        <p:attrNameLst>
                                          <p:attrName>style.visibility</p:attrName>
                                        </p:attrNameLst>
                                      </p:cBhvr>
                                      <p:to>
                                        <p:strVal val="visible"/>
                                      </p:to>
                                    </p:set>
                                    <p:anim calcmode="lin" valueType="num">
                                      <p:cBhvr additive="base">
                                        <p:cTn id="71" dur="500" fill="hold"/>
                                        <p:tgtEl>
                                          <p:spTgt spid="58"/>
                                        </p:tgtEl>
                                        <p:attrNameLst>
                                          <p:attrName>ppt_x</p:attrName>
                                        </p:attrNameLst>
                                      </p:cBhvr>
                                      <p:tavLst>
                                        <p:tav tm="0">
                                          <p:val>
                                            <p:strVal val="#ppt_x"/>
                                          </p:val>
                                        </p:tav>
                                        <p:tav tm="100000">
                                          <p:val>
                                            <p:strVal val="#ppt_x"/>
                                          </p:val>
                                        </p:tav>
                                      </p:tavLst>
                                    </p:anim>
                                    <p:anim calcmode="lin" valueType="num">
                                      <p:cBhvr additive="base">
                                        <p:cTn id="72" dur="500" fill="hold"/>
                                        <p:tgtEl>
                                          <p:spTgt spid="58"/>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59"/>
                                        </p:tgtEl>
                                        <p:attrNameLst>
                                          <p:attrName>style.visibility</p:attrName>
                                        </p:attrNameLst>
                                      </p:cBhvr>
                                      <p:to>
                                        <p:strVal val="visible"/>
                                      </p:to>
                                    </p:set>
                                    <p:anim calcmode="lin" valueType="num">
                                      <p:cBhvr additive="base">
                                        <p:cTn id="75" dur="500" fill="hold"/>
                                        <p:tgtEl>
                                          <p:spTgt spid="59"/>
                                        </p:tgtEl>
                                        <p:attrNameLst>
                                          <p:attrName>ppt_x</p:attrName>
                                        </p:attrNameLst>
                                      </p:cBhvr>
                                      <p:tavLst>
                                        <p:tav tm="0">
                                          <p:val>
                                            <p:strVal val="#ppt_x"/>
                                          </p:val>
                                        </p:tav>
                                        <p:tav tm="100000">
                                          <p:val>
                                            <p:strVal val="#ppt_x"/>
                                          </p:val>
                                        </p:tav>
                                      </p:tavLst>
                                    </p:anim>
                                    <p:anim calcmode="lin" valueType="num">
                                      <p:cBhvr additive="base">
                                        <p:cTn id="76" dur="500" fill="hold"/>
                                        <p:tgtEl>
                                          <p:spTgt spid="59"/>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60"/>
                                        </p:tgtEl>
                                        <p:attrNameLst>
                                          <p:attrName>style.visibility</p:attrName>
                                        </p:attrNameLst>
                                      </p:cBhvr>
                                      <p:to>
                                        <p:strVal val="visible"/>
                                      </p:to>
                                    </p:set>
                                    <p:anim calcmode="lin" valueType="num">
                                      <p:cBhvr additive="base">
                                        <p:cTn id="79" dur="500" fill="hold"/>
                                        <p:tgtEl>
                                          <p:spTgt spid="60"/>
                                        </p:tgtEl>
                                        <p:attrNameLst>
                                          <p:attrName>ppt_x</p:attrName>
                                        </p:attrNameLst>
                                      </p:cBhvr>
                                      <p:tavLst>
                                        <p:tav tm="0">
                                          <p:val>
                                            <p:strVal val="#ppt_x"/>
                                          </p:val>
                                        </p:tav>
                                        <p:tav tm="100000">
                                          <p:val>
                                            <p:strVal val="#ppt_x"/>
                                          </p:val>
                                        </p:tav>
                                      </p:tavLst>
                                    </p:anim>
                                    <p:anim calcmode="lin" valueType="num">
                                      <p:cBhvr additive="base">
                                        <p:cTn id="80" dur="500" fill="hold"/>
                                        <p:tgtEl>
                                          <p:spTgt spid="60"/>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0"/>
                                  </p:stCondLst>
                                  <p:childTnLst>
                                    <p:set>
                                      <p:cBhvr>
                                        <p:cTn id="82" dur="1" fill="hold">
                                          <p:stCondLst>
                                            <p:cond delay="0"/>
                                          </p:stCondLst>
                                        </p:cTn>
                                        <p:tgtEl>
                                          <p:spTgt spid="8"/>
                                        </p:tgtEl>
                                        <p:attrNameLst>
                                          <p:attrName>style.visibility</p:attrName>
                                        </p:attrNameLst>
                                      </p:cBhvr>
                                      <p:to>
                                        <p:strVal val="visible"/>
                                      </p:to>
                                    </p:set>
                                    <p:anim calcmode="lin" valueType="num">
                                      <p:cBhvr additive="base">
                                        <p:cTn id="83" dur="500" fill="hold"/>
                                        <p:tgtEl>
                                          <p:spTgt spid="8"/>
                                        </p:tgtEl>
                                        <p:attrNameLst>
                                          <p:attrName>ppt_x</p:attrName>
                                        </p:attrNameLst>
                                      </p:cBhvr>
                                      <p:tavLst>
                                        <p:tav tm="0">
                                          <p:val>
                                            <p:strVal val="#ppt_x"/>
                                          </p:val>
                                        </p:tav>
                                        <p:tav tm="100000">
                                          <p:val>
                                            <p:strVal val="#ppt_x"/>
                                          </p:val>
                                        </p:tav>
                                      </p:tavLst>
                                    </p:anim>
                                    <p:anim calcmode="lin" valueType="num">
                                      <p:cBhvr additive="base">
                                        <p:cTn id="84" dur="500" fill="hold"/>
                                        <p:tgtEl>
                                          <p:spTgt spid="8"/>
                                        </p:tgtEl>
                                        <p:attrNameLst>
                                          <p:attrName>ppt_y</p:attrName>
                                        </p:attrNameLst>
                                      </p:cBhvr>
                                      <p:tavLst>
                                        <p:tav tm="0">
                                          <p:val>
                                            <p:strVal val="1+#ppt_h/2"/>
                                          </p:val>
                                        </p:tav>
                                        <p:tav tm="100000">
                                          <p:val>
                                            <p:strVal val="#ppt_y"/>
                                          </p:val>
                                        </p:tav>
                                      </p:tavLst>
                                    </p:anim>
                                  </p:childTnLst>
                                </p:cTn>
                              </p:par>
                              <p:par>
                                <p:cTn id="85" presetID="2" presetClass="entr" presetSubtype="4" fill="hold" grpId="0" nodeType="withEffect">
                                  <p:stCondLst>
                                    <p:cond delay="0"/>
                                  </p:stCondLst>
                                  <p:childTnLst>
                                    <p:set>
                                      <p:cBhvr>
                                        <p:cTn id="86" dur="1" fill="hold">
                                          <p:stCondLst>
                                            <p:cond delay="0"/>
                                          </p:stCondLst>
                                        </p:cTn>
                                        <p:tgtEl>
                                          <p:spTgt spid="3"/>
                                        </p:tgtEl>
                                        <p:attrNameLst>
                                          <p:attrName>style.visibility</p:attrName>
                                        </p:attrNameLst>
                                      </p:cBhvr>
                                      <p:to>
                                        <p:strVal val="visible"/>
                                      </p:to>
                                    </p:set>
                                    <p:anim calcmode="lin" valueType="num">
                                      <p:cBhvr additive="base">
                                        <p:cTn id="87" dur="500" fill="hold"/>
                                        <p:tgtEl>
                                          <p:spTgt spid="3"/>
                                        </p:tgtEl>
                                        <p:attrNameLst>
                                          <p:attrName>ppt_x</p:attrName>
                                        </p:attrNameLst>
                                      </p:cBhvr>
                                      <p:tavLst>
                                        <p:tav tm="0">
                                          <p:val>
                                            <p:strVal val="#ppt_x"/>
                                          </p:val>
                                        </p:tav>
                                        <p:tav tm="100000">
                                          <p:val>
                                            <p:strVal val="#ppt_x"/>
                                          </p:val>
                                        </p:tav>
                                      </p:tavLst>
                                    </p:anim>
                                    <p:anim calcmode="lin" valueType="num">
                                      <p:cBhvr additive="base">
                                        <p:cTn id="8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89" fill="hold">
                      <p:stCondLst>
                        <p:cond delay="indefinite"/>
                      </p:stCondLst>
                      <p:childTnLst>
                        <p:par>
                          <p:cTn id="90" fill="hold">
                            <p:stCondLst>
                              <p:cond delay="0"/>
                            </p:stCondLst>
                            <p:childTnLst>
                              <p:par>
                                <p:cTn id="91" presetID="10" presetClass="entr" presetSubtype="0" fill="hold" grpId="0" nodeType="clickEffect">
                                  <p:stCondLst>
                                    <p:cond delay="0"/>
                                  </p:stCondLst>
                                  <p:childTnLst>
                                    <p:set>
                                      <p:cBhvr>
                                        <p:cTn id="92" dur="1" fill="hold">
                                          <p:stCondLst>
                                            <p:cond delay="0"/>
                                          </p:stCondLst>
                                        </p:cTn>
                                        <p:tgtEl>
                                          <p:spTgt spid="66"/>
                                        </p:tgtEl>
                                        <p:attrNameLst>
                                          <p:attrName>style.visibility</p:attrName>
                                        </p:attrNameLst>
                                      </p:cBhvr>
                                      <p:to>
                                        <p:strVal val="visible"/>
                                      </p:to>
                                    </p:set>
                                    <p:animEffect transition="in" filter="fade">
                                      <p:cBhvr>
                                        <p:cTn id="93" dur="500"/>
                                        <p:tgtEl>
                                          <p:spTgt spid="66"/>
                                        </p:tgtEl>
                                      </p:cBhvr>
                                    </p:animEffect>
                                  </p:childTnLst>
                                </p:cTn>
                              </p:par>
                            </p:childTnLst>
                          </p:cTn>
                        </p:par>
                      </p:childTnLst>
                    </p:cTn>
                  </p:par>
                  <p:par>
                    <p:cTn id="94" fill="hold">
                      <p:stCondLst>
                        <p:cond delay="indefinite"/>
                      </p:stCondLst>
                      <p:childTnLst>
                        <p:par>
                          <p:cTn id="95" fill="hold">
                            <p:stCondLst>
                              <p:cond delay="0"/>
                            </p:stCondLst>
                            <p:childTnLst>
                              <p:par>
                                <p:cTn id="96" presetID="2" presetClass="entr" presetSubtype="4" fill="hold" grpId="0" nodeType="clickEffect">
                                  <p:stCondLst>
                                    <p:cond delay="0"/>
                                  </p:stCondLst>
                                  <p:childTnLst>
                                    <p:set>
                                      <p:cBhvr>
                                        <p:cTn id="97" dur="1" fill="hold">
                                          <p:stCondLst>
                                            <p:cond delay="0"/>
                                          </p:stCondLst>
                                        </p:cTn>
                                        <p:tgtEl>
                                          <p:spTgt spid="63"/>
                                        </p:tgtEl>
                                        <p:attrNameLst>
                                          <p:attrName>style.visibility</p:attrName>
                                        </p:attrNameLst>
                                      </p:cBhvr>
                                      <p:to>
                                        <p:strVal val="visible"/>
                                      </p:to>
                                    </p:set>
                                    <p:anim calcmode="lin" valueType="num">
                                      <p:cBhvr additive="base">
                                        <p:cTn id="98" dur="500" fill="hold"/>
                                        <p:tgtEl>
                                          <p:spTgt spid="63"/>
                                        </p:tgtEl>
                                        <p:attrNameLst>
                                          <p:attrName>ppt_x</p:attrName>
                                        </p:attrNameLst>
                                      </p:cBhvr>
                                      <p:tavLst>
                                        <p:tav tm="0">
                                          <p:val>
                                            <p:strVal val="#ppt_x"/>
                                          </p:val>
                                        </p:tav>
                                        <p:tav tm="100000">
                                          <p:val>
                                            <p:strVal val="#ppt_x"/>
                                          </p:val>
                                        </p:tav>
                                      </p:tavLst>
                                    </p:anim>
                                    <p:anim calcmode="lin" valueType="num">
                                      <p:cBhvr additive="base">
                                        <p:cTn id="99" dur="500" fill="hold"/>
                                        <p:tgtEl>
                                          <p:spTgt spid="63"/>
                                        </p:tgtEl>
                                        <p:attrNameLst>
                                          <p:attrName>ppt_y</p:attrName>
                                        </p:attrNameLst>
                                      </p:cBhvr>
                                      <p:tavLst>
                                        <p:tav tm="0">
                                          <p:val>
                                            <p:strVal val="1+#ppt_h/2"/>
                                          </p:val>
                                        </p:tav>
                                        <p:tav tm="100000">
                                          <p:val>
                                            <p:strVal val="#ppt_y"/>
                                          </p:val>
                                        </p:tav>
                                      </p:tavLst>
                                    </p:anim>
                                  </p:childTnLst>
                                </p:cTn>
                              </p:par>
                              <p:par>
                                <p:cTn id="100" presetID="2" presetClass="entr" presetSubtype="4" fill="hold" nodeType="withEffect">
                                  <p:stCondLst>
                                    <p:cond delay="0"/>
                                  </p:stCondLst>
                                  <p:childTnLst>
                                    <p:set>
                                      <p:cBhvr>
                                        <p:cTn id="101" dur="1" fill="hold">
                                          <p:stCondLst>
                                            <p:cond delay="0"/>
                                          </p:stCondLst>
                                        </p:cTn>
                                        <p:tgtEl>
                                          <p:spTgt spid="19"/>
                                        </p:tgtEl>
                                        <p:attrNameLst>
                                          <p:attrName>style.visibility</p:attrName>
                                        </p:attrNameLst>
                                      </p:cBhvr>
                                      <p:to>
                                        <p:strVal val="visible"/>
                                      </p:to>
                                    </p:set>
                                    <p:anim calcmode="lin" valueType="num">
                                      <p:cBhvr additive="base">
                                        <p:cTn id="102" dur="500" fill="hold"/>
                                        <p:tgtEl>
                                          <p:spTgt spid="19"/>
                                        </p:tgtEl>
                                        <p:attrNameLst>
                                          <p:attrName>ppt_x</p:attrName>
                                        </p:attrNameLst>
                                      </p:cBhvr>
                                      <p:tavLst>
                                        <p:tav tm="0">
                                          <p:val>
                                            <p:strVal val="#ppt_x"/>
                                          </p:val>
                                        </p:tav>
                                        <p:tav tm="100000">
                                          <p:val>
                                            <p:strVal val="#ppt_x"/>
                                          </p:val>
                                        </p:tav>
                                      </p:tavLst>
                                    </p:anim>
                                    <p:anim calcmode="lin" valueType="num">
                                      <p:cBhvr additive="base">
                                        <p:cTn id="103" dur="500" fill="hold"/>
                                        <p:tgtEl>
                                          <p:spTgt spid="19"/>
                                        </p:tgtEl>
                                        <p:attrNameLst>
                                          <p:attrName>ppt_y</p:attrName>
                                        </p:attrNameLst>
                                      </p:cBhvr>
                                      <p:tavLst>
                                        <p:tav tm="0">
                                          <p:val>
                                            <p:strVal val="1+#ppt_h/2"/>
                                          </p:val>
                                        </p:tav>
                                        <p:tav tm="100000">
                                          <p:val>
                                            <p:strVal val="#ppt_y"/>
                                          </p:val>
                                        </p:tav>
                                      </p:tavLst>
                                    </p:anim>
                                  </p:childTnLst>
                                </p:cTn>
                              </p:par>
                              <p:par>
                                <p:cTn id="104" presetID="2" presetClass="entr" presetSubtype="4" fill="hold" nodeType="withEffect">
                                  <p:stCondLst>
                                    <p:cond delay="0"/>
                                  </p:stCondLst>
                                  <p:childTnLst>
                                    <p:set>
                                      <p:cBhvr>
                                        <p:cTn id="105" dur="1" fill="hold">
                                          <p:stCondLst>
                                            <p:cond delay="0"/>
                                          </p:stCondLst>
                                        </p:cTn>
                                        <p:tgtEl>
                                          <p:spTgt spid="16"/>
                                        </p:tgtEl>
                                        <p:attrNameLst>
                                          <p:attrName>style.visibility</p:attrName>
                                        </p:attrNameLst>
                                      </p:cBhvr>
                                      <p:to>
                                        <p:strVal val="visible"/>
                                      </p:to>
                                    </p:set>
                                    <p:anim calcmode="lin" valueType="num">
                                      <p:cBhvr additive="base">
                                        <p:cTn id="106" dur="500" fill="hold"/>
                                        <p:tgtEl>
                                          <p:spTgt spid="16"/>
                                        </p:tgtEl>
                                        <p:attrNameLst>
                                          <p:attrName>ppt_x</p:attrName>
                                        </p:attrNameLst>
                                      </p:cBhvr>
                                      <p:tavLst>
                                        <p:tav tm="0">
                                          <p:val>
                                            <p:strVal val="#ppt_x"/>
                                          </p:val>
                                        </p:tav>
                                        <p:tav tm="100000">
                                          <p:val>
                                            <p:strVal val="#ppt_x"/>
                                          </p:val>
                                        </p:tav>
                                      </p:tavLst>
                                    </p:anim>
                                    <p:anim calcmode="lin" valueType="num">
                                      <p:cBhvr additive="base">
                                        <p:cTn id="107" dur="500" fill="hold"/>
                                        <p:tgtEl>
                                          <p:spTgt spid="16"/>
                                        </p:tgtEl>
                                        <p:attrNameLst>
                                          <p:attrName>ppt_y</p:attrName>
                                        </p:attrNameLst>
                                      </p:cBhvr>
                                      <p:tavLst>
                                        <p:tav tm="0">
                                          <p:val>
                                            <p:strVal val="1+#ppt_h/2"/>
                                          </p:val>
                                        </p:tav>
                                        <p:tav tm="100000">
                                          <p:val>
                                            <p:strVal val="#ppt_y"/>
                                          </p:val>
                                        </p:tav>
                                      </p:tavLst>
                                    </p:anim>
                                  </p:childTnLst>
                                </p:cTn>
                              </p:par>
                              <p:par>
                                <p:cTn id="108" presetID="2" presetClass="entr" presetSubtype="4" fill="hold" grpId="0" nodeType="withEffect">
                                  <p:stCondLst>
                                    <p:cond delay="0"/>
                                  </p:stCondLst>
                                  <p:childTnLst>
                                    <p:set>
                                      <p:cBhvr>
                                        <p:cTn id="109" dur="1" fill="hold">
                                          <p:stCondLst>
                                            <p:cond delay="0"/>
                                          </p:stCondLst>
                                        </p:cTn>
                                        <p:tgtEl>
                                          <p:spTgt spid="17"/>
                                        </p:tgtEl>
                                        <p:attrNameLst>
                                          <p:attrName>style.visibility</p:attrName>
                                        </p:attrNameLst>
                                      </p:cBhvr>
                                      <p:to>
                                        <p:strVal val="visible"/>
                                      </p:to>
                                    </p:set>
                                    <p:anim calcmode="lin" valueType="num">
                                      <p:cBhvr additive="base">
                                        <p:cTn id="110" dur="500" fill="hold"/>
                                        <p:tgtEl>
                                          <p:spTgt spid="17"/>
                                        </p:tgtEl>
                                        <p:attrNameLst>
                                          <p:attrName>ppt_x</p:attrName>
                                        </p:attrNameLst>
                                      </p:cBhvr>
                                      <p:tavLst>
                                        <p:tav tm="0">
                                          <p:val>
                                            <p:strVal val="#ppt_x"/>
                                          </p:val>
                                        </p:tav>
                                        <p:tav tm="100000">
                                          <p:val>
                                            <p:strVal val="#ppt_x"/>
                                          </p:val>
                                        </p:tav>
                                      </p:tavLst>
                                    </p:anim>
                                    <p:anim calcmode="lin" valueType="num">
                                      <p:cBhvr additive="base">
                                        <p:cTn id="111"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41" grpId="0" animBg="1"/>
      <p:bldP spid="42" grpId="0" animBg="1"/>
      <p:bldP spid="47" grpId="0" animBg="1"/>
      <p:bldP spid="48" grpId="0" animBg="1"/>
      <p:bldP spid="53" grpId="0" animBg="1"/>
      <p:bldP spid="54" grpId="0" animBg="1"/>
      <p:bldP spid="55" grpId="0"/>
      <p:bldP spid="56" grpId="0"/>
      <p:bldP spid="57" grpId="0"/>
      <p:bldP spid="58" grpId="0"/>
      <p:bldP spid="59" grpId="0"/>
      <p:bldP spid="60" grpId="0"/>
      <p:bldP spid="66" grpId="0" animBg="1"/>
      <p:bldP spid="17" grpId="0"/>
      <p:bldP spid="3" grpId="0"/>
      <p:bldP spid="8" grpId="0" animBg="1"/>
      <p:bldP spid="6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A3DD4C5A-C2A8-4A52-8CC5-22BF3ECA5A74}"/>
              </a:ext>
            </a:extLst>
          </p:cNvPr>
          <p:cNvPicPr>
            <a:picLocks noChangeAspect="1"/>
          </p:cNvPicPr>
          <p:nvPr/>
        </p:nvPicPr>
        <p:blipFill rotWithShape="1">
          <a:blip r:embed="rId2"/>
          <a:srcRect b="35813"/>
          <a:stretch/>
        </p:blipFill>
        <p:spPr>
          <a:xfrm>
            <a:off x="8878" y="-26580"/>
            <a:ext cx="12192000" cy="4419034"/>
          </a:xfrm>
          <a:prstGeom prst="rect">
            <a:avLst/>
          </a:prstGeom>
        </p:spPr>
      </p:pic>
      <p:sp>
        <p:nvSpPr>
          <p:cNvPr id="6" name="Rectangle 5">
            <a:extLst>
              <a:ext uri="{FF2B5EF4-FFF2-40B4-BE49-F238E27FC236}">
                <a16:creationId xmlns:a16="http://schemas.microsoft.com/office/drawing/2014/main" id="{C336F08B-35AF-4805-B255-C5E4687B67B3}"/>
              </a:ext>
            </a:extLst>
          </p:cNvPr>
          <p:cNvSpPr/>
          <p:nvPr/>
        </p:nvSpPr>
        <p:spPr>
          <a:xfrm>
            <a:off x="355107" y="1296140"/>
            <a:ext cx="10946167" cy="29207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E75D6C86-9F54-485F-A61E-E3518A1655A5}"/>
              </a:ext>
            </a:extLst>
          </p:cNvPr>
          <p:cNvSpPr/>
          <p:nvPr/>
        </p:nvSpPr>
        <p:spPr>
          <a:xfrm>
            <a:off x="585926" y="1535837"/>
            <a:ext cx="10946167" cy="21306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03722D7D-8492-4ABA-A9C3-CCEA9F7189D7}"/>
              </a:ext>
            </a:extLst>
          </p:cNvPr>
          <p:cNvSpPr/>
          <p:nvPr/>
        </p:nvSpPr>
        <p:spPr>
          <a:xfrm>
            <a:off x="585926" y="6329779"/>
            <a:ext cx="2929631" cy="30627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1DBFA9E2-59AB-4762-9D2B-4E20CCD15619}"/>
              </a:ext>
            </a:extLst>
          </p:cNvPr>
          <p:cNvSpPr/>
          <p:nvPr/>
        </p:nvSpPr>
        <p:spPr>
          <a:xfrm>
            <a:off x="176334" y="1120580"/>
            <a:ext cx="11429740" cy="3785652"/>
          </a:xfrm>
          <a:prstGeom prst="rect">
            <a:avLst/>
          </a:prstGeom>
        </p:spPr>
        <p:txBody>
          <a:bodyPr wrap="square">
            <a:spAutoFit/>
          </a:bodyPr>
          <a:lstStyle/>
          <a:p>
            <a:pPr lvl="1"/>
            <a:r>
              <a:rPr lang="en-CA" sz="2000" b="1" dirty="0">
                <a:latin typeface="Montserrat" charset="0"/>
              </a:rPr>
              <a:t>2. Features: additional data related to the store, department, and regional activity for the given dates.</a:t>
            </a:r>
          </a:p>
          <a:p>
            <a:pPr marL="1371600" lvl="2" indent="-457200">
              <a:buFont typeface="Courier New" panose="02070309020205020404" pitchFamily="49" charset="0"/>
              <a:buChar char="o"/>
            </a:pPr>
            <a:r>
              <a:rPr lang="en-CA" sz="2000" b="1" dirty="0">
                <a:latin typeface="Montserrat" charset="0"/>
              </a:rPr>
              <a:t>Store: store number</a:t>
            </a:r>
          </a:p>
          <a:p>
            <a:pPr marL="1371600" lvl="2" indent="-457200">
              <a:buFont typeface="Courier New" panose="02070309020205020404" pitchFamily="49" charset="0"/>
              <a:buChar char="o"/>
            </a:pPr>
            <a:r>
              <a:rPr lang="en-CA" sz="2000" b="1" dirty="0">
                <a:latin typeface="Montserrat" charset="0"/>
              </a:rPr>
              <a:t>Date: week</a:t>
            </a:r>
          </a:p>
          <a:p>
            <a:pPr marL="1371600" lvl="2" indent="-457200">
              <a:buFont typeface="Courier New" panose="02070309020205020404" pitchFamily="49" charset="0"/>
              <a:buChar char="o"/>
            </a:pPr>
            <a:r>
              <a:rPr lang="en-CA" sz="2000" b="1" dirty="0">
                <a:latin typeface="Montserrat" charset="0"/>
              </a:rPr>
              <a:t>Temperature: average temperature in the region</a:t>
            </a:r>
          </a:p>
          <a:p>
            <a:pPr marL="1371600" lvl="2" indent="-457200">
              <a:buFont typeface="Courier New" panose="02070309020205020404" pitchFamily="49" charset="0"/>
              <a:buChar char="o"/>
            </a:pPr>
            <a:r>
              <a:rPr lang="en-CA" sz="2000" b="1" dirty="0" err="1">
                <a:latin typeface="Montserrat" charset="0"/>
              </a:rPr>
              <a:t>Fuel_Price</a:t>
            </a:r>
            <a:r>
              <a:rPr lang="en-CA" sz="2000" b="1" dirty="0">
                <a:latin typeface="Montserrat" charset="0"/>
              </a:rPr>
              <a:t>: cost of fuel in the region</a:t>
            </a:r>
          </a:p>
          <a:p>
            <a:pPr marL="1371600" lvl="2" indent="-457200">
              <a:buFont typeface="Courier New" panose="02070309020205020404" pitchFamily="49" charset="0"/>
              <a:buChar char="o"/>
            </a:pPr>
            <a:r>
              <a:rPr lang="en-CA" sz="2000" b="1" dirty="0">
                <a:latin typeface="Montserrat" charset="0"/>
              </a:rPr>
              <a:t>MarkDown1-5: anonymized data related to promotional markdowns. </a:t>
            </a:r>
          </a:p>
          <a:p>
            <a:pPr marL="1371600" lvl="2" indent="-457200">
              <a:buFont typeface="Courier New" panose="02070309020205020404" pitchFamily="49" charset="0"/>
              <a:buChar char="o"/>
            </a:pPr>
            <a:r>
              <a:rPr lang="en-CA" sz="2000" b="1" dirty="0">
                <a:latin typeface="Montserrat" charset="0"/>
              </a:rPr>
              <a:t>CPI: consumer price index</a:t>
            </a:r>
          </a:p>
          <a:p>
            <a:pPr marL="1371600" lvl="2" indent="-457200">
              <a:buFont typeface="Courier New" panose="02070309020205020404" pitchFamily="49" charset="0"/>
              <a:buChar char="o"/>
            </a:pPr>
            <a:r>
              <a:rPr lang="en-CA" sz="2000" b="1" dirty="0">
                <a:latin typeface="Montserrat" charset="0"/>
              </a:rPr>
              <a:t>Unemployment: unemployment rate</a:t>
            </a:r>
          </a:p>
          <a:p>
            <a:pPr marL="1371600" lvl="2" indent="-457200">
              <a:buFont typeface="Courier New" panose="02070309020205020404" pitchFamily="49" charset="0"/>
              <a:buChar char="o"/>
            </a:pPr>
            <a:r>
              <a:rPr lang="en-CA" sz="2000" b="1" dirty="0" err="1">
                <a:latin typeface="Montserrat" charset="0"/>
              </a:rPr>
              <a:t>IsHoliday</a:t>
            </a:r>
            <a:r>
              <a:rPr lang="en-CA" sz="2000" b="1" dirty="0">
                <a:latin typeface="Montserrat" charset="0"/>
              </a:rPr>
              <a:t>: whether the week is a special holiday week</a:t>
            </a:r>
          </a:p>
          <a:p>
            <a:pPr marL="285750" indent="-285750">
              <a:buFont typeface="Arial" panose="020B0604020202020204" pitchFamily="34" charset="0"/>
              <a:buChar char="•"/>
            </a:pPr>
            <a:endParaRPr lang="en-CA" sz="2000" b="1" dirty="0">
              <a:latin typeface="Montserrat" charset="0"/>
            </a:endParaRPr>
          </a:p>
          <a:p>
            <a:pPr marL="285750" indent="-285750">
              <a:buFont typeface="Arial" panose="020B0604020202020204" pitchFamily="34" charset="0"/>
              <a:buChar char="•"/>
            </a:pPr>
            <a:endParaRPr lang="en-US" sz="2000" b="1" dirty="0">
              <a:latin typeface="Montserrat" charset="0"/>
            </a:endParaRPr>
          </a:p>
        </p:txBody>
      </p:sp>
      <p:sp>
        <p:nvSpPr>
          <p:cNvPr id="10" name="Rectangle 9">
            <a:extLst>
              <a:ext uri="{FF2B5EF4-FFF2-40B4-BE49-F238E27FC236}">
                <a16:creationId xmlns:a16="http://schemas.microsoft.com/office/drawing/2014/main" id="{BB92BDB9-5B72-4AE6-B5AB-E44B226E7A16}"/>
              </a:ext>
            </a:extLst>
          </p:cNvPr>
          <p:cNvSpPr/>
          <p:nvPr/>
        </p:nvSpPr>
        <p:spPr>
          <a:xfrm>
            <a:off x="176334" y="237642"/>
            <a:ext cx="4035079" cy="523220"/>
          </a:xfrm>
          <a:prstGeom prst="rect">
            <a:avLst/>
          </a:prstGeom>
        </p:spPr>
        <p:txBody>
          <a:bodyPr wrap="none">
            <a:spAutoFit/>
          </a:bodyPr>
          <a:lstStyle/>
          <a:p>
            <a:r>
              <a:rPr lang="en-CA" sz="2800" b="1" dirty="0">
                <a:latin typeface="Montserrat" charset="0"/>
                <a:ea typeface="Montserrat" charset="0"/>
                <a:cs typeface="Montserrat" charset="0"/>
              </a:rPr>
              <a:t>PROJECT OVERVIEW</a:t>
            </a:r>
            <a:endParaRPr lang="en-US" sz="2800" dirty="0"/>
          </a:p>
        </p:txBody>
      </p:sp>
      <p:pic>
        <p:nvPicPr>
          <p:cNvPr id="3" name="Picture 2">
            <a:extLst>
              <a:ext uri="{FF2B5EF4-FFF2-40B4-BE49-F238E27FC236}">
                <a16:creationId xmlns:a16="http://schemas.microsoft.com/office/drawing/2014/main" id="{0605D8C4-D78E-4F8E-9ECD-2D7A0FC0E102}"/>
              </a:ext>
            </a:extLst>
          </p:cNvPr>
          <p:cNvPicPr>
            <a:picLocks noChangeAspect="1"/>
          </p:cNvPicPr>
          <p:nvPr/>
        </p:nvPicPr>
        <p:blipFill>
          <a:blip r:embed="rId3"/>
          <a:stretch>
            <a:fillRect/>
          </a:stretch>
        </p:blipFill>
        <p:spPr>
          <a:xfrm>
            <a:off x="239234" y="4330268"/>
            <a:ext cx="11639550" cy="2152650"/>
          </a:xfrm>
          <a:prstGeom prst="rect">
            <a:avLst/>
          </a:prstGeom>
        </p:spPr>
      </p:pic>
    </p:spTree>
    <p:extLst>
      <p:ext uri="{BB962C8B-B14F-4D97-AF65-F5344CB8AC3E}">
        <p14:creationId xmlns:p14="http://schemas.microsoft.com/office/powerpoint/2010/main" val="6368733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2012CA-1AB5-4A65-A165-150248D6D8D4}"/>
              </a:ext>
            </a:extLst>
          </p:cNvPr>
          <p:cNvSpPr>
            <a:spLocks noGrp="1"/>
          </p:cNvSpPr>
          <p:nvPr>
            <p:ph type="title"/>
          </p:nvPr>
        </p:nvSpPr>
        <p:spPr/>
        <p:txBody>
          <a:bodyPr/>
          <a:lstStyle/>
          <a:p>
            <a:endParaRPr lang="en-US"/>
          </a:p>
        </p:txBody>
      </p:sp>
      <p:pic>
        <p:nvPicPr>
          <p:cNvPr id="4" name="Picture 3">
            <a:extLst>
              <a:ext uri="{FF2B5EF4-FFF2-40B4-BE49-F238E27FC236}">
                <a16:creationId xmlns:a16="http://schemas.microsoft.com/office/drawing/2014/main" id="{B16761A9-D127-4B91-A711-E525F9D8A654}"/>
              </a:ext>
            </a:extLst>
          </p:cNvPr>
          <p:cNvPicPr>
            <a:picLocks noChangeAspect="1"/>
          </p:cNvPicPr>
          <p:nvPr/>
        </p:nvPicPr>
        <p:blipFill rotWithShape="1">
          <a:blip r:embed="rId2"/>
          <a:srcRect b="26908"/>
          <a:stretch/>
        </p:blipFill>
        <p:spPr>
          <a:xfrm>
            <a:off x="0" y="-26580"/>
            <a:ext cx="12192000" cy="5032072"/>
          </a:xfrm>
          <a:prstGeom prst="rect">
            <a:avLst/>
          </a:prstGeom>
        </p:spPr>
      </p:pic>
      <p:sp>
        <p:nvSpPr>
          <p:cNvPr id="5" name="Прямоугольник 9">
            <a:extLst>
              <a:ext uri="{FF2B5EF4-FFF2-40B4-BE49-F238E27FC236}">
                <a16:creationId xmlns:a16="http://schemas.microsoft.com/office/drawing/2014/main" id="{328A90F5-E443-40F9-8156-C7E3D21E37DA}"/>
              </a:ext>
            </a:extLst>
          </p:cNvPr>
          <p:cNvSpPr/>
          <p:nvPr/>
        </p:nvSpPr>
        <p:spPr>
          <a:xfrm>
            <a:off x="178178" y="103371"/>
            <a:ext cx="8229222" cy="954107"/>
          </a:xfrm>
          <a:prstGeom prst="rect">
            <a:avLst/>
          </a:prstGeom>
        </p:spPr>
        <p:txBody>
          <a:bodyPr wrap="square">
            <a:spAutoFit/>
          </a:bodyPr>
          <a:lstStyle/>
          <a:p>
            <a:r>
              <a:rPr lang="en-US" sz="2800" b="1" dirty="0">
                <a:latin typeface="Montserrat" charset="0"/>
              </a:rPr>
              <a:t>XGBOOST: GRADIENT BOOSTING ALGORITHM</a:t>
            </a:r>
          </a:p>
        </p:txBody>
      </p:sp>
      <p:sp>
        <p:nvSpPr>
          <p:cNvPr id="7" name="TextBox 6">
            <a:extLst>
              <a:ext uri="{FF2B5EF4-FFF2-40B4-BE49-F238E27FC236}">
                <a16:creationId xmlns:a16="http://schemas.microsoft.com/office/drawing/2014/main" id="{6F7D66D3-D738-46E1-9E77-E13381CEF5ED}"/>
              </a:ext>
            </a:extLst>
          </p:cNvPr>
          <p:cNvSpPr txBox="1"/>
          <p:nvPr/>
        </p:nvSpPr>
        <p:spPr>
          <a:xfrm>
            <a:off x="32242" y="1134330"/>
            <a:ext cx="5054108" cy="1938992"/>
          </a:xfrm>
          <a:prstGeom prst="rect">
            <a:avLst/>
          </a:prstGeom>
          <a:noFill/>
        </p:spPr>
        <p:txBody>
          <a:bodyPr wrap="square" rtlCol="0">
            <a:spAutoFit/>
          </a:bodyPr>
          <a:lstStyle/>
          <a:p>
            <a:pPr marL="285750" indent="-285750">
              <a:buFont typeface="Arial" panose="020B0604020202020204" pitchFamily="34" charset="0"/>
              <a:buChar char="•"/>
            </a:pPr>
            <a:r>
              <a:rPr lang="en-CA" sz="2000" dirty="0"/>
              <a:t>Now let’s build another tree with the new residuals from the new predictions.</a:t>
            </a:r>
          </a:p>
          <a:p>
            <a:pPr marL="285750" indent="-285750">
              <a:buFont typeface="Arial" panose="020B0604020202020204" pitchFamily="34" charset="0"/>
              <a:buChar char="•"/>
            </a:pPr>
            <a:endParaRPr lang="en-CA" sz="2000" dirty="0"/>
          </a:p>
          <a:p>
            <a:pPr marL="285750" indent="-285750">
              <a:buFont typeface="Arial" panose="020B0604020202020204" pitchFamily="34" charset="0"/>
              <a:buChar char="•"/>
            </a:pPr>
            <a:endParaRPr lang="en-CA" sz="2000" dirty="0"/>
          </a:p>
          <a:p>
            <a:pPr marL="285750" indent="-285750">
              <a:buFont typeface="Arial" panose="020B0604020202020204" pitchFamily="34" charset="0"/>
              <a:buChar char="•"/>
            </a:pPr>
            <a:endParaRPr lang="en-US" sz="2000" dirty="0"/>
          </a:p>
          <a:p>
            <a:pPr marL="285750" indent="-285750">
              <a:buFont typeface="Arial" panose="020B0604020202020204" pitchFamily="34" charset="0"/>
              <a:buChar char="•"/>
            </a:pPr>
            <a:endParaRPr lang="en-CA" sz="2000" dirty="0"/>
          </a:p>
        </p:txBody>
      </p:sp>
      <p:graphicFrame>
        <p:nvGraphicFramePr>
          <p:cNvPr id="62" name="Table 8">
            <a:extLst>
              <a:ext uri="{FF2B5EF4-FFF2-40B4-BE49-F238E27FC236}">
                <a16:creationId xmlns:a16="http://schemas.microsoft.com/office/drawing/2014/main" id="{F1F80865-3DE1-408F-96AE-36B7840D4667}"/>
              </a:ext>
            </a:extLst>
          </p:cNvPr>
          <p:cNvGraphicFramePr>
            <a:graphicFrameLocks noGrp="1"/>
          </p:cNvGraphicFramePr>
          <p:nvPr>
            <p:extLst>
              <p:ext uri="{D42A27DB-BD31-4B8C-83A1-F6EECF244321}">
                <p14:modId xmlns:p14="http://schemas.microsoft.com/office/powerpoint/2010/main" val="3508693769"/>
              </p:ext>
            </p:extLst>
          </p:nvPr>
        </p:nvGraphicFramePr>
        <p:xfrm>
          <a:off x="203384" y="3978257"/>
          <a:ext cx="5384800" cy="2595880"/>
        </p:xfrm>
        <a:graphic>
          <a:graphicData uri="http://schemas.openxmlformats.org/drawingml/2006/table">
            <a:tbl>
              <a:tblPr firstRow="1" bandRow="1">
                <a:tableStyleId>{5C22544A-7EE6-4342-B048-85BDC9FD1C3A}</a:tableStyleId>
              </a:tblPr>
              <a:tblGrid>
                <a:gridCol w="1346200">
                  <a:extLst>
                    <a:ext uri="{9D8B030D-6E8A-4147-A177-3AD203B41FA5}">
                      <a16:colId xmlns:a16="http://schemas.microsoft.com/office/drawing/2014/main" val="777725250"/>
                    </a:ext>
                  </a:extLst>
                </a:gridCol>
                <a:gridCol w="1346200">
                  <a:extLst>
                    <a:ext uri="{9D8B030D-6E8A-4147-A177-3AD203B41FA5}">
                      <a16:colId xmlns:a16="http://schemas.microsoft.com/office/drawing/2014/main" val="3646554055"/>
                    </a:ext>
                  </a:extLst>
                </a:gridCol>
                <a:gridCol w="1346200">
                  <a:extLst>
                    <a:ext uri="{9D8B030D-6E8A-4147-A177-3AD203B41FA5}">
                      <a16:colId xmlns:a16="http://schemas.microsoft.com/office/drawing/2014/main" val="470433922"/>
                    </a:ext>
                  </a:extLst>
                </a:gridCol>
                <a:gridCol w="1346200">
                  <a:extLst>
                    <a:ext uri="{9D8B030D-6E8A-4147-A177-3AD203B41FA5}">
                      <a16:colId xmlns:a16="http://schemas.microsoft.com/office/drawing/2014/main" val="1485391135"/>
                    </a:ext>
                  </a:extLst>
                </a:gridCol>
              </a:tblGrid>
              <a:tr h="370840">
                <a:tc>
                  <a:txBody>
                    <a:bodyPr/>
                    <a:lstStyle/>
                    <a:p>
                      <a:r>
                        <a:rPr lang="en-CA" dirty="0"/>
                        <a:t>Height</a:t>
                      </a:r>
                      <a:endParaRPr lang="en-US" dirty="0"/>
                    </a:p>
                  </a:txBody>
                  <a:tcPr/>
                </a:tc>
                <a:tc>
                  <a:txBody>
                    <a:bodyPr/>
                    <a:lstStyle/>
                    <a:p>
                      <a:r>
                        <a:rPr lang="en-CA" dirty="0"/>
                        <a:t>Color</a:t>
                      </a:r>
                      <a:endParaRPr lang="en-US" dirty="0"/>
                    </a:p>
                  </a:txBody>
                  <a:tcPr/>
                </a:tc>
                <a:tc>
                  <a:txBody>
                    <a:bodyPr/>
                    <a:lstStyle/>
                    <a:p>
                      <a:r>
                        <a:rPr lang="en-CA" dirty="0"/>
                        <a:t>Gender</a:t>
                      </a:r>
                      <a:endParaRPr lang="en-US" dirty="0"/>
                    </a:p>
                  </a:txBody>
                  <a:tcPr/>
                </a:tc>
                <a:tc>
                  <a:txBody>
                    <a:bodyPr/>
                    <a:lstStyle/>
                    <a:p>
                      <a:r>
                        <a:rPr lang="en-CA" dirty="0"/>
                        <a:t>Weight (Kg)</a:t>
                      </a:r>
                      <a:endParaRPr lang="en-US" dirty="0"/>
                    </a:p>
                  </a:txBody>
                  <a:tcPr/>
                </a:tc>
                <a:extLst>
                  <a:ext uri="{0D108BD9-81ED-4DB2-BD59-A6C34878D82A}">
                    <a16:rowId xmlns:a16="http://schemas.microsoft.com/office/drawing/2014/main" val="225547324"/>
                  </a:ext>
                </a:extLst>
              </a:tr>
              <a:tr h="370840">
                <a:tc>
                  <a:txBody>
                    <a:bodyPr/>
                    <a:lstStyle/>
                    <a:p>
                      <a:r>
                        <a:rPr lang="en-CA" dirty="0"/>
                        <a:t>1.6</a:t>
                      </a:r>
                      <a:endParaRPr lang="en-US" dirty="0"/>
                    </a:p>
                  </a:txBody>
                  <a:tcPr/>
                </a:tc>
                <a:tc>
                  <a:txBody>
                    <a:bodyPr/>
                    <a:lstStyle/>
                    <a:p>
                      <a:r>
                        <a:rPr lang="en-CA" dirty="0"/>
                        <a:t>Blue</a:t>
                      </a:r>
                      <a:endParaRPr lang="en-US" dirty="0"/>
                    </a:p>
                  </a:txBody>
                  <a:tcPr/>
                </a:tc>
                <a:tc>
                  <a:txBody>
                    <a:bodyPr/>
                    <a:lstStyle/>
                    <a:p>
                      <a:r>
                        <a:rPr lang="en-CA" dirty="0"/>
                        <a:t>Male</a:t>
                      </a:r>
                      <a:endParaRPr lang="en-US" dirty="0"/>
                    </a:p>
                  </a:txBody>
                  <a:tcPr/>
                </a:tc>
                <a:tc>
                  <a:txBody>
                    <a:bodyPr/>
                    <a:lstStyle/>
                    <a:p>
                      <a:r>
                        <a:rPr lang="en-CA" dirty="0"/>
                        <a:t>88</a:t>
                      </a:r>
                      <a:endParaRPr lang="en-US" dirty="0"/>
                    </a:p>
                  </a:txBody>
                  <a:tcPr/>
                </a:tc>
                <a:extLst>
                  <a:ext uri="{0D108BD9-81ED-4DB2-BD59-A6C34878D82A}">
                    <a16:rowId xmlns:a16="http://schemas.microsoft.com/office/drawing/2014/main" val="4233836156"/>
                  </a:ext>
                </a:extLst>
              </a:tr>
              <a:tr h="370840">
                <a:tc>
                  <a:txBody>
                    <a:bodyPr/>
                    <a:lstStyle/>
                    <a:p>
                      <a:r>
                        <a:rPr lang="en-CA" dirty="0"/>
                        <a:t>1.6</a:t>
                      </a:r>
                      <a:endParaRPr lang="en-US" dirty="0"/>
                    </a:p>
                  </a:txBody>
                  <a:tcPr/>
                </a:tc>
                <a:tc>
                  <a:txBody>
                    <a:bodyPr/>
                    <a:lstStyle/>
                    <a:p>
                      <a:r>
                        <a:rPr lang="en-CA" dirty="0"/>
                        <a:t>Green</a:t>
                      </a:r>
                      <a:endParaRPr lang="en-US" dirty="0"/>
                    </a:p>
                  </a:txBody>
                  <a:tcPr/>
                </a:tc>
                <a:tc>
                  <a:txBody>
                    <a:bodyPr/>
                    <a:lstStyle/>
                    <a:p>
                      <a:r>
                        <a:rPr lang="en-CA" b="0" dirty="0"/>
                        <a:t>Female</a:t>
                      </a:r>
                      <a:endParaRPr lang="en-US" b="0" dirty="0"/>
                    </a:p>
                  </a:txBody>
                  <a:tcPr/>
                </a:tc>
                <a:tc>
                  <a:txBody>
                    <a:bodyPr/>
                    <a:lstStyle/>
                    <a:p>
                      <a:r>
                        <a:rPr lang="en-CA" dirty="0"/>
                        <a:t>76</a:t>
                      </a:r>
                      <a:endParaRPr lang="en-US" dirty="0"/>
                    </a:p>
                  </a:txBody>
                  <a:tcPr/>
                </a:tc>
                <a:extLst>
                  <a:ext uri="{0D108BD9-81ED-4DB2-BD59-A6C34878D82A}">
                    <a16:rowId xmlns:a16="http://schemas.microsoft.com/office/drawing/2014/main" val="2028045096"/>
                  </a:ext>
                </a:extLst>
              </a:tr>
              <a:tr h="370840">
                <a:tc>
                  <a:txBody>
                    <a:bodyPr/>
                    <a:lstStyle/>
                    <a:p>
                      <a:r>
                        <a:rPr lang="en-CA" dirty="0"/>
                        <a:t>1.5</a:t>
                      </a:r>
                      <a:endParaRPr lang="en-US" dirty="0"/>
                    </a:p>
                  </a:txBody>
                  <a:tcPr/>
                </a:tc>
                <a:tc>
                  <a:txBody>
                    <a:bodyPr/>
                    <a:lstStyle/>
                    <a:p>
                      <a:r>
                        <a:rPr lang="en-CA" dirty="0"/>
                        <a:t>Blue</a:t>
                      </a:r>
                      <a:endParaRPr lang="en-US" dirty="0"/>
                    </a:p>
                  </a:txBody>
                  <a:tcPr/>
                </a:tc>
                <a:tc>
                  <a:txBody>
                    <a:bodyPr/>
                    <a:lstStyle/>
                    <a:p>
                      <a:r>
                        <a:rPr lang="en-CA" b="0" dirty="0"/>
                        <a:t>Female</a:t>
                      </a:r>
                      <a:endParaRPr lang="en-US" b="0" dirty="0"/>
                    </a:p>
                  </a:txBody>
                  <a:tcPr/>
                </a:tc>
                <a:tc>
                  <a:txBody>
                    <a:bodyPr/>
                    <a:lstStyle/>
                    <a:p>
                      <a:r>
                        <a:rPr lang="en-CA" dirty="0"/>
                        <a:t>56</a:t>
                      </a:r>
                      <a:endParaRPr lang="en-US" dirty="0"/>
                    </a:p>
                  </a:txBody>
                  <a:tcPr/>
                </a:tc>
                <a:extLst>
                  <a:ext uri="{0D108BD9-81ED-4DB2-BD59-A6C34878D82A}">
                    <a16:rowId xmlns:a16="http://schemas.microsoft.com/office/drawing/2014/main" val="90805225"/>
                  </a:ext>
                </a:extLst>
              </a:tr>
              <a:tr h="370840">
                <a:tc>
                  <a:txBody>
                    <a:bodyPr/>
                    <a:lstStyle/>
                    <a:p>
                      <a:r>
                        <a:rPr lang="en-CA" dirty="0"/>
                        <a:t>1.8</a:t>
                      </a:r>
                      <a:endParaRPr lang="en-US" dirty="0"/>
                    </a:p>
                  </a:txBody>
                  <a:tcPr/>
                </a:tc>
                <a:tc>
                  <a:txBody>
                    <a:bodyPr/>
                    <a:lstStyle/>
                    <a:p>
                      <a:r>
                        <a:rPr lang="en-CA" dirty="0"/>
                        <a:t>Red</a:t>
                      </a:r>
                      <a:endParaRPr lang="en-US" dirty="0"/>
                    </a:p>
                  </a:txBody>
                  <a:tcPr/>
                </a:tc>
                <a:tc>
                  <a:txBody>
                    <a:bodyPr/>
                    <a:lstStyle/>
                    <a:p>
                      <a:r>
                        <a:rPr lang="en-CA" dirty="0"/>
                        <a:t>Male</a:t>
                      </a:r>
                      <a:endParaRPr lang="en-US" dirty="0"/>
                    </a:p>
                  </a:txBody>
                  <a:tcPr/>
                </a:tc>
                <a:tc>
                  <a:txBody>
                    <a:bodyPr/>
                    <a:lstStyle/>
                    <a:p>
                      <a:r>
                        <a:rPr lang="en-CA" dirty="0"/>
                        <a:t>73</a:t>
                      </a:r>
                      <a:endParaRPr lang="en-US" dirty="0"/>
                    </a:p>
                  </a:txBody>
                  <a:tcPr/>
                </a:tc>
                <a:extLst>
                  <a:ext uri="{0D108BD9-81ED-4DB2-BD59-A6C34878D82A}">
                    <a16:rowId xmlns:a16="http://schemas.microsoft.com/office/drawing/2014/main" val="2716090376"/>
                  </a:ext>
                </a:extLst>
              </a:tr>
              <a:tr h="370840">
                <a:tc>
                  <a:txBody>
                    <a:bodyPr/>
                    <a:lstStyle/>
                    <a:p>
                      <a:r>
                        <a:rPr lang="en-CA" dirty="0"/>
                        <a:t>1.5</a:t>
                      </a:r>
                      <a:endParaRPr lang="en-US" dirty="0"/>
                    </a:p>
                  </a:txBody>
                  <a:tcPr/>
                </a:tc>
                <a:tc>
                  <a:txBody>
                    <a:bodyPr/>
                    <a:lstStyle/>
                    <a:p>
                      <a:r>
                        <a:rPr lang="en-CA" dirty="0"/>
                        <a:t>Green</a:t>
                      </a:r>
                      <a:endParaRPr lang="en-US" dirty="0"/>
                    </a:p>
                  </a:txBody>
                  <a:tcPr/>
                </a:tc>
                <a:tc>
                  <a:txBody>
                    <a:bodyPr/>
                    <a:lstStyle/>
                    <a:p>
                      <a:r>
                        <a:rPr lang="en-CA" dirty="0"/>
                        <a:t>Male</a:t>
                      </a:r>
                      <a:endParaRPr lang="en-US" dirty="0"/>
                    </a:p>
                  </a:txBody>
                  <a:tcPr/>
                </a:tc>
                <a:tc>
                  <a:txBody>
                    <a:bodyPr/>
                    <a:lstStyle/>
                    <a:p>
                      <a:r>
                        <a:rPr lang="en-CA" dirty="0"/>
                        <a:t>77</a:t>
                      </a:r>
                      <a:endParaRPr lang="en-US" dirty="0"/>
                    </a:p>
                  </a:txBody>
                  <a:tcPr/>
                </a:tc>
                <a:extLst>
                  <a:ext uri="{0D108BD9-81ED-4DB2-BD59-A6C34878D82A}">
                    <a16:rowId xmlns:a16="http://schemas.microsoft.com/office/drawing/2014/main" val="631778151"/>
                  </a:ext>
                </a:extLst>
              </a:tr>
              <a:tr h="370840">
                <a:tc>
                  <a:txBody>
                    <a:bodyPr/>
                    <a:lstStyle/>
                    <a:p>
                      <a:r>
                        <a:rPr lang="en-CA" dirty="0"/>
                        <a:t>1.4</a:t>
                      </a:r>
                      <a:endParaRPr lang="en-US" dirty="0"/>
                    </a:p>
                  </a:txBody>
                  <a:tcPr/>
                </a:tc>
                <a:tc>
                  <a:txBody>
                    <a:bodyPr/>
                    <a:lstStyle/>
                    <a:p>
                      <a:r>
                        <a:rPr lang="en-CA" dirty="0"/>
                        <a:t>Blue</a:t>
                      </a:r>
                      <a:endParaRPr lang="en-US" dirty="0"/>
                    </a:p>
                  </a:txBody>
                  <a:tcPr/>
                </a:tc>
                <a:tc>
                  <a:txBody>
                    <a:bodyPr/>
                    <a:lstStyle/>
                    <a:p>
                      <a:r>
                        <a:rPr lang="en-CA" b="0" dirty="0"/>
                        <a:t>Female</a:t>
                      </a:r>
                      <a:endParaRPr lang="en-US" b="0" dirty="0"/>
                    </a:p>
                  </a:txBody>
                  <a:tcPr/>
                </a:tc>
                <a:tc>
                  <a:txBody>
                    <a:bodyPr/>
                    <a:lstStyle/>
                    <a:p>
                      <a:r>
                        <a:rPr lang="en-CA" dirty="0"/>
                        <a:t>57</a:t>
                      </a:r>
                      <a:endParaRPr lang="en-US" dirty="0"/>
                    </a:p>
                  </a:txBody>
                  <a:tcPr/>
                </a:tc>
                <a:extLst>
                  <a:ext uri="{0D108BD9-81ED-4DB2-BD59-A6C34878D82A}">
                    <a16:rowId xmlns:a16="http://schemas.microsoft.com/office/drawing/2014/main" val="3215907717"/>
                  </a:ext>
                </a:extLst>
              </a:tr>
            </a:tbl>
          </a:graphicData>
        </a:graphic>
      </p:graphicFrame>
      <p:sp>
        <p:nvSpPr>
          <p:cNvPr id="63" name="Rectangle 62">
            <a:extLst>
              <a:ext uri="{FF2B5EF4-FFF2-40B4-BE49-F238E27FC236}">
                <a16:creationId xmlns:a16="http://schemas.microsoft.com/office/drawing/2014/main" id="{25E02510-1FD9-4DC9-B8D3-2313CE7E800A}"/>
              </a:ext>
            </a:extLst>
          </p:cNvPr>
          <p:cNvSpPr/>
          <p:nvPr/>
        </p:nvSpPr>
        <p:spPr>
          <a:xfrm>
            <a:off x="4260514" y="3978257"/>
            <a:ext cx="1312680" cy="2595880"/>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Rectangle 65">
            <a:extLst>
              <a:ext uri="{FF2B5EF4-FFF2-40B4-BE49-F238E27FC236}">
                <a16:creationId xmlns:a16="http://schemas.microsoft.com/office/drawing/2014/main" id="{1FA6EDD7-BF34-43E5-A7D9-01C089317DEC}"/>
              </a:ext>
            </a:extLst>
          </p:cNvPr>
          <p:cNvSpPr/>
          <p:nvPr/>
        </p:nvSpPr>
        <p:spPr>
          <a:xfrm>
            <a:off x="203384" y="3978257"/>
            <a:ext cx="4057130" cy="2595880"/>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6" name="Table 15">
            <a:extLst>
              <a:ext uri="{FF2B5EF4-FFF2-40B4-BE49-F238E27FC236}">
                <a16:creationId xmlns:a16="http://schemas.microsoft.com/office/drawing/2014/main" id="{F41A968C-73E1-4F34-BCD8-59D99768F991}"/>
              </a:ext>
            </a:extLst>
          </p:cNvPr>
          <p:cNvGraphicFramePr>
            <a:graphicFrameLocks noGrp="1"/>
          </p:cNvGraphicFramePr>
          <p:nvPr>
            <p:extLst>
              <p:ext uri="{D42A27DB-BD31-4B8C-83A1-F6EECF244321}">
                <p14:modId xmlns:p14="http://schemas.microsoft.com/office/powerpoint/2010/main" val="700753327"/>
              </p:ext>
            </p:extLst>
          </p:nvPr>
        </p:nvGraphicFramePr>
        <p:xfrm>
          <a:off x="5946193" y="3969306"/>
          <a:ext cx="4057130" cy="2595880"/>
        </p:xfrm>
        <a:graphic>
          <a:graphicData uri="http://schemas.openxmlformats.org/drawingml/2006/table">
            <a:tbl>
              <a:tblPr firstRow="1" bandRow="1">
                <a:tableStyleId>{5C22544A-7EE6-4342-B048-85BDC9FD1C3A}</a:tableStyleId>
              </a:tblPr>
              <a:tblGrid>
                <a:gridCol w="2028565">
                  <a:extLst>
                    <a:ext uri="{9D8B030D-6E8A-4147-A177-3AD203B41FA5}">
                      <a16:colId xmlns:a16="http://schemas.microsoft.com/office/drawing/2014/main" val="1883861568"/>
                    </a:ext>
                  </a:extLst>
                </a:gridCol>
                <a:gridCol w="2028565">
                  <a:extLst>
                    <a:ext uri="{9D8B030D-6E8A-4147-A177-3AD203B41FA5}">
                      <a16:colId xmlns:a16="http://schemas.microsoft.com/office/drawing/2014/main" val="2555877961"/>
                    </a:ext>
                  </a:extLst>
                </a:gridCol>
              </a:tblGrid>
              <a:tr h="370840">
                <a:tc>
                  <a:txBody>
                    <a:bodyPr/>
                    <a:lstStyle/>
                    <a:p>
                      <a:r>
                        <a:rPr lang="en-CA" dirty="0"/>
                        <a:t>New predictions</a:t>
                      </a:r>
                      <a:endParaRPr lang="en-US" dirty="0"/>
                    </a:p>
                  </a:txBody>
                  <a:tcPr/>
                </a:tc>
                <a:tc>
                  <a:txBody>
                    <a:bodyPr/>
                    <a:lstStyle/>
                    <a:p>
                      <a:r>
                        <a:rPr lang="en-CA" dirty="0"/>
                        <a:t>New Residuals</a:t>
                      </a:r>
                      <a:endParaRPr lang="en-US" dirty="0"/>
                    </a:p>
                  </a:txBody>
                  <a:tcPr/>
                </a:tc>
                <a:extLst>
                  <a:ext uri="{0D108BD9-81ED-4DB2-BD59-A6C34878D82A}">
                    <a16:rowId xmlns:a16="http://schemas.microsoft.com/office/drawing/2014/main" val="2189527486"/>
                  </a:ext>
                </a:extLst>
              </a:tr>
              <a:tr h="370840">
                <a:tc>
                  <a:txBody>
                    <a:bodyPr/>
                    <a:lstStyle/>
                    <a:p>
                      <a:pPr algn="ctr"/>
                      <a:r>
                        <a:rPr lang="en-CA" dirty="0"/>
                        <a:t>72.9</a:t>
                      </a:r>
                      <a:endParaRPr lang="en-US" dirty="0"/>
                    </a:p>
                  </a:txBody>
                  <a:tcPr/>
                </a:tc>
                <a:tc>
                  <a:txBody>
                    <a:bodyPr/>
                    <a:lstStyle/>
                    <a:p>
                      <a:pPr algn="ctr"/>
                      <a:r>
                        <a:rPr lang="en-CA" dirty="0"/>
                        <a:t>88-72.9 = 15.1</a:t>
                      </a:r>
                      <a:endParaRPr lang="en-US" dirty="0"/>
                    </a:p>
                  </a:txBody>
                  <a:tcPr/>
                </a:tc>
                <a:extLst>
                  <a:ext uri="{0D108BD9-81ED-4DB2-BD59-A6C34878D82A}">
                    <a16:rowId xmlns:a16="http://schemas.microsoft.com/office/drawing/2014/main" val="1602422220"/>
                  </a:ext>
                </a:extLst>
              </a:tr>
              <a:tr h="370840">
                <a:tc>
                  <a:txBody>
                    <a:bodyPr/>
                    <a:lstStyle/>
                    <a:p>
                      <a:pPr algn="ctr"/>
                      <a:endParaRPr lang="en-US" dirty="0"/>
                    </a:p>
                  </a:txBody>
                  <a:tcPr/>
                </a:tc>
                <a:tc>
                  <a:txBody>
                    <a:bodyPr/>
                    <a:lstStyle/>
                    <a:p>
                      <a:pPr algn="ctr"/>
                      <a:r>
                        <a:rPr lang="en-CA" dirty="0"/>
                        <a:t>4.3</a:t>
                      </a:r>
                      <a:endParaRPr lang="en-US" dirty="0"/>
                    </a:p>
                  </a:txBody>
                  <a:tcPr/>
                </a:tc>
                <a:extLst>
                  <a:ext uri="{0D108BD9-81ED-4DB2-BD59-A6C34878D82A}">
                    <a16:rowId xmlns:a16="http://schemas.microsoft.com/office/drawing/2014/main" val="2108715991"/>
                  </a:ext>
                </a:extLst>
              </a:tr>
              <a:tr h="370840">
                <a:tc>
                  <a:txBody>
                    <a:bodyPr/>
                    <a:lstStyle/>
                    <a:p>
                      <a:pPr algn="ctr"/>
                      <a:endParaRPr lang="en-US" dirty="0"/>
                    </a:p>
                  </a:txBody>
                  <a:tcPr/>
                </a:tc>
                <a:tc>
                  <a:txBody>
                    <a:bodyPr/>
                    <a:lstStyle/>
                    <a:p>
                      <a:pPr algn="ctr"/>
                      <a:r>
                        <a:rPr lang="en-CA" dirty="0"/>
                        <a:t>-13.7</a:t>
                      </a:r>
                      <a:endParaRPr lang="en-US" dirty="0"/>
                    </a:p>
                  </a:txBody>
                  <a:tcPr/>
                </a:tc>
                <a:extLst>
                  <a:ext uri="{0D108BD9-81ED-4DB2-BD59-A6C34878D82A}">
                    <a16:rowId xmlns:a16="http://schemas.microsoft.com/office/drawing/2014/main" val="1392035287"/>
                  </a:ext>
                </a:extLst>
              </a:tr>
              <a:tr h="370840">
                <a:tc>
                  <a:txBody>
                    <a:bodyPr/>
                    <a:lstStyle/>
                    <a:p>
                      <a:pPr algn="ctr"/>
                      <a:endParaRPr lang="en-US" dirty="0"/>
                    </a:p>
                  </a:txBody>
                  <a:tcPr/>
                </a:tc>
                <a:tc>
                  <a:txBody>
                    <a:bodyPr/>
                    <a:lstStyle/>
                    <a:p>
                      <a:pPr algn="ctr"/>
                      <a:r>
                        <a:rPr lang="en-CA" dirty="0"/>
                        <a:t>1.4</a:t>
                      </a:r>
                      <a:endParaRPr lang="en-US" dirty="0"/>
                    </a:p>
                  </a:txBody>
                  <a:tcPr/>
                </a:tc>
                <a:extLst>
                  <a:ext uri="{0D108BD9-81ED-4DB2-BD59-A6C34878D82A}">
                    <a16:rowId xmlns:a16="http://schemas.microsoft.com/office/drawing/2014/main" val="2067679693"/>
                  </a:ext>
                </a:extLst>
              </a:tr>
              <a:tr h="370840">
                <a:tc>
                  <a:txBody>
                    <a:bodyPr/>
                    <a:lstStyle/>
                    <a:p>
                      <a:pPr algn="ctr"/>
                      <a:endParaRPr lang="en-US" dirty="0"/>
                    </a:p>
                  </a:txBody>
                  <a:tcPr/>
                </a:tc>
                <a:tc>
                  <a:txBody>
                    <a:bodyPr/>
                    <a:lstStyle/>
                    <a:p>
                      <a:pPr algn="ctr"/>
                      <a:r>
                        <a:rPr lang="en-CA" dirty="0"/>
                        <a:t>5.4</a:t>
                      </a:r>
                      <a:endParaRPr lang="en-US" dirty="0"/>
                    </a:p>
                  </a:txBody>
                  <a:tcPr/>
                </a:tc>
                <a:extLst>
                  <a:ext uri="{0D108BD9-81ED-4DB2-BD59-A6C34878D82A}">
                    <a16:rowId xmlns:a16="http://schemas.microsoft.com/office/drawing/2014/main" val="355385491"/>
                  </a:ext>
                </a:extLst>
              </a:tr>
              <a:tr h="370840">
                <a:tc>
                  <a:txBody>
                    <a:bodyPr/>
                    <a:lstStyle/>
                    <a:p>
                      <a:pPr algn="ctr"/>
                      <a:endParaRPr lang="en-US" dirty="0"/>
                    </a:p>
                  </a:txBody>
                  <a:tcPr/>
                </a:tc>
                <a:tc>
                  <a:txBody>
                    <a:bodyPr/>
                    <a:lstStyle/>
                    <a:p>
                      <a:pPr algn="ctr"/>
                      <a:r>
                        <a:rPr lang="en-CA" dirty="0"/>
                        <a:t>-12.7</a:t>
                      </a:r>
                      <a:endParaRPr lang="en-US" dirty="0"/>
                    </a:p>
                  </a:txBody>
                  <a:tcPr/>
                </a:tc>
                <a:extLst>
                  <a:ext uri="{0D108BD9-81ED-4DB2-BD59-A6C34878D82A}">
                    <a16:rowId xmlns:a16="http://schemas.microsoft.com/office/drawing/2014/main" val="322727247"/>
                  </a:ext>
                </a:extLst>
              </a:tr>
            </a:tbl>
          </a:graphicData>
        </a:graphic>
      </p:graphicFrame>
      <p:sp>
        <p:nvSpPr>
          <p:cNvPr id="17" name="TextBox 16">
            <a:extLst>
              <a:ext uri="{FF2B5EF4-FFF2-40B4-BE49-F238E27FC236}">
                <a16:creationId xmlns:a16="http://schemas.microsoft.com/office/drawing/2014/main" id="{8224C309-F745-4F40-AB86-2CE7939498F5}"/>
              </a:ext>
            </a:extLst>
          </p:cNvPr>
          <p:cNvSpPr txBox="1"/>
          <p:nvPr/>
        </p:nvSpPr>
        <p:spPr>
          <a:xfrm>
            <a:off x="3678919" y="2921353"/>
            <a:ext cx="2237172" cy="646331"/>
          </a:xfrm>
          <a:prstGeom prst="rect">
            <a:avLst/>
          </a:prstGeom>
          <a:noFill/>
        </p:spPr>
        <p:txBody>
          <a:bodyPr wrap="square" rtlCol="0">
            <a:spAutoFit/>
          </a:bodyPr>
          <a:lstStyle>
            <a:defPPr>
              <a:defRPr lang="en-US"/>
            </a:defPPr>
            <a:lvl1pPr>
              <a:defRPr b="1">
                <a:solidFill>
                  <a:srgbClr val="FF0000"/>
                </a:solidFill>
              </a:defRPr>
            </a:lvl1pPr>
          </a:lstStyle>
          <a:p>
            <a:r>
              <a:rPr lang="en-CA" dirty="0"/>
              <a:t>Predictions = 71.2+ 0.1 * 16.8=72.9</a:t>
            </a:r>
            <a:endParaRPr lang="en-US" dirty="0"/>
          </a:p>
        </p:txBody>
      </p:sp>
      <p:cxnSp>
        <p:nvCxnSpPr>
          <p:cNvPr id="19" name="Connector: Curved 18">
            <a:extLst>
              <a:ext uri="{FF2B5EF4-FFF2-40B4-BE49-F238E27FC236}">
                <a16:creationId xmlns:a16="http://schemas.microsoft.com/office/drawing/2014/main" id="{F48AC53B-AD58-4FAE-849B-A76F862751B8}"/>
              </a:ext>
            </a:extLst>
          </p:cNvPr>
          <p:cNvCxnSpPr>
            <a:cxnSpLocks/>
          </p:cNvCxnSpPr>
          <p:nvPr/>
        </p:nvCxnSpPr>
        <p:spPr>
          <a:xfrm>
            <a:off x="5573194" y="3287204"/>
            <a:ext cx="1908797" cy="1168222"/>
          </a:xfrm>
          <a:prstGeom prst="curvedConnector3">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graphicFrame>
        <p:nvGraphicFramePr>
          <p:cNvPr id="10" name="Table 9">
            <a:extLst>
              <a:ext uri="{FF2B5EF4-FFF2-40B4-BE49-F238E27FC236}">
                <a16:creationId xmlns:a16="http://schemas.microsoft.com/office/drawing/2014/main" id="{B8060E1E-FACA-4A4C-9116-2BC8146CC18C}"/>
              </a:ext>
            </a:extLst>
          </p:cNvPr>
          <p:cNvGraphicFramePr>
            <a:graphicFrameLocks noGrp="1"/>
          </p:cNvGraphicFramePr>
          <p:nvPr>
            <p:extLst>
              <p:ext uri="{D42A27DB-BD31-4B8C-83A1-F6EECF244321}">
                <p14:modId xmlns:p14="http://schemas.microsoft.com/office/powerpoint/2010/main" val="600814376"/>
              </p:ext>
            </p:extLst>
          </p:nvPr>
        </p:nvGraphicFramePr>
        <p:xfrm>
          <a:off x="7926171" y="1181188"/>
          <a:ext cx="2068918" cy="2693804"/>
        </p:xfrm>
        <a:graphic>
          <a:graphicData uri="http://schemas.openxmlformats.org/drawingml/2006/table">
            <a:tbl>
              <a:tblPr firstRow="1" bandRow="1">
                <a:tableStyleId>{5C22544A-7EE6-4342-B048-85BDC9FD1C3A}</a:tableStyleId>
              </a:tblPr>
              <a:tblGrid>
                <a:gridCol w="2068918">
                  <a:extLst>
                    <a:ext uri="{9D8B030D-6E8A-4147-A177-3AD203B41FA5}">
                      <a16:colId xmlns:a16="http://schemas.microsoft.com/office/drawing/2014/main" val="226287117"/>
                    </a:ext>
                  </a:extLst>
                </a:gridCol>
              </a:tblGrid>
              <a:tr h="421976">
                <a:tc>
                  <a:txBody>
                    <a:bodyPr/>
                    <a:lstStyle/>
                    <a:p>
                      <a:pPr algn="ctr"/>
                      <a:r>
                        <a:rPr lang="en-CA" dirty="0"/>
                        <a:t>Initial Residuals</a:t>
                      </a:r>
                      <a:endParaRPr lang="en-US" dirty="0"/>
                    </a:p>
                  </a:txBody>
                  <a:tcPr/>
                </a:tc>
                <a:extLst>
                  <a:ext uri="{0D108BD9-81ED-4DB2-BD59-A6C34878D82A}">
                    <a16:rowId xmlns:a16="http://schemas.microsoft.com/office/drawing/2014/main" val="718106567"/>
                  </a:ext>
                </a:extLst>
              </a:tr>
              <a:tr h="343122">
                <a:tc>
                  <a:txBody>
                    <a:bodyPr/>
                    <a:lstStyle/>
                    <a:p>
                      <a:pPr algn="ctr"/>
                      <a:r>
                        <a:rPr lang="en-CA" dirty="0"/>
                        <a:t>16.8</a:t>
                      </a:r>
                      <a:endParaRPr lang="en-US" dirty="0"/>
                    </a:p>
                  </a:txBody>
                  <a:tcPr/>
                </a:tc>
                <a:extLst>
                  <a:ext uri="{0D108BD9-81ED-4DB2-BD59-A6C34878D82A}">
                    <a16:rowId xmlns:a16="http://schemas.microsoft.com/office/drawing/2014/main" val="202088754"/>
                  </a:ext>
                </a:extLst>
              </a:tr>
              <a:tr h="343122">
                <a:tc>
                  <a:txBody>
                    <a:bodyPr/>
                    <a:lstStyle/>
                    <a:p>
                      <a:pPr algn="ctr"/>
                      <a:r>
                        <a:rPr lang="en-CA" dirty="0"/>
                        <a:t>4.8</a:t>
                      </a:r>
                      <a:endParaRPr lang="en-US" dirty="0"/>
                    </a:p>
                  </a:txBody>
                  <a:tcPr/>
                </a:tc>
                <a:extLst>
                  <a:ext uri="{0D108BD9-81ED-4DB2-BD59-A6C34878D82A}">
                    <a16:rowId xmlns:a16="http://schemas.microsoft.com/office/drawing/2014/main" val="2354626402"/>
                  </a:ext>
                </a:extLst>
              </a:tr>
              <a:tr h="443028">
                <a:tc>
                  <a:txBody>
                    <a:bodyPr/>
                    <a:lstStyle/>
                    <a:p>
                      <a:pPr algn="ctr"/>
                      <a:r>
                        <a:rPr lang="en-CA" dirty="0"/>
                        <a:t>-15.2</a:t>
                      </a:r>
                      <a:endParaRPr lang="en-US" dirty="0"/>
                    </a:p>
                  </a:txBody>
                  <a:tcPr/>
                </a:tc>
                <a:extLst>
                  <a:ext uri="{0D108BD9-81ED-4DB2-BD59-A6C34878D82A}">
                    <a16:rowId xmlns:a16="http://schemas.microsoft.com/office/drawing/2014/main" val="2798607099"/>
                  </a:ext>
                </a:extLst>
              </a:tr>
              <a:tr h="343122">
                <a:tc>
                  <a:txBody>
                    <a:bodyPr/>
                    <a:lstStyle/>
                    <a:p>
                      <a:pPr algn="ctr"/>
                      <a:r>
                        <a:rPr lang="en-CA" dirty="0"/>
                        <a:t>1.8</a:t>
                      </a:r>
                      <a:endParaRPr lang="en-US" dirty="0"/>
                    </a:p>
                  </a:txBody>
                  <a:tcPr/>
                </a:tc>
                <a:extLst>
                  <a:ext uri="{0D108BD9-81ED-4DB2-BD59-A6C34878D82A}">
                    <a16:rowId xmlns:a16="http://schemas.microsoft.com/office/drawing/2014/main" val="561564211"/>
                  </a:ext>
                </a:extLst>
              </a:tr>
              <a:tr h="343122">
                <a:tc>
                  <a:txBody>
                    <a:bodyPr/>
                    <a:lstStyle/>
                    <a:p>
                      <a:pPr algn="ctr"/>
                      <a:r>
                        <a:rPr lang="en-CA" dirty="0"/>
                        <a:t>5.8</a:t>
                      </a:r>
                      <a:endParaRPr lang="en-US" dirty="0"/>
                    </a:p>
                  </a:txBody>
                  <a:tcPr/>
                </a:tc>
                <a:extLst>
                  <a:ext uri="{0D108BD9-81ED-4DB2-BD59-A6C34878D82A}">
                    <a16:rowId xmlns:a16="http://schemas.microsoft.com/office/drawing/2014/main" val="4053708003"/>
                  </a:ext>
                </a:extLst>
              </a:tr>
              <a:tr h="343122">
                <a:tc>
                  <a:txBody>
                    <a:bodyPr/>
                    <a:lstStyle/>
                    <a:p>
                      <a:pPr algn="ctr"/>
                      <a:r>
                        <a:rPr lang="en-CA" dirty="0"/>
                        <a:t>-14.2</a:t>
                      </a:r>
                      <a:endParaRPr lang="en-US" dirty="0"/>
                    </a:p>
                  </a:txBody>
                  <a:tcPr/>
                </a:tc>
                <a:extLst>
                  <a:ext uri="{0D108BD9-81ED-4DB2-BD59-A6C34878D82A}">
                    <a16:rowId xmlns:a16="http://schemas.microsoft.com/office/drawing/2014/main" val="3919003530"/>
                  </a:ext>
                </a:extLst>
              </a:tr>
            </a:tbl>
          </a:graphicData>
        </a:graphic>
      </p:graphicFrame>
      <p:sp>
        <p:nvSpPr>
          <p:cNvPr id="38" name="TextBox 37">
            <a:extLst>
              <a:ext uri="{FF2B5EF4-FFF2-40B4-BE49-F238E27FC236}">
                <a16:creationId xmlns:a16="http://schemas.microsoft.com/office/drawing/2014/main" id="{21B6D237-095B-4569-8E77-F75086D6BE52}"/>
              </a:ext>
            </a:extLst>
          </p:cNvPr>
          <p:cNvSpPr txBox="1"/>
          <p:nvPr/>
        </p:nvSpPr>
        <p:spPr>
          <a:xfrm>
            <a:off x="4857333" y="1536563"/>
            <a:ext cx="2237172" cy="923330"/>
          </a:xfrm>
          <a:prstGeom prst="rect">
            <a:avLst/>
          </a:prstGeom>
          <a:noFill/>
        </p:spPr>
        <p:txBody>
          <a:bodyPr wrap="square" rtlCol="0">
            <a:spAutoFit/>
          </a:bodyPr>
          <a:lstStyle/>
          <a:p>
            <a:r>
              <a:rPr lang="en-CA" b="1" dirty="0">
                <a:solidFill>
                  <a:srgbClr val="FF0000"/>
                </a:solidFill>
              </a:rPr>
              <a:t>RECALL THAT THESE ARE THE INITIAL RESIDUALS </a:t>
            </a:r>
            <a:endParaRPr lang="en-US" b="1" dirty="0">
              <a:solidFill>
                <a:srgbClr val="FF0000"/>
              </a:solidFill>
            </a:endParaRPr>
          </a:p>
        </p:txBody>
      </p:sp>
      <p:cxnSp>
        <p:nvCxnSpPr>
          <p:cNvPr id="49" name="Connector: Curved 48">
            <a:extLst>
              <a:ext uri="{FF2B5EF4-FFF2-40B4-BE49-F238E27FC236}">
                <a16:creationId xmlns:a16="http://schemas.microsoft.com/office/drawing/2014/main" id="{C3CDDD8B-5F05-411E-82C2-5EA48198B8D3}"/>
              </a:ext>
            </a:extLst>
          </p:cNvPr>
          <p:cNvCxnSpPr>
            <a:cxnSpLocks/>
          </p:cNvCxnSpPr>
          <p:nvPr/>
        </p:nvCxnSpPr>
        <p:spPr>
          <a:xfrm flipV="1">
            <a:off x="6648450" y="1733024"/>
            <a:ext cx="1277720" cy="294767"/>
          </a:xfrm>
          <a:prstGeom prst="curvedConnector3">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4" name="Arrow: Curved Left 13">
            <a:extLst>
              <a:ext uri="{FF2B5EF4-FFF2-40B4-BE49-F238E27FC236}">
                <a16:creationId xmlns:a16="http://schemas.microsoft.com/office/drawing/2014/main" id="{72C9BA46-FDED-44EF-9D25-EA53DA4453D6}"/>
              </a:ext>
            </a:extLst>
          </p:cNvPr>
          <p:cNvSpPr/>
          <p:nvPr/>
        </p:nvSpPr>
        <p:spPr>
          <a:xfrm>
            <a:off x="10040742" y="2218388"/>
            <a:ext cx="762748" cy="3505282"/>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50" name="TextBox 49">
            <a:extLst>
              <a:ext uri="{FF2B5EF4-FFF2-40B4-BE49-F238E27FC236}">
                <a16:creationId xmlns:a16="http://schemas.microsoft.com/office/drawing/2014/main" id="{28F6B5A8-F9F3-46B7-AD8B-20F7D8D2E3D3}"/>
              </a:ext>
            </a:extLst>
          </p:cNvPr>
          <p:cNvSpPr txBox="1"/>
          <p:nvPr/>
        </p:nvSpPr>
        <p:spPr>
          <a:xfrm>
            <a:off x="10821930" y="3507641"/>
            <a:ext cx="1394001" cy="923330"/>
          </a:xfrm>
          <a:prstGeom prst="rect">
            <a:avLst/>
          </a:prstGeom>
          <a:noFill/>
        </p:spPr>
        <p:txBody>
          <a:bodyPr wrap="square" rtlCol="0">
            <a:spAutoFit/>
          </a:bodyPr>
          <a:lstStyle/>
          <a:p>
            <a:r>
              <a:rPr lang="en-CA" b="1" dirty="0">
                <a:solidFill>
                  <a:srgbClr val="FF0000"/>
                </a:solidFill>
              </a:rPr>
              <a:t>RESIDUALS HAVE GONE DOWN!</a:t>
            </a:r>
            <a:endParaRPr lang="en-US" b="1" dirty="0">
              <a:solidFill>
                <a:srgbClr val="FF0000"/>
              </a:solidFill>
            </a:endParaRPr>
          </a:p>
        </p:txBody>
      </p:sp>
    </p:spTree>
    <p:extLst>
      <p:ext uri="{BB962C8B-B14F-4D97-AF65-F5344CB8AC3E}">
        <p14:creationId xmlns:p14="http://schemas.microsoft.com/office/powerpoint/2010/main" val="35799989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fade">
                                      <p:cBhvr>
                                        <p:cTn id="7" dur="500"/>
                                        <p:tgtEl>
                                          <p:spTgt spid="6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3"/>
                                        </p:tgtEl>
                                        <p:attrNameLst>
                                          <p:attrName>style.visibility</p:attrName>
                                        </p:attrNameLst>
                                      </p:cBhvr>
                                      <p:to>
                                        <p:strVal val="visible"/>
                                      </p:to>
                                    </p:set>
                                    <p:animEffect transition="in" filter="fade">
                                      <p:cBhvr>
                                        <p:cTn id="12"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66"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2012CA-1AB5-4A65-A165-150248D6D8D4}"/>
              </a:ext>
            </a:extLst>
          </p:cNvPr>
          <p:cNvSpPr>
            <a:spLocks noGrp="1"/>
          </p:cNvSpPr>
          <p:nvPr>
            <p:ph type="title"/>
          </p:nvPr>
        </p:nvSpPr>
        <p:spPr/>
        <p:txBody>
          <a:bodyPr/>
          <a:lstStyle/>
          <a:p>
            <a:endParaRPr lang="en-US"/>
          </a:p>
        </p:txBody>
      </p:sp>
      <p:pic>
        <p:nvPicPr>
          <p:cNvPr id="4" name="Picture 3">
            <a:extLst>
              <a:ext uri="{FF2B5EF4-FFF2-40B4-BE49-F238E27FC236}">
                <a16:creationId xmlns:a16="http://schemas.microsoft.com/office/drawing/2014/main" id="{B16761A9-D127-4B91-A711-E525F9D8A654}"/>
              </a:ext>
            </a:extLst>
          </p:cNvPr>
          <p:cNvPicPr>
            <a:picLocks noChangeAspect="1"/>
          </p:cNvPicPr>
          <p:nvPr/>
        </p:nvPicPr>
        <p:blipFill rotWithShape="1">
          <a:blip r:embed="rId2"/>
          <a:srcRect b="26908"/>
          <a:stretch/>
        </p:blipFill>
        <p:spPr>
          <a:xfrm>
            <a:off x="0" y="-26580"/>
            <a:ext cx="12192000" cy="5032072"/>
          </a:xfrm>
          <a:prstGeom prst="rect">
            <a:avLst/>
          </a:prstGeom>
        </p:spPr>
      </p:pic>
      <p:sp>
        <p:nvSpPr>
          <p:cNvPr id="5" name="Прямоугольник 9">
            <a:extLst>
              <a:ext uri="{FF2B5EF4-FFF2-40B4-BE49-F238E27FC236}">
                <a16:creationId xmlns:a16="http://schemas.microsoft.com/office/drawing/2014/main" id="{328A90F5-E443-40F9-8156-C7E3D21E37DA}"/>
              </a:ext>
            </a:extLst>
          </p:cNvPr>
          <p:cNvSpPr/>
          <p:nvPr/>
        </p:nvSpPr>
        <p:spPr>
          <a:xfrm>
            <a:off x="178178" y="103371"/>
            <a:ext cx="8229222" cy="954107"/>
          </a:xfrm>
          <a:prstGeom prst="rect">
            <a:avLst/>
          </a:prstGeom>
        </p:spPr>
        <p:txBody>
          <a:bodyPr wrap="square">
            <a:spAutoFit/>
          </a:bodyPr>
          <a:lstStyle/>
          <a:p>
            <a:r>
              <a:rPr lang="en-US" sz="2800" b="1" dirty="0">
                <a:latin typeface="Montserrat" charset="0"/>
              </a:rPr>
              <a:t>XGBOOST: GRADIENT BOOSTING ALGORITHM</a:t>
            </a:r>
          </a:p>
        </p:txBody>
      </p:sp>
      <p:sp>
        <p:nvSpPr>
          <p:cNvPr id="18" name="Rectangle: Rounded Corners 17">
            <a:extLst>
              <a:ext uri="{FF2B5EF4-FFF2-40B4-BE49-F238E27FC236}">
                <a16:creationId xmlns:a16="http://schemas.microsoft.com/office/drawing/2014/main" id="{ED4862A6-7CAF-4749-8D49-578D591D73F2}"/>
              </a:ext>
            </a:extLst>
          </p:cNvPr>
          <p:cNvSpPr/>
          <p:nvPr/>
        </p:nvSpPr>
        <p:spPr>
          <a:xfrm>
            <a:off x="7263612" y="1212056"/>
            <a:ext cx="1059786" cy="349195"/>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CA" sz="1600" dirty="0"/>
              <a:t>Is female?</a:t>
            </a:r>
            <a:endParaRPr lang="en-US" sz="1600" dirty="0"/>
          </a:p>
        </p:txBody>
      </p:sp>
      <p:cxnSp>
        <p:nvCxnSpPr>
          <p:cNvPr id="20" name="Straight Arrow Connector 19">
            <a:extLst>
              <a:ext uri="{FF2B5EF4-FFF2-40B4-BE49-F238E27FC236}">
                <a16:creationId xmlns:a16="http://schemas.microsoft.com/office/drawing/2014/main" id="{37254D08-A56B-43E4-AE25-96264F1F831B}"/>
              </a:ext>
            </a:extLst>
          </p:cNvPr>
          <p:cNvCxnSpPr>
            <a:cxnSpLocks/>
            <a:stCxn id="18" idx="2"/>
            <a:endCxn id="22" idx="0"/>
          </p:cNvCxnSpPr>
          <p:nvPr/>
        </p:nvCxnSpPr>
        <p:spPr>
          <a:xfrm flipH="1">
            <a:off x="7104029" y="1561251"/>
            <a:ext cx="689476" cy="34160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94822911-0736-4B47-8D72-A884BEA31E0F}"/>
              </a:ext>
            </a:extLst>
          </p:cNvPr>
          <p:cNvCxnSpPr>
            <a:cxnSpLocks/>
            <a:stCxn id="18" idx="2"/>
            <a:endCxn id="23" idx="0"/>
          </p:cNvCxnSpPr>
          <p:nvPr/>
        </p:nvCxnSpPr>
        <p:spPr>
          <a:xfrm>
            <a:off x="7793505" y="1561251"/>
            <a:ext cx="763841" cy="34160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2" name="Rectangle: Rounded Corners 21">
            <a:extLst>
              <a:ext uri="{FF2B5EF4-FFF2-40B4-BE49-F238E27FC236}">
                <a16:creationId xmlns:a16="http://schemas.microsoft.com/office/drawing/2014/main" id="{3456E2C5-ECAB-477F-870E-EB1D6E2DEE7B}"/>
              </a:ext>
            </a:extLst>
          </p:cNvPr>
          <p:cNvSpPr/>
          <p:nvPr/>
        </p:nvSpPr>
        <p:spPr>
          <a:xfrm>
            <a:off x="6480896" y="1902852"/>
            <a:ext cx="1246266" cy="343431"/>
          </a:xfrm>
          <a:prstGeom prst="roundRect">
            <a:avLst/>
          </a:prstGeom>
          <a:solidFill>
            <a:srgbClr val="FF0000"/>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CA" sz="1600" dirty="0">
                <a:solidFill>
                  <a:schemeClr val="bg1"/>
                </a:solidFill>
              </a:rPr>
              <a:t>Height &lt;1.6</a:t>
            </a:r>
            <a:endParaRPr lang="en-US" sz="1600" dirty="0">
              <a:solidFill>
                <a:schemeClr val="bg1"/>
              </a:solidFill>
            </a:endParaRPr>
          </a:p>
        </p:txBody>
      </p:sp>
      <p:sp>
        <p:nvSpPr>
          <p:cNvPr id="23" name="Rectangle: Rounded Corners 22">
            <a:extLst>
              <a:ext uri="{FF2B5EF4-FFF2-40B4-BE49-F238E27FC236}">
                <a16:creationId xmlns:a16="http://schemas.microsoft.com/office/drawing/2014/main" id="{B07264C3-7293-47FF-82AA-E828C325B96D}"/>
              </a:ext>
            </a:extLst>
          </p:cNvPr>
          <p:cNvSpPr/>
          <p:nvPr/>
        </p:nvSpPr>
        <p:spPr>
          <a:xfrm>
            <a:off x="7964209" y="1902852"/>
            <a:ext cx="1186273" cy="343431"/>
          </a:xfrm>
          <a:prstGeom prst="roundRect">
            <a:avLst/>
          </a:prstGeom>
          <a:solidFill>
            <a:srgbClr val="FF0000"/>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CA" sz="1600" dirty="0">
                <a:solidFill>
                  <a:schemeClr val="bg1"/>
                </a:solidFill>
              </a:rPr>
              <a:t>Is not Blue?</a:t>
            </a:r>
            <a:endParaRPr lang="en-US" sz="1600" dirty="0">
              <a:solidFill>
                <a:schemeClr val="bg1"/>
              </a:solidFill>
            </a:endParaRPr>
          </a:p>
        </p:txBody>
      </p:sp>
      <p:cxnSp>
        <p:nvCxnSpPr>
          <p:cNvPr id="24" name="Straight Arrow Connector 23">
            <a:extLst>
              <a:ext uri="{FF2B5EF4-FFF2-40B4-BE49-F238E27FC236}">
                <a16:creationId xmlns:a16="http://schemas.microsoft.com/office/drawing/2014/main" id="{799780D8-1614-4F3E-9B77-232089AA51CA}"/>
              </a:ext>
            </a:extLst>
          </p:cNvPr>
          <p:cNvCxnSpPr>
            <a:cxnSpLocks/>
          </p:cNvCxnSpPr>
          <p:nvPr/>
        </p:nvCxnSpPr>
        <p:spPr>
          <a:xfrm flipH="1">
            <a:off x="8151691" y="2254531"/>
            <a:ext cx="424530" cy="34160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2F0ADE5B-2F01-44D5-A7E6-3BECB0A9C0C1}"/>
              </a:ext>
            </a:extLst>
          </p:cNvPr>
          <p:cNvCxnSpPr>
            <a:cxnSpLocks/>
          </p:cNvCxnSpPr>
          <p:nvPr/>
        </p:nvCxnSpPr>
        <p:spPr>
          <a:xfrm>
            <a:off x="8576221" y="2254531"/>
            <a:ext cx="528892" cy="34160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50FB43CD-73C5-4B89-B05C-93952509D95B}"/>
              </a:ext>
            </a:extLst>
          </p:cNvPr>
          <p:cNvCxnSpPr>
            <a:cxnSpLocks/>
            <a:endCxn id="28" idx="0"/>
          </p:cNvCxnSpPr>
          <p:nvPr/>
        </p:nvCxnSpPr>
        <p:spPr>
          <a:xfrm flipH="1">
            <a:off x="6419426" y="2254531"/>
            <a:ext cx="424530" cy="34160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C7DD7A49-38D7-4425-A162-E1BA1762A890}"/>
              </a:ext>
            </a:extLst>
          </p:cNvPr>
          <p:cNvCxnSpPr>
            <a:cxnSpLocks/>
            <a:endCxn id="29" idx="0"/>
          </p:cNvCxnSpPr>
          <p:nvPr/>
        </p:nvCxnSpPr>
        <p:spPr>
          <a:xfrm>
            <a:off x="6843956" y="2254531"/>
            <a:ext cx="528892" cy="34160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8" name="Rectangle: Rounded Corners 27">
            <a:extLst>
              <a:ext uri="{FF2B5EF4-FFF2-40B4-BE49-F238E27FC236}">
                <a16:creationId xmlns:a16="http://schemas.microsoft.com/office/drawing/2014/main" id="{C5B37046-FE7E-471E-B6E6-656DDA00BBA2}"/>
              </a:ext>
            </a:extLst>
          </p:cNvPr>
          <p:cNvSpPr/>
          <p:nvPr/>
        </p:nvSpPr>
        <p:spPr>
          <a:xfrm>
            <a:off x="6061239" y="2596133"/>
            <a:ext cx="716373" cy="341602"/>
          </a:xfrm>
          <a:prstGeom prst="roundRect">
            <a:avLst/>
          </a:prstGeom>
          <a:solidFill>
            <a:srgbClr val="92D050"/>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CA" sz="1400" dirty="0">
                <a:solidFill>
                  <a:srgbClr val="FF0000"/>
                </a:solidFill>
              </a:rPr>
              <a:t>-14.7</a:t>
            </a:r>
            <a:endParaRPr lang="en-US" sz="1400" dirty="0">
              <a:solidFill>
                <a:srgbClr val="FF0000"/>
              </a:solidFill>
            </a:endParaRPr>
          </a:p>
        </p:txBody>
      </p:sp>
      <p:sp>
        <p:nvSpPr>
          <p:cNvPr id="29" name="Rectangle: Rounded Corners 28">
            <a:extLst>
              <a:ext uri="{FF2B5EF4-FFF2-40B4-BE49-F238E27FC236}">
                <a16:creationId xmlns:a16="http://schemas.microsoft.com/office/drawing/2014/main" id="{65BD9D4B-8EEC-4CA6-B348-6A5E0C63144C}"/>
              </a:ext>
            </a:extLst>
          </p:cNvPr>
          <p:cNvSpPr/>
          <p:nvPr/>
        </p:nvSpPr>
        <p:spPr>
          <a:xfrm>
            <a:off x="7014661" y="2596133"/>
            <a:ext cx="716374" cy="341602"/>
          </a:xfrm>
          <a:prstGeom prst="roundRect">
            <a:avLst/>
          </a:prstGeom>
          <a:solidFill>
            <a:srgbClr val="92D050"/>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CA" dirty="0">
                <a:solidFill>
                  <a:srgbClr val="FF0000"/>
                </a:solidFill>
              </a:rPr>
              <a:t>4.8</a:t>
            </a:r>
            <a:endParaRPr lang="en-US" dirty="0">
              <a:solidFill>
                <a:srgbClr val="FF0000"/>
              </a:solidFill>
            </a:endParaRPr>
          </a:p>
        </p:txBody>
      </p:sp>
      <p:sp>
        <p:nvSpPr>
          <p:cNvPr id="30" name="Rectangle: Rounded Corners 29">
            <a:extLst>
              <a:ext uri="{FF2B5EF4-FFF2-40B4-BE49-F238E27FC236}">
                <a16:creationId xmlns:a16="http://schemas.microsoft.com/office/drawing/2014/main" id="{6F738A5D-1F36-4043-B437-CB167106D54C}"/>
              </a:ext>
            </a:extLst>
          </p:cNvPr>
          <p:cNvSpPr/>
          <p:nvPr/>
        </p:nvSpPr>
        <p:spPr>
          <a:xfrm>
            <a:off x="7793504" y="2615296"/>
            <a:ext cx="716373" cy="341602"/>
          </a:xfrm>
          <a:prstGeom prst="roundRect">
            <a:avLst/>
          </a:prstGeom>
          <a:solidFill>
            <a:srgbClr val="92D050"/>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CA" sz="1200" dirty="0">
                <a:solidFill>
                  <a:srgbClr val="FF0000"/>
                </a:solidFill>
              </a:rPr>
              <a:t>1.8, 5.8</a:t>
            </a:r>
            <a:endParaRPr lang="en-US" sz="1200" dirty="0">
              <a:solidFill>
                <a:srgbClr val="FF0000"/>
              </a:solidFill>
            </a:endParaRPr>
          </a:p>
        </p:txBody>
      </p:sp>
      <p:sp>
        <p:nvSpPr>
          <p:cNvPr id="31" name="Rectangle: Rounded Corners 30">
            <a:extLst>
              <a:ext uri="{FF2B5EF4-FFF2-40B4-BE49-F238E27FC236}">
                <a16:creationId xmlns:a16="http://schemas.microsoft.com/office/drawing/2014/main" id="{9CA2C4C8-F126-47CE-9221-ACA3F6728738}"/>
              </a:ext>
            </a:extLst>
          </p:cNvPr>
          <p:cNvSpPr/>
          <p:nvPr/>
        </p:nvSpPr>
        <p:spPr>
          <a:xfrm>
            <a:off x="8746926" y="2615296"/>
            <a:ext cx="716374" cy="341602"/>
          </a:xfrm>
          <a:prstGeom prst="roundRect">
            <a:avLst/>
          </a:prstGeom>
          <a:solidFill>
            <a:srgbClr val="92D050"/>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CA" dirty="0">
                <a:solidFill>
                  <a:srgbClr val="FF0000"/>
                </a:solidFill>
              </a:rPr>
              <a:t>16.8</a:t>
            </a:r>
            <a:endParaRPr lang="en-US" dirty="0">
              <a:solidFill>
                <a:srgbClr val="FF0000"/>
              </a:solidFill>
            </a:endParaRPr>
          </a:p>
        </p:txBody>
      </p:sp>
      <p:sp>
        <p:nvSpPr>
          <p:cNvPr id="32" name="TextBox 31">
            <a:extLst>
              <a:ext uri="{FF2B5EF4-FFF2-40B4-BE49-F238E27FC236}">
                <a16:creationId xmlns:a16="http://schemas.microsoft.com/office/drawing/2014/main" id="{89FC4D44-EB5E-461F-A899-B09087189F60}"/>
              </a:ext>
            </a:extLst>
          </p:cNvPr>
          <p:cNvSpPr txBox="1"/>
          <p:nvPr/>
        </p:nvSpPr>
        <p:spPr>
          <a:xfrm>
            <a:off x="6326709" y="2236542"/>
            <a:ext cx="296876" cy="369332"/>
          </a:xfrm>
          <a:prstGeom prst="rect">
            <a:avLst/>
          </a:prstGeom>
          <a:noFill/>
        </p:spPr>
        <p:txBody>
          <a:bodyPr wrap="none" rtlCol="0">
            <a:spAutoFit/>
          </a:bodyPr>
          <a:lstStyle/>
          <a:p>
            <a:r>
              <a:rPr lang="en-CA" dirty="0"/>
              <a:t>Y</a:t>
            </a:r>
            <a:endParaRPr lang="en-US" dirty="0"/>
          </a:p>
        </p:txBody>
      </p:sp>
      <p:sp>
        <p:nvSpPr>
          <p:cNvPr id="33" name="TextBox 32">
            <a:extLst>
              <a:ext uri="{FF2B5EF4-FFF2-40B4-BE49-F238E27FC236}">
                <a16:creationId xmlns:a16="http://schemas.microsoft.com/office/drawing/2014/main" id="{23E41B2A-40DA-4EAC-8965-47E29C11B4A1}"/>
              </a:ext>
            </a:extLst>
          </p:cNvPr>
          <p:cNvSpPr txBox="1"/>
          <p:nvPr/>
        </p:nvSpPr>
        <p:spPr>
          <a:xfrm>
            <a:off x="7120358" y="1533232"/>
            <a:ext cx="296876" cy="369332"/>
          </a:xfrm>
          <a:prstGeom prst="rect">
            <a:avLst/>
          </a:prstGeom>
          <a:noFill/>
        </p:spPr>
        <p:txBody>
          <a:bodyPr wrap="none" rtlCol="0">
            <a:spAutoFit/>
          </a:bodyPr>
          <a:lstStyle/>
          <a:p>
            <a:r>
              <a:rPr lang="en-CA" dirty="0"/>
              <a:t>Y</a:t>
            </a:r>
            <a:endParaRPr lang="en-US" dirty="0"/>
          </a:p>
        </p:txBody>
      </p:sp>
      <p:sp>
        <p:nvSpPr>
          <p:cNvPr id="34" name="TextBox 33">
            <a:extLst>
              <a:ext uri="{FF2B5EF4-FFF2-40B4-BE49-F238E27FC236}">
                <a16:creationId xmlns:a16="http://schemas.microsoft.com/office/drawing/2014/main" id="{F2604D73-301A-4D89-827A-879312A52754}"/>
              </a:ext>
            </a:extLst>
          </p:cNvPr>
          <p:cNvSpPr txBox="1"/>
          <p:nvPr/>
        </p:nvSpPr>
        <p:spPr>
          <a:xfrm>
            <a:off x="8232890" y="1533232"/>
            <a:ext cx="333746" cy="369332"/>
          </a:xfrm>
          <a:prstGeom prst="rect">
            <a:avLst/>
          </a:prstGeom>
          <a:noFill/>
        </p:spPr>
        <p:txBody>
          <a:bodyPr wrap="none" rtlCol="0">
            <a:spAutoFit/>
          </a:bodyPr>
          <a:lstStyle/>
          <a:p>
            <a:r>
              <a:rPr lang="en-CA" dirty="0"/>
              <a:t>N</a:t>
            </a:r>
            <a:endParaRPr lang="en-US" dirty="0"/>
          </a:p>
        </p:txBody>
      </p:sp>
      <p:sp>
        <p:nvSpPr>
          <p:cNvPr id="35" name="TextBox 34">
            <a:extLst>
              <a:ext uri="{FF2B5EF4-FFF2-40B4-BE49-F238E27FC236}">
                <a16:creationId xmlns:a16="http://schemas.microsoft.com/office/drawing/2014/main" id="{172573F2-FF3C-4212-9107-6C78BC37B6AC}"/>
              </a:ext>
            </a:extLst>
          </p:cNvPr>
          <p:cNvSpPr txBox="1"/>
          <p:nvPr/>
        </p:nvSpPr>
        <p:spPr>
          <a:xfrm>
            <a:off x="8946035" y="2226801"/>
            <a:ext cx="333746" cy="369332"/>
          </a:xfrm>
          <a:prstGeom prst="rect">
            <a:avLst/>
          </a:prstGeom>
          <a:noFill/>
        </p:spPr>
        <p:txBody>
          <a:bodyPr wrap="none" rtlCol="0">
            <a:spAutoFit/>
          </a:bodyPr>
          <a:lstStyle/>
          <a:p>
            <a:r>
              <a:rPr lang="en-CA" dirty="0"/>
              <a:t>N</a:t>
            </a:r>
            <a:endParaRPr lang="en-US" dirty="0"/>
          </a:p>
        </p:txBody>
      </p:sp>
      <p:sp>
        <p:nvSpPr>
          <p:cNvPr id="36" name="TextBox 35">
            <a:extLst>
              <a:ext uri="{FF2B5EF4-FFF2-40B4-BE49-F238E27FC236}">
                <a16:creationId xmlns:a16="http://schemas.microsoft.com/office/drawing/2014/main" id="{AC5FFEA5-7B6E-44E8-A181-0D9F42C412D0}"/>
              </a:ext>
            </a:extLst>
          </p:cNvPr>
          <p:cNvSpPr txBox="1"/>
          <p:nvPr/>
        </p:nvSpPr>
        <p:spPr>
          <a:xfrm>
            <a:off x="7162527" y="2209083"/>
            <a:ext cx="333746" cy="369332"/>
          </a:xfrm>
          <a:prstGeom prst="rect">
            <a:avLst/>
          </a:prstGeom>
          <a:noFill/>
        </p:spPr>
        <p:txBody>
          <a:bodyPr wrap="none" rtlCol="0">
            <a:spAutoFit/>
          </a:bodyPr>
          <a:lstStyle/>
          <a:p>
            <a:r>
              <a:rPr lang="en-CA" dirty="0"/>
              <a:t>N</a:t>
            </a:r>
            <a:endParaRPr lang="en-US" dirty="0"/>
          </a:p>
        </p:txBody>
      </p:sp>
      <p:sp>
        <p:nvSpPr>
          <p:cNvPr id="37" name="TextBox 36">
            <a:extLst>
              <a:ext uri="{FF2B5EF4-FFF2-40B4-BE49-F238E27FC236}">
                <a16:creationId xmlns:a16="http://schemas.microsoft.com/office/drawing/2014/main" id="{B82F9CAE-BEEC-4D50-B375-75A36D29006E}"/>
              </a:ext>
            </a:extLst>
          </p:cNvPr>
          <p:cNvSpPr txBox="1"/>
          <p:nvPr/>
        </p:nvSpPr>
        <p:spPr>
          <a:xfrm>
            <a:off x="8111917" y="2208141"/>
            <a:ext cx="296876" cy="369332"/>
          </a:xfrm>
          <a:prstGeom prst="rect">
            <a:avLst/>
          </a:prstGeom>
          <a:noFill/>
        </p:spPr>
        <p:txBody>
          <a:bodyPr wrap="none" rtlCol="0">
            <a:spAutoFit/>
          </a:bodyPr>
          <a:lstStyle/>
          <a:p>
            <a:r>
              <a:rPr lang="en-CA" dirty="0"/>
              <a:t>Y</a:t>
            </a:r>
            <a:endParaRPr lang="en-US" dirty="0"/>
          </a:p>
        </p:txBody>
      </p:sp>
      <p:sp>
        <p:nvSpPr>
          <p:cNvPr id="39" name="Plus Sign 38">
            <a:extLst>
              <a:ext uri="{FF2B5EF4-FFF2-40B4-BE49-F238E27FC236}">
                <a16:creationId xmlns:a16="http://schemas.microsoft.com/office/drawing/2014/main" id="{A1E8FF01-49A1-4BBE-8D5E-204940878F71}"/>
              </a:ext>
            </a:extLst>
          </p:cNvPr>
          <p:cNvSpPr/>
          <p:nvPr/>
        </p:nvSpPr>
        <p:spPr>
          <a:xfrm>
            <a:off x="2265620" y="1358645"/>
            <a:ext cx="1049256" cy="1016222"/>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Rounded Corners 39">
            <a:extLst>
              <a:ext uri="{FF2B5EF4-FFF2-40B4-BE49-F238E27FC236}">
                <a16:creationId xmlns:a16="http://schemas.microsoft.com/office/drawing/2014/main" id="{DB974ED9-2B48-4AE4-B971-282A53CA2D9F}"/>
              </a:ext>
            </a:extLst>
          </p:cNvPr>
          <p:cNvSpPr/>
          <p:nvPr/>
        </p:nvSpPr>
        <p:spPr>
          <a:xfrm>
            <a:off x="689947" y="1656312"/>
            <a:ext cx="1059786" cy="349195"/>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CA" sz="1600" dirty="0"/>
              <a:t>71.2</a:t>
            </a:r>
            <a:endParaRPr lang="en-US" sz="1600" dirty="0"/>
          </a:p>
        </p:txBody>
      </p:sp>
      <p:sp>
        <p:nvSpPr>
          <p:cNvPr id="41" name="TextBox 40">
            <a:extLst>
              <a:ext uri="{FF2B5EF4-FFF2-40B4-BE49-F238E27FC236}">
                <a16:creationId xmlns:a16="http://schemas.microsoft.com/office/drawing/2014/main" id="{8E24B8F1-57C3-4702-953C-0E1B8206985F}"/>
              </a:ext>
            </a:extLst>
          </p:cNvPr>
          <p:cNvSpPr txBox="1"/>
          <p:nvPr/>
        </p:nvSpPr>
        <p:spPr>
          <a:xfrm>
            <a:off x="0" y="2062751"/>
            <a:ext cx="2499457" cy="923330"/>
          </a:xfrm>
          <a:prstGeom prst="rect">
            <a:avLst/>
          </a:prstGeom>
          <a:noFill/>
        </p:spPr>
        <p:txBody>
          <a:bodyPr wrap="square" rtlCol="0">
            <a:spAutoFit/>
          </a:bodyPr>
          <a:lstStyle/>
          <a:p>
            <a:pPr algn="ctr"/>
            <a:r>
              <a:rPr lang="en-CA" dirty="0">
                <a:solidFill>
                  <a:srgbClr val="FF0000"/>
                </a:solidFill>
              </a:rPr>
              <a:t>AVERAGE WEIGHT (INITIAL GUESS FROM PREVIOUS STEP</a:t>
            </a:r>
            <a:endParaRPr lang="en-US" dirty="0">
              <a:solidFill>
                <a:srgbClr val="FF0000"/>
              </a:solidFill>
            </a:endParaRPr>
          </a:p>
        </p:txBody>
      </p:sp>
      <p:sp>
        <p:nvSpPr>
          <p:cNvPr id="42" name="TextBox 41">
            <a:extLst>
              <a:ext uri="{FF2B5EF4-FFF2-40B4-BE49-F238E27FC236}">
                <a16:creationId xmlns:a16="http://schemas.microsoft.com/office/drawing/2014/main" id="{EEAC017F-AB0B-418B-A3D5-BE8B549064E5}"/>
              </a:ext>
            </a:extLst>
          </p:cNvPr>
          <p:cNvSpPr txBox="1"/>
          <p:nvPr/>
        </p:nvSpPr>
        <p:spPr>
          <a:xfrm>
            <a:off x="3331205" y="1670657"/>
            <a:ext cx="1881233" cy="707886"/>
          </a:xfrm>
          <a:prstGeom prst="rect">
            <a:avLst/>
          </a:prstGeom>
          <a:noFill/>
        </p:spPr>
        <p:txBody>
          <a:bodyPr wrap="square" rtlCol="0">
            <a:spAutoFit/>
          </a:bodyPr>
          <a:lstStyle/>
          <a:p>
            <a:pPr algn="ctr"/>
            <a:r>
              <a:rPr lang="en-CA" sz="2000" b="1" dirty="0"/>
              <a:t>LEARNING RATE 0.1</a:t>
            </a:r>
            <a:endParaRPr lang="en-US" sz="2000" b="1" dirty="0"/>
          </a:p>
        </p:txBody>
      </p:sp>
      <p:sp>
        <p:nvSpPr>
          <p:cNvPr id="43" name="Multiplication Sign 42">
            <a:extLst>
              <a:ext uri="{FF2B5EF4-FFF2-40B4-BE49-F238E27FC236}">
                <a16:creationId xmlns:a16="http://schemas.microsoft.com/office/drawing/2014/main" id="{F3251DE7-7E57-44D0-BBA8-C521C7A5E829}"/>
              </a:ext>
            </a:extLst>
          </p:cNvPr>
          <p:cNvSpPr/>
          <p:nvPr/>
        </p:nvSpPr>
        <p:spPr>
          <a:xfrm>
            <a:off x="5212438" y="1522380"/>
            <a:ext cx="877224" cy="860124"/>
          </a:xfrm>
          <a:prstGeom prst="mathMultipl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ectangle: Rounded Corners 43">
            <a:extLst>
              <a:ext uri="{FF2B5EF4-FFF2-40B4-BE49-F238E27FC236}">
                <a16:creationId xmlns:a16="http://schemas.microsoft.com/office/drawing/2014/main" id="{57239363-86F1-42CD-BF24-FADB08047D59}"/>
              </a:ext>
            </a:extLst>
          </p:cNvPr>
          <p:cNvSpPr/>
          <p:nvPr/>
        </p:nvSpPr>
        <p:spPr>
          <a:xfrm>
            <a:off x="7263612" y="3095381"/>
            <a:ext cx="1059786" cy="349195"/>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CA" sz="1600" dirty="0"/>
              <a:t>Is female?</a:t>
            </a:r>
            <a:endParaRPr lang="en-US" sz="1600" dirty="0"/>
          </a:p>
        </p:txBody>
      </p:sp>
      <p:cxnSp>
        <p:nvCxnSpPr>
          <p:cNvPr id="45" name="Straight Arrow Connector 44">
            <a:extLst>
              <a:ext uri="{FF2B5EF4-FFF2-40B4-BE49-F238E27FC236}">
                <a16:creationId xmlns:a16="http://schemas.microsoft.com/office/drawing/2014/main" id="{3979E667-786F-42DB-B94E-3D62B5106F83}"/>
              </a:ext>
            </a:extLst>
          </p:cNvPr>
          <p:cNvCxnSpPr>
            <a:cxnSpLocks/>
            <a:stCxn id="44" idx="2"/>
            <a:endCxn id="47" idx="0"/>
          </p:cNvCxnSpPr>
          <p:nvPr/>
        </p:nvCxnSpPr>
        <p:spPr>
          <a:xfrm flipH="1">
            <a:off x="7104029" y="3444576"/>
            <a:ext cx="689476" cy="34160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6" name="Straight Arrow Connector 45">
            <a:extLst>
              <a:ext uri="{FF2B5EF4-FFF2-40B4-BE49-F238E27FC236}">
                <a16:creationId xmlns:a16="http://schemas.microsoft.com/office/drawing/2014/main" id="{89F58CF3-7382-4FC2-B1C4-B93E33AD2BBF}"/>
              </a:ext>
            </a:extLst>
          </p:cNvPr>
          <p:cNvCxnSpPr>
            <a:cxnSpLocks/>
            <a:stCxn id="44" idx="2"/>
            <a:endCxn id="48" idx="0"/>
          </p:cNvCxnSpPr>
          <p:nvPr/>
        </p:nvCxnSpPr>
        <p:spPr>
          <a:xfrm>
            <a:off x="7793505" y="3444576"/>
            <a:ext cx="763841" cy="34160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7" name="Rectangle: Rounded Corners 46">
            <a:extLst>
              <a:ext uri="{FF2B5EF4-FFF2-40B4-BE49-F238E27FC236}">
                <a16:creationId xmlns:a16="http://schemas.microsoft.com/office/drawing/2014/main" id="{EBEF9416-2B87-4379-ACBA-CAA271839981}"/>
              </a:ext>
            </a:extLst>
          </p:cNvPr>
          <p:cNvSpPr/>
          <p:nvPr/>
        </p:nvSpPr>
        <p:spPr>
          <a:xfrm>
            <a:off x="6480896" y="3786177"/>
            <a:ext cx="1246266" cy="343431"/>
          </a:xfrm>
          <a:prstGeom prst="roundRect">
            <a:avLst/>
          </a:prstGeom>
          <a:solidFill>
            <a:srgbClr val="FF0000"/>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CA" sz="1600" dirty="0">
                <a:solidFill>
                  <a:schemeClr val="bg1"/>
                </a:solidFill>
              </a:rPr>
              <a:t>Height &lt;1.6</a:t>
            </a:r>
            <a:endParaRPr lang="en-US" sz="1600" dirty="0">
              <a:solidFill>
                <a:schemeClr val="bg1"/>
              </a:solidFill>
            </a:endParaRPr>
          </a:p>
        </p:txBody>
      </p:sp>
      <p:sp>
        <p:nvSpPr>
          <p:cNvPr id="48" name="Rectangle: Rounded Corners 47">
            <a:extLst>
              <a:ext uri="{FF2B5EF4-FFF2-40B4-BE49-F238E27FC236}">
                <a16:creationId xmlns:a16="http://schemas.microsoft.com/office/drawing/2014/main" id="{0AB115C5-5809-4C81-AD76-7B8A045839C9}"/>
              </a:ext>
            </a:extLst>
          </p:cNvPr>
          <p:cNvSpPr/>
          <p:nvPr/>
        </p:nvSpPr>
        <p:spPr>
          <a:xfrm>
            <a:off x="7964209" y="3786177"/>
            <a:ext cx="1186273" cy="343431"/>
          </a:xfrm>
          <a:prstGeom prst="roundRect">
            <a:avLst/>
          </a:prstGeom>
          <a:solidFill>
            <a:srgbClr val="FF0000"/>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CA" sz="1600" dirty="0">
                <a:solidFill>
                  <a:schemeClr val="bg1"/>
                </a:solidFill>
              </a:rPr>
              <a:t>Is not Blue?</a:t>
            </a:r>
            <a:endParaRPr lang="en-US" sz="1600" dirty="0">
              <a:solidFill>
                <a:schemeClr val="bg1"/>
              </a:solidFill>
            </a:endParaRPr>
          </a:p>
        </p:txBody>
      </p:sp>
      <p:cxnSp>
        <p:nvCxnSpPr>
          <p:cNvPr id="51" name="Straight Arrow Connector 50">
            <a:extLst>
              <a:ext uri="{FF2B5EF4-FFF2-40B4-BE49-F238E27FC236}">
                <a16:creationId xmlns:a16="http://schemas.microsoft.com/office/drawing/2014/main" id="{1BAA26A3-03B5-4620-AD90-A9F6BA987D60}"/>
              </a:ext>
            </a:extLst>
          </p:cNvPr>
          <p:cNvCxnSpPr>
            <a:cxnSpLocks/>
          </p:cNvCxnSpPr>
          <p:nvPr/>
        </p:nvCxnSpPr>
        <p:spPr>
          <a:xfrm flipH="1">
            <a:off x="8151691" y="4137856"/>
            <a:ext cx="424530" cy="34160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2" name="Straight Arrow Connector 51">
            <a:extLst>
              <a:ext uri="{FF2B5EF4-FFF2-40B4-BE49-F238E27FC236}">
                <a16:creationId xmlns:a16="http://schemas.microsoft.com/office/drawing/2014/main" id="{936FCF78-1C23-402C-9C82-43CEBFA2240D}"/>
              </a:ext>
            </a:extLst>
          </p:cNvPr>
          <p:cNvCxnSpPr>
            <a:cxnSpLocks/>
          </p:cNvCxnSpPr>
          <p:nvPr/>
        </p:nvCxnSpPr>
        <p:spPr>
          <a:xfrm>
            <a:off x="8576221" y="4137856"/>
            <a:ext cx="528892" cy="34160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3" name="Straight Arrow Connector 52">
            <a:extLst>
              <a:ext uri="{FF2B5EF4-FFF2-40B4-BE49-F238E27FC236}">
                <a16:creationId xmlns:a16="http://schemas.microsoft.com/office/drawing/2014/main" id="{AF96A887-943B-4696-BE84-8BDF78EFC4D2}"/>
              </a:ext>
            </a:extLst>
          </p:cNvPr>
          <p:cNvCxnSpPr>
            <a:cxnSpLocks/>
            <a:endCxn id="55" idx="0"/>
          </p:cNvCxnSpPr>
          <p:nvPr/>
        </p:nvCxnSpPr>
        <p:spPr>
          <a:xfrm flipH="1">
            <a:off x="6419426" y="4137856"/>
            <a:ext cx="424530" cy="34160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4" name="Straight Arrow Connector 53">
            <a:extLst>
              <a:ext uri="{FF2B5EF4-FFF2-40B4-BE49-F238E27FC236}">
                <a16:creationId xmlns:a16="http://schemas.microsoft.com/office/drawing/2014/main" id="{591680D2-03EE-44EE-90A2-C9DFE776D72E}"/>
              </a:ext>
            </a:extLst>
          </p:cNvPr>
          <p:cNvCxnSpPr>
            <a:cxnSpLocks/>
            <a:endCxn id="56" idx="0"/>
          </p:cNvCxnSpPr>
          <p:nvPr/>
        </p:nvCxnSpPr>
        <p:spPr>
          <a:xfrm>
            <a:off x="6843956" y="4137856"/>
            <a:ext cx="528892" cy="34160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55" name="Rectangle: Rounded Corners 54">
            <a:extLst>
              <a:ext uri="{FF2B5EF4-FFF2-40B4-BE49-F238E27FC236}">
                <a16:creationId xmlns:a16="http://schemas.microsoft.com/office/drawing/2014/main" id="{50E25343-51D7-4DE8-BD90-8BBC1B596419}"/>
              </a:ext>
            </a:extLst>
          </p:cNvPr>
          <p:cNvSpPr/>
          <p:nvPr/>
        </p:nvSpPr>
        <p:spPr>
          <a:xfrm>
            <a:off x="6061239" y="4479458"/>
            <a:ext cx="716373" cy="341602"/>
          </a:xfrm>
          <a:prstGeom prst="roundRect">
            <a:avLst/>
          </a:prstGeom>
          <a:solidFill>
            <a:srgbClr val="92D050"/>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sz="1400" dirty="0">
              <a:solidFill>
                <a:srgbClr val="FF0000"/>
              </a:solidFill>
            </a:endParaRPr>
          </a:p>
        </p:txBody>
      </p:sp>
      <p:sp>
        <p:nvSpPr>
          <p:cNvPr id="56" name="Rectangle: Rounded Corners 55">
            <a:extLst>
              <a:ext uri="{FF2B5EF4-FFF2-40B4-BE49-F238E27FC236}">
                <a16:creationId xmlns:a16="http://schemas.microsoft.com/office/drawing/2014/main" id="{CBB06D7F-B42C-4DB0-801F-B28C31FB37D2}"/>
              </a:ext>
            </a:extLst>
          </p:cNvPr>
          <p:cNvSpPr/>
          <p:nvPr/>
        </p:nvSpPr>
        <p:spPr>
          <a:xfrm>
            <a:off x="7014661" y="4479458"/>
            <a:ext cx="716374" cy="341602"/>
          </a:xfrm>
          <a:prstGeom prst="roundRect">
            <a:avLst/>
          </a:prstGeom>
          <a:solidFill>
            <a:srgbClr val="92D050"/>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solidFill>
                <a:srgbClr val="FF0000"/>
              </a:solidFill>
            </a:endParaRPr>
          </a:p>
        </p:txBody>
      </p:sp>
      <p:sp>
        <p:nvSpPr>
          <p:cNvPr id="57" name="Rectangle: Rounded Corners 56">
            <a:extLst>
              <a:ext uri="{FF2B5EF4-FFF2-40B4-BE49-F238E27FC236}">
                <a16:creationId xmlns:a16="http://schemas.microsoft.com/office/drawing/2014/main" id="{493180B4-2CD5-4ACD-B056-B1C82879243B}"/>
              </a:ext>
            </a:extLst>
          </p:cNvPr>
          <p:cNvSpPr/>
          <p:nvPr/>
        </p:nvSpPr>
        <p:spPr>
          <a:xfrm>
            <a:off x="7793504" y="4498621"/>
            <a:ext cx="716373" cy="341602"/>
          </a:xfrm>
          <a:prstGeom prst="roundRect">
            <a:avLst/>
          </a:prstGeom>
          <a:solidFill>
            <a:srgbClr val="92D050"/>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sz="1200" dirty="0">
              <a:solidFill>
                <a:srgbClr val="FF0000"/>
              </a:solidFill>
            </a:endParaRPr>
          </a:p>
        </p:txBody>
      </p:sp>
      <p:sp>
        <p:nvSpPr>
          <p:cNvPr id="58" name="Rectangle: Rounded Corners 57">
            <a:extLst>
              <a:ext uri="{FF2B5EF4-FFF2-40B4-BE49-F238E27FC236}">
                <a16:creationId xmlns:a16="http://schemas.microsoft.com/office/drawing/2014/main" id="{E659D57C-372B-43C9-9420-D86D55D3126A}"/>
              </a:ext>
            </a:extLst>
          </p:cNvPr>
          <p:cNvSpPr/>
          <p:nvPr/>
        </p:nvSpPr>
        <p:spPr>
          <a:xfrm>
            <a:off x="8746926" y="4498621"/>
            <a:ext cx="716374" cy="341602"/>
          </a:xfrm>
          <a:prstGeom prst="roundRect">
            <a:avLst/>
          </a:prstGeom>
          <a:solidFill>
            <a:srgbClr val="92D050"/>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solidFill>
                <a:srgbClr val="FF0000"/>
              </a:solidFill>
            </a:endParaRPr>
          </a:p>
        </p:txBody>
      </p:sp>
      <p:sp>
        <p:nvSpPr>
          <p:cNvPr id="59" name="TextBox 58">
            <a:extLst>
              <a:ext uri="{FF2B5EF4-FFF2-40B4-BE49-F238E27FC236}">
                <a16:creationId xmlns:a16="http://schemas.microsoft.com/office/drawing/2014/main" id="{F1AAEE89-6E66-4907-B260-7E2B85A91C1F}"/>
              </a:ext>
            </a:extLst>
          </p:cNvPr>
          <p:cNvSpPr txBox="1"/>
          <p:nvPr/>
        </p:nvSpPr>
        <p:spPr>
          <a:xfrm>
            <a:off x="6326709" y="4119867"/>
            <a:ext cx="296876" cy="369332"/>
          </a:xfrm>
          <a:prstGeom prst="rect">
            <a:avLst/>
          </a:prstGeom>
          <a:noFill/>
        </p:spPr>
        <p:txBody>
          <a:bodyPr wrap="none" rtlCol="0">
            <a:spAutoFit/>
          </a:bodyPr>
          <a:lstStyle/>
          <a:p>
            <a:r>
              <a:rPr lang="en-CA" dirty="0"/>
              <a:t>Y</a:t>
            </a:r>
            <a:endParaRPr lang="en-US" dirty="0"/>
          </a:p>
        </p:txBody>
      </p:sp>
      <p:sp>
        <p:nvSpPr>
          <p:cNvPr id="60" name="TextBox 59">
            <a:extLst>
              <a:ext uri="{FF2B5EF4-FFF2-40B4-BE49-F238E27FC236}">
                <a16:creationId xmlns:a16="http://schemas.microsoft.com/office/drawing/2014/main" id="{5FF94438-8496-4257-9E88-612E595F4AB3}"/>
              </a:ext>
            </a:extLst>
          </p:cNvPr>
          <p:cNvSpPr txBox="1"/>
          <p:nvPr/>
        </p:nvSpPr>
        <p:spPr>
          <a:xfrm>
            <a:off x="7120358" y="3416557"/>
            <a:ext cx="296876" cy="369332"/>
          </a:xfrm>
          <a:prstGeom prst="rect">
            <a:avLst/>
          </a:prstGeom>
          <a:noFill/>
        </p:spPr>
        <p:txBody>
          <a:bodyPr wrap="none" rtlCol="0">
            <a:spAutoFit/>
          </a:bodyPr>
          <a:lstStyle/>
          <a:p>
            <a:r>
              <a:rPr lang="en-CA" dirty="0"/>
              <a:t>Y</a:t>
            </a:r>
            <a:endParaRPr lang="en-US" dirty="0"/>
          </a:p>
        </p:txBody>
      </p:sp>
      <p:sp>
        <p:nvSpPr>
          <p:cNvPr id="61" name="TextBox 60">
            <a:extLst>
              <a:ext uri="{FF2B5EF4-FFF2-40B4-BE49-F238E27FC236}">
                <a16:creationId xmlns:a16="http://schemas.microsoft.com/office/drawing/2014/main" id="{9924DD1D-3067-4470-9941-3611EA37017F}"/>
              </a:ext>
            </a:extLst>
          </p:cNvPr>
          <p:cNvSpPr txBox="1"/>
          <p:nvPr/>
        </p:nvSpPr>
        <p:spPr>
          <a:xfrm>
            <a:off x="8232890" y="3416557"/>
            <a:ext cx="333746" cy="369332"/>
          </a:xfrm>
          <a:prstGeom prst="rect">
            <a:avLst/>
          </a:prstGeom>
          <a:noFill/>
        </p:spPr>
        <p:txBody>
          <a:bodyPr wrap="none" rtlCol="0">
            <a:spAutoFit/>
          </a:bodyPr>
          <a:lstStyle/>
          <a:p>
            <a:r>
              <a:rPr lang="en-CA" dirty="0"/>
              <a:t>N</a:t>
            </a:r>
            <a:endParaRPr lang="en-US" dirty="0"/>
          </a:p>
        </p:txBody>
      </p:sp>
      <p:sp>
        <p:nvSpPr>
          <p:cNvPr id="64" name="TextBox 63">
            <a:extLst>
              <a:ext uri="{FF2B5EF4-FFF2-40B4-BE49-F238E27FC236}">
                <a16:creationId xmlns:a16="http://schemas.microsoft.com/office/drawing/2014/main" id="{B81472E8-C8A5-4577-AD6C-2D257B7486CC}"/>
              </a:ext>
            </a:extLst>
          </p:cNvPr>
          <p:cNvSpPr txBox="1"/>
          <p:nvPr/>
        </p:nvSpPr>
        <p:spPr>
          <a:xfrm>
            <a:off x="8946035" y="4110126"/>
            <a:ext cx="333746" cy="369332"/>
          </a:xfrm>
          <a:prstGeom prst="rect">
            <a:avLst/>
          </a:prstGeom>
          <a:noFill/>
        </p:spPr>
        <p:txBody>
          <a:bodyPr wrap="none" rtlCol="0">
            <a:spAutoFit/>
          </a:bodyPr>
          <a:lstStyle/>
          <a:p>
            <a:r>
              <a:rPr lang="en-CA" dirty="0"/>
              <a:t>N</a:t>
            </a:r>
            <a:endParaRPr lang="en-US" dirty="0"/>
          </a:p>
        </p:txBody>
      </p:sp>
      <p:sp>
        <p:nvSpPr>
          <p:cNvPr id="65" name="TextBox 64">
            <a:extLst>
              <a:ext uri="{FF2B5EF4-FFF2-40B4-BE49-F238E27FC236}">
                <a16:creationId xmlns:a16="http://schemas.microsoft.com/office/drawing/2014/main" id="{8CC33F82-E6CE-4FC2-938F-BA235033AD93}"/>
              </a:ext>
            </a:extLst>
          </p:cNvPr>
          <p:cNvSpPr txBox="1"/>
          <p:nvPr/>
        </p:nvSpPr>
        <p:spPr>
          <a:xfrm>
            <a:off x="7162527" y="4092408"/>
            <a:ext cx="333746" cy="369332"/>
          </a:xfrm>
          <a:prstGeom prst="rect">
            <a:avLst/>
          </a:prstGeom>
          <a:noFill/>
        </p:spPr>
        <p:txBody>
          <a:bodyPr wrap="none" rtlCol="0">
            <a:spAutoFit/>
          </a:bodyPr>
          <a:lstStyle/>
          <a:p>
            <a:r>
              <a:rPr lang="en-CA" dirty="0"/>
              <a:t>N</a:t>
            </a:r>
            <a:endParaRPr lang="en-US" dirty="0"/>
          </a:p>
        </p:txBody>
      </p:sp>
      <p:sp>
        <p:nvSpPr>
          <p:cNvPr id="67" name="TextBox 66">
            <a:extLst>
              <a:ext uri="{FF2B5EF4-FFF2-40B4-BE49-F238E27FC236}">
                <a16:creationId xmlns:a16="http://schemas.microsoft.com/office/drawing/2014/main" id="{77CEDFED-E733-4A6B-A59E-985312F47FBF}"/>
              </a:ext>
            </a:extLst>
          </p:cNvPr>
          <p:cNvSpPr txBox="1"/>
          <p:nvPr/>
        </p:nvSpPr>
        <p:spPr>
          <a:xfrm>
            <a:off x="8111917" y="4091466"/>
            <a:ext cx="296876" cy="369332"/>
          </a:xfrm>
          <a:prstGeom prst="rect">
            <a:avLst/>
          </a:prstGeom>
          <a:noFill/>
        </p:spPr>
        <p:txBody>
          <a:bodyPr wrap="none" rtlCol="0">
            <a:spAutoFit/>
          </a:bodyPr>
          <a:lstStyle/>
          <a:p>
            <a:r>
              <a:rPr lang="en-CA" dirty="0"/>
              <a:t>Y</a:t>
            </a:r>
            <a:endParaRPr lang="en-US" dirty="0"/>
          </a:p>
        </p:txBody>
      </p:sp>
      <p:sp>
        <p:nvSpPr>
          <p:cNvPr id="68" name="TextBox 67">
            <a:extLst>
              <a:ext uri="{FF2B5EF4-FFF2-40B4-BE49-F238E27FC236}">
                <a16:creationId xmlns:a16="http://schemas.microsoft.com/office/drawing/2014/main" id="{CC09F0F1-D6AF-43D1-AB77-CA5464D7FCF0}"/>
              </a:ext>
            </a:extLst>
          </p:cNvPr>
          <p:cNvSpPr txBox="1"/>
          <p:nvPr/>
        </p:nvSpPr>
        <p:spPr>
          <a:xfrm>
            <a:off x="3331205" y="3553982"/>
            <a:ext cx="1881233" cy="707886"/>
          </a:xfrm>
          <a:prstGeom prst="rect">
            <a:avLst/>
          </a:prstGeom>
          <a:noFill/>
        </p:spPr>
        <p:txBody>
          <a:bodyPr wrap="square" rtlCol="0">
            <a:spAutoFit/>
          </a:bodyPr>
          <a:lstStyle/>
          <a:p>
            <a:pPr algn="ctr"/>
            <a:r>
              <a:rPr lang="en-CA" sz="2000" b="1" dirty="0"/>
              <a:t>LEARNING RATE 0.1</a:t>
            </a:r>
            <a:endParaRPr lang="en-US" sz="2000" b="1" dirty="0"/>
          </a:p>
        </p:txBody>
      </p:sp>
      <p:sp>
        <p:nvSpPr>
          <p:cNvPr id="69" name="Multiplication Sign 68">
            <a:extLst>
              <a:ext uri="{FF2B5EF4-FFF2-40B4-BE49-F238E27FC236}">
                <a16:creationId xmlns:a16="http://schemas.microsoft.com/office/drawing/2014/main" id="{84F9520F-CB99-4E88-8591-A037D76547DE}"/>
              </a:ext>
            </a:extLst>
          </p:cNvPr>
          <p:cNvSpPr/>
          <p:nvPr/>
        </p:nvSpPr>
        <p:spPr>
          <a:xfrm>
            <a:off x="5212438" y="3405705"/>
            <a:ext cx="877224" cy="860124"/>
          </a:xfrm>
          <a:prstGeom prst="mathMultipl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Rectangle: Rounded Corners 69">
            <a:extLst>
              <a:ext uri="{FF2B5EF4-FFF2-40B4-BE49-F238E27FC236}">
                <a16:creationId xmlns:a16="http://schemas.microsoft.com/office/drawing/2014/main" id="{C6BF0815-F1A3-4E57-82FD-ED9BDBD19F23}"/>
              </a:ext>
            </a:extLst>
          </p:cNvPr>
          <p:cNvSpPr/>
          <p:nvPr/>
        </p:nvSpPr>
        <p:spPr>
          <a:xfrm>
            <a:off x="7263612" y="4962689"/>
            <a:ext cx="1059786" cy="349195"/>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CA" sz="1600" dirty="0"/>
              <a:t>Is female?</a:t>
            </a:r>
            <a:endParaRPr lang="en-US" sz="1600" dirty="0"/>
          </a:p>
        </p:txBody>
      </p:sp>
      <p:cxnSp>
        <p:nvCxnSpPr>
          <p:cNvPr id="71" name="Straight Arrow Connector 70">
            <a:extLst>
              <a:ext uri="{FF2B5EF4-FFF2-40B4-BE49-F238E27FC236}">
                <a16:creationId xmlns:a16="http://schemas.microsoft.com/office/drawing/2014/main" id="{3B60A329-CD12-4BBE-A2FE-8556FF25F632}"/>
              </a:ext>
            </a:extLst>
          </p:cNvPr>
          <p:cNvCxnSpPr>
            <a:cxnSpLocks/>
            <a:stCxn id="70" idx="2"/>
            <a:endCxn id="73" idx="0"/>
          </p:cNvCxnSpPr>
          <p:nvPr/>
        </p:nvCxnSpPr>
        <p:spPr>
          <a:xfrm flipH="1">
            <a:off x="7104029" y="5311884"/>
            <a:ext cx="689476" cy="34160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2" name="Straight Arrow Connector 71">
            <a:extLst>
              <a:ext uri="{FF2B5EF4-FFF2-40B4-BE49-F238E27FC236}">
                <a16:creationId xmlns:a16="http://schemas.microsoft.com/office/drawing/2014/main" id="{2A7F9238-1352-4CA3-8201-FB8C3AE30600}"/>
              </a:ext>
            </a:extLst>
          </p:cNvPr>
          <p:cNvCxnSpPr>
            <a:cxnSpLocks/>
            <a:stCxn id="70" idx="2"/>
            <a:endCxn id="74" idx="0"/>
          </p:cNvCxnSpPr>
          <p:nvPr/>
        </p:nvCxnSpPr>
        <p:spPr>
          <a:xfrm>
            <a:off x="7793505" y="5311884"/>
            <a:ext cx="763841" cy="34160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73" name="Rectangle: Rounded Corners 72">
            <a:extLst>
              <a:ext uri="{FF2B5EF4-FFF2-40B4-BE49-F238E27FC236}">
                <a16:creationId xmlns:a16="http://schemas.microsoft.com/office/drawing/2014/main" id="{377D3F6F-3C2A-46A1-9759-7A59ED97F043}"/>
              </a:ext>
            </a:extLst>
          </p:cNvPr>
          <p:cNvSpPr/>
          <p:nvPr/>
        </p:nvSpPr>
        <p:spPr>
          <a:xfrm>
            <a:off x="6480896" y="5653485"/>
            <a:ext cx="1246266" cy="343431"/>
          </a:xfrm>
          <a:prstGeom prst="roundRect">
            <a:avLst/>
          </a:prstGeom>
          <a:solidFill>
            <a:srgbClr val="FF0000"/>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CA" sz="1600" dirty="0">
                <a:solidFill>
                  <a:schemeClr val="bg1"/>
                </a:solidFill>
              </a:rPr>
              <a:t>Height &lt;1.6</a:t>
            </a:r>
            <a:endParaRPr lang="en-US" sz="1600" dirty="0">
              <a:solidFill>
                <a:schemeClr val="bg1"/>
              </a:solidFill>
            </a:endParaRPr>
          </a:p>
        </p:txBody>
      </p:sp>
      <p:sp>
        <p:nvSpPr>
          <p:cNvPr id="74" name="Rectangle: Rounded Corners 73">
            <a:extLst>
              <a:ext uri="{FF2B5EF4-FFF2-40B4-BE49-F238E27FC236}">
                <a16:creationId xmlns:a16="http://schemas.microsoft.com/office/drawing/2014/main" id="{BB12CCE6-4513-4210-8C0E-82C11BDD24F1}"/>
              </a:ext>
            </a:extLst>
          </p:cNvPr>
          <p:cNvSpPr/>
          <p:nvPr/>
        </p:nvSpPr>
        <p:spPr>
          <a:xfrm>
            <a:off x="7964209" y="5653485"/>
            <a:ext cx="1186273" cy="343431"/>
          </a:xfrm>
          <a:prstGeom prst="roundRect">
            <a:avLst/>
          </a:prstGeom>
          <a:solidFill>
            <a:srgbClr val="FF0000"/>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CA" sz="1600" dirty="0">
                <a:solidFill>
                  <a:schemeClr val="bg1"/>
                </a:solidFill>
              </a:rPr>
              <a:t>Is not Blue?</a:t>
            </a:r>
            <a:endParaRPr lang="en-US" sz="1600" dirty="0">
              <a:solidFill>
                <a:schemeClr val="bg1"/>
              </a:solidFill>
            </a:endParaRPr>
          </a:p>
        </p:txBody>
      </p:sp>
      <p:cxnSp>
        <p:nvCxnSpPr>
          <p:cNvPr id="75" name="Straight Arrow Connector 74">
            <a:extLst>
              <a:ext uri="{FF2B5EF4-FFF2-40B4-BE49-F238E27FC236}">
                <a16:creationId xmlns:a16="http://schemas.microsoft.com/office/drawing/2014/main" id="{113A7945-ACD3-4DF0-BC74-3D3F0CE660AD}"/>
              </a:ext>
            </a:extLst>
          </p:cNvPr>
          <p:cNvCxnSpPr>
            <a:cxnSpLocks/>
          </p:cNvCxnSpPr>
          <p:nvPr/>
        </p:nvCxnSpPr>
        <p:spPr>
          <a:xfrm flipH="1">
            <a:off x="8151691" y="6005164"/>
            <a:ext cx="424530" cy="34160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6" name="Straight Arrow Connector 75">
            <a:extLst>
              <a:ext uri="{FF2B5EF4-FFF2-40B4-BE49-F238E27FC236}">
                <a16:creationId xmlns:a16="http://schemas.microsoft.com/office/drawing/2014/main" id="{08D33846-18A6-4BD1-B392-D5D9B1FB30CC}"/>
              </a:ext>
            </a:extLst>
          </p:cNvPr>
          <p:cNvCxnSpPr>
            <a:cxnSpLocks/>
          </p:cNvCxnSpPr>
          <p:nvPr/>
        </p:nvCxnSpPr>
        <p:spPr>
          <a:xfrm>
            <a:off x="8576221" y="6005164"/>
            <a:ext cx="528892" cy="34160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7" name="Straight Arrow Connector 76">
            <a:extLst>
              <a:ext uri="{FF2B5EF4-FFF2-40B4-BE49-F238E27FC236}">
                <a16:creationId xmlns:a16="http://schemas.microsoft.com/office/drawing/2014/main" id="{F5062650-9B5F-4EAC-832A-DE398C895EB7}"/>
              </a:ext>
            </a:extLst>
          </p:cNvPr>
          <p:cNvCxnSpPr>
            <a:cxnSpLocks/>
            <a:endCxn id="79" idx="0"/>
          </p:cNvCxnSpPr>
          <p:nvPr/>
        </p:nvCxnSpPr>
        <p:spPr>
          <a:xfrm flipH="1">
            <a:off x="6419426" y="6005164"/>
            <a:ext cx="424530" cy="34160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8" name="Straight Arrow Connector 77">
            <a:extLst>
              <a:ext uri="{FF2B5EF4-FFF2-40B4-BE49-F238E27FC236}">
                <a16:creationId xmlns:a16="http://schemas.microsoft.com/office/drawing/2014/main" id="{1E82A902-07D8-491C-A6FA-4D59CA1B09C3}"/>
              </a:ext>
            </a:extLst>
          </p:cNvPr>
          <p:cNvCxnSpPr>
            <a:cxnSpLocks/>
            <a:endCxn id="80" idx="0"/>
          </p:cNvCxnSpPr>
          <p:nvPr/>
        </p:nvCxnSpPr>
        <p:spPr>
          <a:xfrm>
            <a:off x="6843956" y="6005164"/>
            <a:ext cx="528892" cy="34160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79" name="Rectangle: Rounded Corners 78">
            <a:extLst>
              <a:ext uri="{FF2B5EF4-FFF2-40B4-BE49-F238E27FC236}">
                <a16:creationId xmlns:a16="http://schemas.microsoft.com/office/drawing/2014/main" id="{888EB103-1B62-4095-8A83-0741D409BFBB}"/>
              </a:ext>
            </a:extLst>
          </p:cNvPr>
          <p:cNvSpPr/>
          <p:nvPr/>
        </p:nvSpPr>
        <p:spPr>
          <a:xfrm>
            <a:off x="6061239" y="6346766"/>
            <a:ext cx="716373" cy="341602"/>
          </a:xfrm>
          <a:prstGeom prst="roundRect">
            <a:avLst/>
          </a:prstGeom>
          <a:solidFill>
            <a:srgbClr val="92D050"/>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sz="1400" dirty="0">
              <a:solidFill>
                <a:srgbClr val="FF0000"/>
              </a:solidFill>
            </a:endParaRPr>
          </a:p>
        </p:txBody>
      </p:sp>
      <p:sp>
        <p:nvSpPr>
          <p:cNvPr id="80" name="Rectangle: Rounded Corners 79">
            <a:extLst>
              <a:ext uri="{FF2B5EF4-FFF2-40B4-BE49-F238E27FC236}">
                <a16:creationId xmlns:a16="http://schemas.microsoft.com/office/drawing/2014/main" id="{CCDB3A9A-D0CA-4086-BD2D-E5947700A174}"/>
              </a:ext>
            </a:extLst>
          </p:cNvPr>
          <p:cNvSpPr/>
          <p:nvPr/>
        </p:nvSpPr>
        <p:spPr>
          <a:xfrm>
            <a:off x="7014661" y="6346766"/>
            <a:ext cx="716374" cy="341602"/>
          </a:xfrm>
          <a:prstGeom prst="roundRect">
            <a:avLst/>
          </a:prstGeom>
          <a:solidFill>
            <a:srgbClr val="92D050"/>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solidFill>
                <a:srgbClr val="FF0000"/>
              </a:solidFill>
            </a:endParaRPr>
          </a:p>
        </p:txBody>
      </p:sp>
      <p:sp>
        <p:nvSpPr>
          <p:cNvPr id="81" name="Rectangle: Rounded Corners 80">
            <a:extLst>
              <a:ext uri="{FF2B5EF4-FFF2-40B4-BE49-F238E27FC236}">
                <a16:creationId xmlns:a16="http://schemas.microsoft.com/office/drawing/2014/main" id="{4638DBF9-222F-43D6-A3B9-D56C184226FA}"/>
              </a:ext>
            </a:extLst>
          </p:cNvPr>
          <p:cNvSpPr/>
          <p:nvPr/>
        </p:nvSpPr>
        <p:spPr>
          <a:xfrm>
            <a:off x="7793504" y="6365929"/>
            <a:ext cx="716373" cy="341602"/>
          </a:xfrm>
          <a:prstGeom prst="roundRect">
            <a:avLst/>
          </a:prstGeom>
          <a:solidFill>
            <a:srgbClr val="92D050"/>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sz="1200" dirty="0">
              <a:solidFill>
                <a:srgbClr val="FF0000"/>
              </a:solidFill>
            </a:endParaRPr>
          </a:p>
        </p:txBody>
      </p:sp>
      <p:sp>
        <p:nvSpPr>
          <p:cNvPr id="82" name="Rectangle: Rounded Corners 81">
            <a:extLst>
              <a:ext uri="{FF2B5EF4-FFF2-40B4-BE49-F238E27FC236}">
                <a16:creationId xmlns:a16="http://schemas.microsoft.com/office/drawing/2014/main" id="{828B1E7D-2054-4F90-82C1-32AC9A80BC0E}"/>
              </a:ext>
            </a:extLst>
          </p:cNvPr>
          <p:cNvSpPr/>
          <p:nvPr/>
        </p:nvSpPr>
        <p:spPr>
          <a:xfrm>
            <a:off x="8746926" y="6365929"/>
            <a:ext cx="716374" cy="341602"/>
          </a:xfrm>
          <a:prstGeom prst="roundRect">
            <a:avLst/>
          </a:prstGeom>
          <a:solidFill>
            <a:srgbClr val="92D050"/>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solidFill>
                <a:srgbClr val="FF0000"/>
              </a:solidFill>
            </a:endParaRPr>
          </a:p>
        </p:txBody>
      </p:sp>
      <p:sp>
        <p:nvSpPr>
          <p:cNvPr id="83" name="TextBox 82">
            <a:extLst>
              <a:ext uri="{FF2B5EF4-FFF2-40B4-BE49-F238E27FC236}">
                <a16:creationId xmlns:a16="http://schemas.microsoft.com/office/drawing/2014/main" id="{431DADF9-1212-4281-BDC9-B9CCEB82B1E7}"/>
              </a:ext>
            </a:extLst>
          </p:cNvPr>
          <p:cNvSpPr txBox="1"/>
          <p:nvPr/>
        </p:nvSpPr>
        <p:spPr>
          <a:xfrm>
            <a:off x="6326709" y="5987175"/>
            <a:ext cx="296876" cy="369332"/>
          </a:xfrm>
          <a:prstGeom prst="rect">
            <a:avLst/>
          </a:prstGeom>
          <a:noFill/>
        </p:spPr>
        <p:txBody>
          <a:bodyPr wrap="none" rtlCol="0">
            <a:spAutoFit/>
          </a:bodyPr>
          <a:lstStyle/>
          <a:p>
            <a:r>
              <a:rPr lang="en-CA" dirty="0"/>
              <a:t>Y</a:t>
            </a:r>
            <a:endParaRPr lang="en-US" dirty="0"/>
          </a:p>
        </p:txBody>
      </p:sp>
      <p:sp>
        <p:nvSpPr>
          <p:cNvPr id="84" name="TextBox 83">
            <a:extLst>
              <a:ext uri="{FF2B5EF4-FFF2-40B4-BE49-F238E27FC236}">
                <a16:creationId xmlns:a16="http://schemas.microsoft.com/office/drawing/2014/main" id="{7D0F545D-AA55-4FFA-8327-A2F127334571}"/>
              </a:ext>
            </a:extLst>
          </p:cNvPr>
          <p:cNvSpPr txBox="1"/>
          <p:nvPr/>
        </p:nvSpPr>
        <p:spPr>
          <a:xfrm>
            <a:off x="7120358" y="5283865"/>
            <a:ext cx="296876" cy="369332"/>
          </a:xfrm>
          <a:prstGeom prst="rect">
            <a:avLst/>
          </a:prstGeom>
          <a:noFill/>
        </p:spPr>
        <p:txBody>
          <a:bodyPr wrap="none" rtlCol="0">
            <a:spAutoFit/>
          </a:bodyPr>
          <a:lstStyle/>
          <a:p>
            <a:r>
              <a:rPr lang="en-CA" dirty="0"/>
              <a:t>Y</a:t>
            </a:r>
            <a:endParaRPr lang="en-US" dirty="0"/>
          </a:p>
        </p:txBody>
      </p:sp>
      <p:sp>
        <p:nvSpPr>
          <p:cNvPr id="85" name="TextBox 84">
            <a:extLst>
              <a:ext uri="{FF2B5EF4-FFF2-40B4-BE49-F238E27FC236}">
                <a16:creationId xmlns:a16="http://schemas.microsoft.com/office/drawing/2014/main" id="{3C56101D-3E7B-4AB3-9134-70A2ED9BE78E}"/>
              </a:ext>
            </a:extLst>
          </p:cNvPr>
          <p:cNvSpPr txBox="1"/>
          <p:nvPr/>
        </p:nvSpPr>
        <p:spPr>
          <a:xfrm>
            <a:off x="8232890" y="5283865"/>
            <a:ext cx="333746" cy="369332"/>
          </a:xfrm>
          <a:prstGeom prst="rect">
            <a:avLst/>
          </a:prstGeom>
          <a:noFill/>
        </p:spPr>
        <p:txBody>
          <a:bodyPr wrap="none" rtlCol="0">
            <a:spAutoFit/>
          </a:bodyPr>
          <a:lstStyle/>
          <a:p>
            <a:r>
              <a:rPr lang="en-CA" dirty="0"/>
              <a:t>N</a:t>
            </a:r>
            <a:endParaRPr lang="en-US" dirty="0"/>
          </a:p>
        </p:txBody>
      </p:sp>
      <p:sp>
        <p:nvSpPr>
          <p:cNvPr id="86" name="TextBox 85">
            <a:extLst>
              <a:ext uri="{FF2B5EF4-FFF2-40B4-BE49-F238E27FC236}">
                <a16:creationId xmlns:a16="http://schemas.microsoft.com/office/drawing/2014/main" id="{4164EC16-1352-409B-9DC6-FEB9FB8A526B}"/>
              </a:ext>
            </a:extLst>
          </p:cNvPr>
          <p:cNvSpPr txBox="1"/>
          <p:nvPr/>
        </p:nvSpPr>
        <p:spPr>
          <a:xfrm>
            <a:off x="8946035" y="5977434"/>
            <a:ext cx="333746" cy="369332"/>
          </a:xfrm>
          <a:prstGeom prst="rect">
            <a:avLst/>
          </a:prstGeom>
          <a:noFill/>
        </p:spPr>
        <p:txBody>
          <a:bodyPr wrap="none" rtlCol="0">
            <a:spAutoFit/>
          </a:bodyPr>
          <a:lstStyle/>
          <a:p>
            <a:r>
              <a:rPr lang="en-CA" dirty="0"/>
              <a:t>N</a:t>
            </a:r>
            <a:endParaRPr lang="en-US" dirty="0"/>
          </a:p>
        </p:txBody>
      </p:sp>
      <p:sp>
        <p:nvSpPr>
          <p:cNvPr id="87" name="TextBox 86">
            <a:extLst>
              <a:ext uri="{FF2B5EF4-FFF2-40B4-BE49-F238E27FC236}">
                <a16:creationId xmlns:a16="http://schemas.microsoft.com/office/drawing/2014/main" id="{A4F89115-045A-4E00-869C-E970FFC61CCA}"/>
              </a:ext>
            </a:extLst>
          </p:cNvPr>
          <p:cNvSpPr txBox="1"/>
          <p:nvPr/>
        </p:nvSpPr>
        <p:spPr>
          <a:xfrm>
            <a:off x="7162527" y="5959716"/>
            <a:ext cx="333746" cy="369332"/>
          </a:xfrm>
          <a:prstGeom prst="rect">
            <a:avLst/>
          </a:prstGeom>
          <a:noFill/>
        </p:spPr>
        <p:txBody>
          <a:bodyPr wrap="none" rtlCol="0">
            <a:spAutoFit/>
          </a:bodyPr>
          <a:lstStyle/>
          <a:p>
            <a:r>
              <a:rPr lang="en-CA" dirty="0"/>
              <a:t>N</a:t>
            </a:r>
            <a:endParaRPr lang="en-US" dirty="0"/>
          </a:p>
        </p:txBody>
      </p:sp>
      <p:sp>
        <p:nvSpPr>
          <p:cNvPr id="88" name="TextBox 87">
            <a:extLst>
              <a:ext uri="{FF2B5EF4-FFF2-40B4-BE49-F238E27FC236}">
                <a16:creationId xmlns:a16="http://schemas.microsoft.com/office/drawing/2014/main" id="{56465C7C-F29E-44FC-AF6B-9352A287098E}"/>
              </a:ext>
            </a:extLst>
          </p:cNvPr>
          <p:cNvSpPr txBox="1"/>
          <p:nvPr/>
        </p:nvSpPr>
        <p:spPr>
          <a:xfrm>
            <a:off x="8111917" y="5958774"/>
            <a:ext cx="296876" cy="369332"/>
          </a:xfrm>
          <a:prstGeom prst="rect">
            <a:avLst/>
          </a:prstGeom>
          <a:noFill/>
        </p:spPr>
        <p:txBody>
          <a:bodyPr wrap="none" rtlCol="0">
            <a:spAutoFit/>
          </a:bodyPr>
          <a:lstStyle/>
          <a:p>
            <a:r>
              <a:rPr lang="en-CA" dirty="0"/>
              <a:t>Y</a:t>
            </a:r>
            <a:endParaRPr lang="en-US" dirty="0"/>
          </a:p>
        </p:txBody>
      </p:sp>
      <p:sp>
        <p:nvSpPr>
          <p:cNvPr id="89" name="TextBox 88">
            <a:extLst>
              <a:ext uri="{FF2B5EF4-FFF2-40B4-BE49-F238E27FC236}">
                <a16:creationId xmlns:a16="http://schemas.microsoft.com/office/drawing/2014/main" id="{58AD9054-D952-40C9-81C3-0A5FB1A8AD09}"/>
              </a:ext>
            </a:extLst>
          </p:cNvPr>
          <p:cNvSpPr txBox="1"/>
          <p:nvPr/>
        </p:nvSpPr>
        <p:spPr>
          <a:xfrm>
            <a:off x="3331205" y="5421290"/>
            <a:ext cx="1881233" cy="707886"/>
          </a:xfrm>
          <a:prstGeom prst="rect">
            <a:avLst/>
          </a:prstGeom>
          <a:noFill/>
        </p:spPr>
        <p:txBody>
          <a:bodyPr wrap="square" rtlCol="0">
            <a:spAutoFit/>
          </a:bodyPr>
          <a:lstStyle/>
          <a:p>
            <a:pPr algn="ctr"/>
            <a:r>
              <a:rPr lang="en-CA" sz="2000" b="1" dirty="0"/>
              <a:t>LEARNING RATE 0.1</a:t>
            </a:r>
            <a:endParaRPr lang="en-US" sz="2000" b="1" dirty="0"/>
          </a:p>
        </p:txBody>
      </p:sp>
      <p:sp>
        <p:nvSpPr>
          <p:cNvPr id="90" name="Multiplication Sign 89">
            <a:extLst>
              <a:ext uri="{FF2B5EF4-FFF2-40B4-BE49-F238E27FC236}">
                <a16:creationId xmlns:a16="http://schemas.microsoft.com/office/drawing/2014/main" id="{E33ADF3B-AF47-4514-8EF7-F21771B60ECC}"/>
              </a:ext>
            </a:extLst>
          </p:cNvPr>
          <p:cNvSpPr/>
          <p:nvPr/>
        </p:nvSpPr>
        <p:spPr>
          <a:xfrm>
            <a:off x="5212438" y="5273013"/>
            <a:ext cx="877224" cy="860124"/>
          </a:xfrm>
          <a:prstGeom prst="mathMultipl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F2BEB728-F3E9-4465-97FF-736807C51ECB}"/>
              </a:ext>
            </a:extLst>
          </p:cNvPr>
          <p:cNvSpPr/>
          <p:nvPr/>
        </p:nvSpPr>
        <p:spPr>
          <a:xfrm>
            <a:off x="9925050" y="5958774"/>
            <a:ext cx="333746" cy="34343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Oval 90">
            <a:extLst>
              <a:ext uri="{FF2B5EF4-FFF2-40B4-BE49-F238E27FC236}">
                <a16:creationId xmlns:a16="http://schemas.microsoft.com/office/drawing/2014/main" id="{266C4BF2-CAD0-4A53-9621-6AAA5797234D}"/>
              </a:ext>
            </a:extLst>
          </p:cNvPr>
          <p:cNvSpPr/>
          <p:nvPr/>
        </p:nvSpPr>
        <p:spPr>
          <a:xfrm>
            <a:off x="10528168" y="5958774"/>
            <a:ext cx="333746" cy="34343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 name="Oval 91">
            <a:extLst>
              <a:ext uri="{FF2B5EF4-FFF2-40B4-BE49-F238E27FC236}">
                <a16:creationId xmlns:a16="http://schemas.microsoft.com/office/drawing/2014/main" id="{0454157A-72FD-45C1-83EA-C6270022BC63}"/>
              </a:ext>
            </a:extLst>
          </p:cNvPr>
          <p:cNvSpPr/>
          <p:nvPr/>
        </p:nvSpPr>
        <p:spPr>
          <a:xfrm>
            <a:off x="11131286" y="5957460"/>
            <a:ext cx="333746" cy="34343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Oval 92">
            <a:extLst>
              <a:ext uri="{FF2B5EF4-FFF2-40B4-BE49-F238E27FC236}">
                <a16:creationId xmlns:a16="http://schemas.microsoft.com/office/drawing/2014/main" id="{C1E16677-A1B6-488C-B5A8-654B2960109C}"/>
              </a:ext>
            </a:extLst>
          </p:cNvPr>
          <p:cNvSpPr/>
          <p:nvPr/>
        </p:nvSpPr>
        <p:spPr>
          <a:xfrm>
            <a:off x="11736439" y="5957459"/>
            <a:ext cx="333746" cy="34343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8A810741-1029-4CFC-B36F-FEB5A75881B0}"/>
              </a:ext>
            </a:extLst>
          </p:cNvPr>
          <p:cNvSpPr txBox="1"/>
          <p:nvPr/>
        </p:nvSpPr>
        <p:spPr>
          <a:xfrm>
            <a:off x="72848" y="3421345"/>
            <a:ext cx="2310143" cy="2677656"/>
          </a:xfrm>
          <a:prstGeom prst="rect">
            <a:avLst/>
          </a:prstGeom>
          <a:noFill/>
          <a:ln w="38100">
            <a:solidFill>
              <a:srgbClr val="FF0000"/>
            </a:solidFill>
          </a:ln>
        </p:spPr>
        <p:txBody>
          <a:bodyPr wrap="square" rtlCol="0">
            <a:spAutoFit/>
          </a:bodyPr>
          <a:lstStyle/>
          <a:p>
            <a:pPr algn="ctr"/>
            <a:r>
              <a:rPr lang="en-CA" sz="2400" b="1" dirty="0">
                <a:solidFill>
                  <a:srgbClr val="FF0000"/>
                </a:solidFill>
              </a:rPr>
              <a:t>NOW YOU CAN MAKE NEW PREDICTIONS BY COMBINING ALL THE SCALED PREDICTIONS FROM ALL TREES</a:t>
            </a:r>
            <a:endParaRPr lang="en-US" sz="2400" b="1" dirty="0">
              <a:solidFill>
                <a:srgbClr val="FF0000"/>
              </a:solidFill>
            </a:endParaRPr>
          </a:p>
        </p:txBody>
      </p:sp>
      <p:sp>
        <p:nvSpPr>
          <p:cNvPr id="94" name="Plus Sign 93">
            <a:extLst>
              <a:ext uri="{FF2B5EF4-FFF2-40B4-BE49-F238E27FC236}">
                <a16:creationId xmlns:a16="http://schemas.microsoft.com/office/drawing/2014/main" id="{2E445BA7-2336-41DB-93B3-FDE2FC50EB17}"/>
              </a:ext>
            </a:extLst>
          </p:cNvPr>
          <p:cNvSpPr/>
          <p:nvPr/>
        </p:nvSpPr>
        <p:spPr>
          <a:xfrm>
            <a:off x="2343786" y="3358144"/>
            <a:ext cx="1049256" cy="1016222"/>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Plus Sign 94">
            <a:extLst>
              <a:ext uri="{FF2B5EF4-FFF2-40B4-BE49-F238E27FC236}">
                <a16:creationId xmlns:a16="http://schemas.microsoft.com/office/drawing/2014/main" id="{CBB66EBB-DBB8-4947-930D-C04D0576DA12}"/>
              </a:ext>
            </a:extLst>
          </p:cNvPr>
          <p:cNvSpPr/>
          <p:nvPr/>
        </p:nvSpPr>
        <p:spPr>
          <a:xfrm>
            <a:off x="2419893" y="5319189"/>
            <a:ext cx="1049256" cy="1016222"/>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7640012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EA503D7E-D2F4-4D5C-A248-EC4449ECFB85}"/>
              </a:ext>
            </a:extLst>
          </p:cNvPr>
          <p:cNvPicPr>
            <a:picLocks noChangeAspect="1"/>
          </p:cNvPicPr>
          <p:nvPr/>
        </p:nvPicPr>
        <p:blipFill rotWithShape="1">
          <a:blip r:embed="rId2"/>
          <a:srcRect b="26908"/>
          <a:stretch/>
        </p:blipFill>
        <p:spPr>
          <a:xfrm>
            <a:off x="0" y="-26580"/>
            <a:ext cx="12192000" cy="5032072"/>
          </a:xfrm>
          <a:prstGeom prst="rect">
            <a:avLst/>
          </a:prstGeom>
        </p:spPr>
      </p:pic>
      <p:sp>
        <p:nvSpPr>
          <p:cNvPr id="10" name="Прямоугольник 9">
            <a:extLst>
              <a:ext uri="{FF2B5EF4-FFF2-40B4-BE49-F238E27FC236}">
                <a16:creationId xmlns:a16="http://schemas.microsoft.com/office/drawing/2014/main" id="{5EE88138-48BD-46AA-94F3-3B05DD703F63}"/>
              </a:ext>
            </a:extLst>
          </p:cNvPr>
          <p:cNvSpPr/>
          <p:nvPr/>
        </p:nvSpPr>
        <p:spPr>
          <a:xfrm>
            <a:off x="149602" y="79682"/>
            <a:ext cx="11238575" cy="954107"/>
          </a:xfrm>
          <a:prstGeom prst="rect">
            <a:avLst/>
          </a:prstGeom>
        </p:spPr>
        <p:txBody>
          <a:bodyPr wrap="square">
            <a:spAutoFit/>
          </a:bodyPr>
          <a:lstStyle/>
          <a:p>
            <a:r>
              <a:rPr lang="en-US" sz="2800" b="1" dirty="0">
                <a:latin typeface="Montserrat" charset="0"/>
              </a:rPr>
              <a:t>XGBOOST: WHAT IS THE EXTREME GRADIENT BOOSTING THEN? GREAT RESOURCES</a:t>
            </a:r>
          </a:p>
        </p:txBody>
      </p:sp>
      <p:sp>
        <p:nvSpPr>
          <p:cNvPr id="58" name="Content Placeholder 2">
            <a:extLst>
              <a:ext uri="{FF2B5EF4-FFF2-40B4-BE49-F238E27FC236}">
                <a16:creationId xmlns:a16="http://schemas.microsoft.com/office/drawing/2014/main" id="{22DB39B5-02D2-4987-8375-3E5DBC89DEBC}"/>
              </a:ext>
            </a:extLst>
          </p:cNvPr>
          <p:cNvSpPr txBox="1">
            <a:spLocks/>
          </p:cNvSpPr>
          <p:nvPr/>
        </p:nvSpPr>
        <p:spPr>
          <a:xfrm>
            <a:off x="392767" y="1262562"/>
            <a:ext cx="11406466" cy="4525963"/>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285750" indent="-285750" algn="l">
              <a:buFont typeface="Arial" panose="020B0604020202020204" pitchFamily="34" charset="0"/>
              <a:buChar char="•"/>
            </a:pPr>
            <a:endParaRPr lang="en-CA" sz="1800" dirty="0"/>
          </a:p>
        </p:txBody>
      </p:sp>
      <p:pic>
        <p:nvPicPr>
          <p:cNvPr id="4" name="Picture 3">
            <a:extLst>
              <a:ext uri="{FF2B5EF4-FFF2-40B4-BE49-F238E27FC236}">
                <a16:creationId xmlns:a16="http://schemas.microsoft.com/office/drawing/2014/main" id="{1E58D955-2F24-4E11-887D-F8ED99907E12}"/>
              </a:ext>
            </a:extLst>
          </p:cNvPr>
          <p:cNvPicPr>
            <a:picLocks noChangeAspect="1"/>
          </p:cNvPicPr>
          <p:nvPr/>
        </p:nvPicPr>
        <p:blipFill>
          <a:blip r:embed="rId3"/>
          <a:stretch>
            <a:fillRect/>
          </a:stretch>
        </p:blipFill>
        <p:spPr>
          <a:xfrm>
            <a:off x="2765101" y="1356398"/>
            <a:ext cx="7296797" cy="4660900"/>
          </a:xfrm>
          <a:prstGeom prst="rect">
            <a:avLst/>
          </a:prstGeom>
        </p:spPr>
      </p:pic>
      <p:sp>
        <p:nvSpPr>
          <p:cNvPr id="6" name="Rectangle 5">
            <a:extLst>
              <a:ext uri="{FF2B5EF4-FFF2-40B4-BE49-F238E27FC236}">
                <a16:creationId xmlns:a16="http://schemas.microsoft.com/office/drawing/2014/main" id="{204225FA-527E-4C60-AC54-60E0D116D323}"/>
              </a:ext>
            </a:extLst>
          </p:cNvPr>
          <p:cNvSpPr/>
          <p:nvPr/>
        </p:nvSpPr>
        <p:spPr>
          <a:xfrm>
            <a:off x="737147" y="1356398"/>
            <a:ext cx="6083140" cy="923330"/>
          </a:xfrm>
          <a:prstGeom prst="rect">
            <a:avLst/>
          </a:prstGeom>
        </p:spPr>
        <p:txBody>
          <a:bodyPr wrap="none">
            <a:spAutoFit/>
          </a:bodyPr>
          <a:lstStyle/>
          <a:p>
            <a:r>
              <a:rPr lang="en-US" dirty="0">
                <a:hlinkClick r:id="rId4"/>
              </a:rPr>
              <a:t>Paper: https://arxiv.org/pdf/1603.02754.pdf</a:t>
            </a:r>
            <a:endParaRPr lang="en-US" dirty="0"/>
          </a:p>
          <a:p>
            <a:r>
              <a:rPr lang="en-US" dirty="0">
                <a:hlinkClick r:id="rId5"/>
              </a:rPr>
              <a:t>https://xgboost.readthedocs.io/en/latest/tutorials/model.html</a:t>
            </a:r>
            <a:endParaRPr lang="en-US" dirty="0"/>
          </a:p>
          <a:p>
            <a:endParaRPr lang="en-US" dirty="0"/>
          </a:p>
        </p:txBody>
      </p:sp>
    </p:spTree>
    <p:extLst>
      <p:ext uri="{BB962C8B-B14F-4D97-AF65-F5344CB8AC3E}">
        <p14:creationId xmlns:p14="http://schemas.microsoft.com/office/powerpoint/2010/main" val="387650149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2012CA-1AB5-4A65-A165-150248D6D8D4}"/>
              </a:ext>
            </a:extLst>
          </p:cNvPr>
          <p:cNvSpPr>
            <a:spLocks noGrp="1"/>
          </p:cNvSpPr>
          <p:nvPr>
            <p:ph type="title"/>
          </p:nvPr>
        </p:nvSpPr>
        <p:spPr/>
        <p:txBody>
          <a:bodyPr/>
          <a:lstStyle/>
          <a:p>
            <a:endParaRPr lang="en-US"/>
          </a:p>
        </p:txBody>
      </p:sp>
      <p:pic>
        <p:nvPicPr>
          <p:cNvPr id="4" name="Picture 3">
            <a:extLst>
              <a:ext uri="{FF2B5EF4-FFF2-40B4-BE49-F238E27FC236}">
                <a16:creationId xmlns:a16="http://schemas.microsoft.com/office/drawing/2014/main" id="{B16761A9-D127-4B91-A711-E525F9D8A654}"/>
              </a:ext>
            </a:extLst>
          </p:cNvPr>
          <p:cNvPicPr>
            <a:picLocks noChangeAspect="1"/>
          </p:cNvPicPr>
          <p:nvPr/>
        </p:nvPicPr>
        <p:blipFill rotWithShape="1">
          <a:blip r:embed="rId2"/>
          <a:srcRect b="26908"/>
          <a:stretch/>
        </p:blipFill>
        <p:spPr>
          <a:xfrm>
            <a:off x="0" y="-26580"/>
            <a:ext cx="12192000" cy="5032072"/>
          </a:xfrm>
          <a:prstGeom prst="rect">
            <a:avLst/>
          </a:prstGeom>
        </p:spPr>
      </p:pic>
      <p:sp>
        <p:nvSpPr>
          <p:cNvPr id="5" name="Прямоугольник 9">
            <a:extLst>
              <a:ext uri="{FF2B5EF4-FFF2-40B4-BE49-F238E27FC236}">
                <a16:creationId xmlns:a16="http://schemas.microsoft.com/office/drawing/2014/main" id="{328A90F5-E443-40F9-8156-C7E3D21E37DA}"/>
              </a:ext>
            </a:extLst>
          </p:cNvPr>
          <p:cNvSpPr/>
          <p:nvPr/>
        </p:nvSpPr>
        <p:spPr>
          <a:xfrm>
            <a:off x="216278" y="260454"/>
            <a:ext cx="7585714" cy="523220"/>
          </a:xfrm>
          <a:prstGeom prst="rect">
            <a:avLst/>
          </a:prstGeom>
        </p:spPr>
        <p:txBody>
          <a:bodyPr wrap="square">
            <a:spAutoFit/>
          </a:bodyPr>
          <a:lstStyle/>
          <a:p>
            <a:r>
              <a:rPr lang="en-US" sz="2800" b="1" dirty="0">
                <a:latin typeface="Montserrat" charset="0"/>
              </a:rPr>
              <a:t>XGBOOST: PAPER HIGHLIGHTS</a:t>
            </a:r>
          </a:p>
        </p:txBody>
      </p:sp>
      <p:sp>
        <p:nvSpPr>
          <p:cNvPr id="3" name="Content Placeholder 2">
            <a:extLst>
              <a:ext uri="{FF2B5EF4-FFF2-40B4-BE49-F238E27FC236}">
                <a16:creationId xmlns:a16="http://schemas.microsoft.com/office/drawing/2014/main" id="{480ED7CB-E185-434A-82E9-A1D27233FA2A}"/>
              </a:ext>
            </a:extLst>
          </p:cNvPr>
          <p:cNvSpPr>
            <a:spLocks noGrp="1"/>
          </p:cNvSpPr>
          <p:nvPr>
            <p:ph idx="1"/>
          </p:nvPr>
        </p:nvSpPr>
        <p:spPr>
          <a:xfrm>
            <a:off x="216278" y="1343025"/>
            <a:ext cx="11391522" cy="4351338"/>
          </a:xfrm>
        </p:spPr>
        <p:txBody>
          <a:bodyPr>
            <a:normAutofit fontScale="85000" lnSpcReduction="10000"/>
          </a:bodyPr>
          <a:lstStyle/>
          <a:p>
            <a:r>
              <a:rPr lang="en-CA" dirty="0"/>
              <a:t>“</a:t>
            </a:r>
            <a:r>
              <a:rPr lang="en-CA" i="1" dirty="0"/>
              <a:t>The most important factor behind the success of </a:t>
            </a:r>
            <a:r>
              <a:rPr lang="en-CA" i="1" dirty="0" err="1"/>
              <a:t>XGBoost</a:t>
            </a:r>
            <a:r>
              <a:rPr lang="en-CA" i="1" dirty="0"/>
              <a:t> is its scalability in all scenarios. The system runs more than </a:t>
            </a:r>
            <a:r>
              <a:rPr lang="en-CA" b="1" i="1" dirty="0"/>
              <a:t>ten times faster than existing popular solutions </a:t>
            </a:r>
            <a:r>
              <a:rPr lang="en-CA" i="1" dirty="0"/>
              <a:t>on a single machine and </a:t>
            </a:r>
            <a:r>
              <a:rPr lang="en-CA" b="1" i="1" dirty="0"/>
              <a:t>scales to billions of examples </a:t>
            </a:r>
            <a:r>
              <a:rPr lang="en-CA" i="1" dirty="0"/>
              <a:t>in </a:t>
            </a:r>
            <a:r>
              <a:rPr lang="en-CA" b="1" i="1" dirty="0"/>
              <a:t>distributed or memory-limited </a:t>
            </a:r>
            <a:r>
              <a:rPr lang="en-CA" i="1" dirty="0"/>
              <a:t>settings.”</a:t>
            </a:r>
          </a:p>
          <a:p>
            <a:r>
              <a:rPr lang="en-CA" dirty="0"/>
              <a:t>“</a:t>
            </a:r>
            <a:r>
              <a:rPr lang="en-CA" i="1" dirty="0"/>
              <a:t>The scalability of </a:t>
            </a:r>
            <a:r>
              <a:rPr lang="en-CA" i="1" dirty="0" err="1"/>
              <a:t>XGBoost</a:t>
            </a:r>
            <a:r>
              <a:rPr lang="en-CA" i="1" dirty="0"/>
              <a:t> is due to several important systems and </a:t>
            </a:r>
            <a:r>
              <a:rPr lang="en-CA" b="1" i="1" dirty="0"/>
              <a:t>algorithmic optimizations</a:t>
            </a:r>
            <a:r>
              <a:rPr lang="en-CA" i="1" dirty="0"/>
              <a:t>. These innovations include: </a:t>
            </a:r>
            <a:r>
              <a:rPr lang="en-CA" b="1" i="1" dirty="0"/>
              <a:t>a novel tree learning algorithm </a:t>
            </a:r>
            <a:r>
              <a:rPr lang="en-CA" i="1" dirty="0"/>
              <a:t>is for handling </a:t>
            </a:r>
            <a:r>
              <a:rPr lang="en-CA" b="1" i="1" dirty="0"/>
              <a:t>sparse data</a:t>
            </a:r>
            <a:r>
              <a:rPr lang="en-CA" i="1" dirty="0"/>
              <a:t>; a theoretically justified </a:t>
            </a:r>
            <a:r>
              <a:rPr lang="en-CA" b="1" i="1" dirty="0"/>
              <a:t>weighted quantile sketch procedure </a:t>
            </a:r>
            <a:r>
              <a:rPr lang="en-CA" i="1" dirty="0"/>
              <a:t>enables handling instance weights in approximate tree learning. </a:t>
            </a:r>
            <a:r>
              <a:rPr lang="en-CA" b="1" i="1" dirty="0"/>
              <a:t>Parallel and distributed computing </a:t>
            </a:r>
            <a:r>
              <a:rPr lang="en-CA" i="1" dirty="0"/>
              <a:t>makes learning faster which enables quicker model exploration</a:t>
            </a:r>
            <a:r>
              <a:rPr lang="en-CA" dirty="0"/>
              <a:t>”. </a:t>
            </a:r>
          </a:p>
          <a:p>
            <a:r>
              <a:rPr lang="en-CA" i="1" dirty="0"/>
              <a:t>“More importantly, </a:t>
            </a:r>
            <a:r>
              <a:rPr lang="en-CA" i="1" dirty="0" err="1"/>
              <a:t>XGBoost</a:t>
            </a:r>
            <a:r>
              <a:rPr lang="en-CA" i="1" dirty="0"/>
              <a:t> exploits </a:t>
            </a:r>
            <a:r>
              <a:rPr lang="en-CA" b="1" i="1" dirty="0"/>
              <a:t>out-of-core computation </a:t>
            </a:r>
            <a:r>
              <a:rPr lang="en-CA" i="1" dirty="0"/>
              <a:t>and enables data scientists to process hundred millions of examples on a desktop”</a:t>
            </a:r>
            <a:r>
              <a:rPr lang="en-CA" dirty="0"/>
              <a:t>. </a:t>
            </a:r>
          </a:p>
          <a:p>
            <a:r>
              <a:rPr lang="en-CA" dirty="0"/>
              <a:t>“</a:t>
            </a:r>
            <a:r>
              <a:rPr lang="en-CA" i="1" dirty="0"/>
              <a:t>Finally, it is even more exciting to combine these techniques to make an end-to-end system that scales to even larger data with the least amount of cluster resources</a:t>
            </a:r>
            <a:r>
              <a:rPr lang="en-CA" dirty="0"/>
              <a:t>”.</a:t>
            </a:r>
            <a:endParaRPr lang="en-US" dirty="0"/>
          </a:p>
        </p:txBody>
      </p:sp>
      <p:sp>
        <p:nvSpPr>
          <p:cNvPr id="6" name="Rectangle 5">
            <a:extLst>
              <a:ext uri="{FF2B5EF4-FFF2-40B4-BE49-F238E27FC236}">
                <a16:creationId xmlns:a16="http://schemas.microsoft.com/office/drawing/2014/main" id="{DCB7D8A2-2F4F-4740-AA0D-CE75239E9F9D}"/>
              </a:ext>
            </a:extLst>
          </p:cNvPr>
          <p:cNvSpPr/>
          <p:nvPr/>
        </p:nvSpPr>
        <p:spPr>
          <a:xfrm>
            <a:off x="3462984" y="5884382"/>
            <a:ext cx="4797339" cy="400110"/>
          </a:xfrm>
          <a:prstGeom prst="rect">
            <a:avLst/>
          </a:prstGeom>
        </p:spPr>
        <p:txBody>
          <a:bodyPr wrap="none">
            <a:spAutoFit/>
          </a:bodyPr>
          <a:lstStyle/>
          <a:p>
            <a:r>
              <a:rPr lang="en-US" sz="2000" dirty="0">
                <a:hlinkClick r:id="rId3"/>
              </a:rPr>
              <a:t>Paper: https://arxiv.org/pdf/1603.02754.pdf</a:t>
            </a:r>
            <a:endParaRPr lang="en-US" sz="2000" dirty="0"/>
          </a:p>
        </p:txBody>
      </p:sp>
    </p:spTree>
    <p:extLst>
      <p:ext uri="{BB962C8B-B14F-4D97-AF65-F5344CB8AC3E}">
        <p14:creationId xmlns:p14="http://schemas.microsoft.com/office/powerpoint/2010/main" val="427983272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2B5132F-3707-44BA-9CEB-8673EF1B2A0F}"/>
              </a:ext>
            </a:extLst>
          </p:cNvPr>
          <p:cNvPicPr>
            <a:picLocks noChangeAspect="1"/>
          </p:cNvPicPr>
          <p:nvPr/>
        </p:nvPicPr>
        <p:blipFill>
          <a:blip r:embed="rId2"/>
          <a:stretch>
            <a:fillRect/>
          </a:stretch>
        </p:blipFill>
        <p:spPr>
          <a:xfrm>
            <a:off x="0" y="-1193"/>
            <a:ext cx="12192000" cy="6859194"/>
          </a:xfrm>
          <a:prstGeom prst="rect">
            <a:avLst/>
          </a:prstGeom>
        </p:spPr>
      </p:pic>
      <p:sp>
        <p:nvSpPr>
          <p:cNvPr id="5" name="TextBox 4">
            <a:extLst>
              <a:ext uri="{FF2B5EF4-FFF2-40B4-BE49-F238E27FC236}">
                <a16:creationId xmlns:a16="http://schemas.microsoft.com/office/drawing/2014/main" id="{0F9D04B7-03C9-4895-84F6-D6380FD573A6}"/>
              </a:ext>
            </a:extLst>
          </p:cNvPr>
          <p:cNvSpPr txBox="1"/>
          <p:nvPr/>
        </p:nvSpPr>
        <p:spPr>
          <a:xfrm>
            <a:off x="1895475" y="2543175"/>
            <a:ext cx="6767262" cy="1754326"/>
          </a:xfrm>
          <a:prstGeom prst="rect">
            <a:avLst/>
          </a:prstGeom>
          <a:noFill/>
        </p:spPr>
        <p:txBody>
          <a:bodyPr wrap="square" rtlCol="0">
            <a:spAutoFit/>
          </a:bodyPr>
          <a:lstStyle>
            <a:defPPr>
              <a:defRPr lang="en-US"/>
            </a:defPPr>
            <a:lvl1pPr>
              <a:defRPr sz="5400" b="1">
                <a:solidFill>
                  <a:srgbClr val="074F85"/>
                </a:solidFill>
              </a:defRPr>
            </a:lvl1pPr>
          </a:lstStyle>
          <a:p>
            <a:pPr algn="ctr"/>
            <a:r>
              <a:rPr lang="en-CA" dirty="0"/>
              <a:t>AWS SAGEMAKER XGBOOST</a:t>
            </a:r>
          </a:p>
        </p:txBody>
      </p:sp>
    </p:spTree>
    <p:extLst>
      <p:ext uri="{BB962C8B-B14F-4D97-AF65-F5344CB8AC3E}">
        <p14:creationId xmlns:p14="http://schemas.microsoft.com/office/powerpoint/2010/main" val="196640143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7A51207-2430-4A9D-83B5-BE135DE6465C}"/>
              </a:ext>
            </a:extLst>
          </p:cNvPr>
          <p:cNvPicPr>
            <a:picLocks noChangeAspect="1"/>
          </p:cNvPicPr>
          <p:nvPr/>
        </p:nvPicPr>
        <p:blipFill>
          <a:blip r:embed="rId2"/>
          <a:stretch>
            <a:fillRect/>
          </a:stretch>
        </p:blipFill>
        <p:spPr>
          <a:xfrm>
            <a:off x="8878" y="-26581"/>
            <a:ext cx="12192000" cy="6884581"/>
          </a:xfrm>
          <a:prstGeom prst="rect">
            <a:avLst/>
          </a:prstGeom>
        </p:spPr>
      </p:pic>
      <p:sp>
        <p:nvSpPr>
          <p:cNvPr id="4" name="Content Placeholder 2">
            <a:extLst>
              <a:ext uri="{FF2B5EF4-FFF2-40B4-BE49-F238E27FC236}">
                <a16:creationId xmlns:a16="http://schemas.microsoft.com/office/drawing/2014/main" id="{B2ADFC5A-6F2A-FB4F-BA4C-BCDFD1E436D4}"/>
              </a:ext>
            </a:extLst>
          </p:cNvPr>
          <p:cNvSpPr txBox="1">
            <a:spLocks/>
          </p:cNvSpPr>
          <p:nvPr/>
        </p:nvSpPr>
        <p:spPr>
          <a:xfrm>
            <a:off x="360521" y="1253864"/>
            <a:ext cx="10503221" cy="435133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342900" indent="-342900" algn="l">
              <a:buFont typeface="Arial" panose="020B0604020202020204" pitchFamily="34" charset="0"/>
              <a:buChar char="•"/>
            </a:pPr>
            <a:r>
              <a:rPr lang="en-CA" sz="2000" dirty="0">
                <a:solidFill>
                  <a:srgbClr val="002060"/>
                </a:solidFill>
                <a:latin typeface="Montserrat"/>
              </a:rPr>
              <a:t>Recently, </a:t>
            </a:r>
            <a:r>
              <a:rPr lang="en-CA" sz="2000" dirty="0" err="1">
                <a:solidFill>
                  <a:srgbClr val="002060"/>
                </a:solidFill>
                <a:latin typeface="Montserrat"/>
              </a:rPr>
              <a:t>XGBoost</a:t>
            </a:r>
            <a:r>
              <a:rPr lang="en-CA" sz="2000" dirty="0">
                <a:solidFill>
                  <a:srgbClr val="002060"/>
                </a:solidFill>
                <a:latin typeface="Montserrat"/>
              </a:rPr>
              <a:t> is the go to algorithm for most developers and has won several Kaggle competitions.</a:t>
            </a:r>
          </a:p>
          <a:p>
            <a:pPr marL="342900" indent="-342900" algn="l">
              <a:buFont typeface="Arial" panose="020B0604020202020204" pitchFamily="34" charset="0"/>
              <a:buChar char="•"/>
            </a:pPr>
            <a:r>
              <a:rPr lang="en-CA" sz="2000" dirty="0">
                <a:solidFill>
                  <a:srgbClr val="002060"/>
                </a:solidFill>
                <a:latin typeface="Montserrat"/>
              </a:rPr>
              <a:t>Why does </a:t>
            </a:r>
            <a:r>
              <a:rPr lang="en-CA" sz="2000" dirty="0" err="1">
                <a:solidFill>
                  <a:srgbClr val="002060"/>
                </a:solidFill>
                <a:latin typeface="Montserrat"/>
              </a:rPr>
              <a:t>Xgboost</a:t>
            </a:r>
            <a:r>
              <a:rPr lang="en-CA" sz="2000" dirty="0">
                <a:solidFill>
                  <a:srgbClr val="002060"/>
                </a:solidFill>
                <a:latin typeface="Montserrat"/>
              </a:rPr>
              <a:t> work really well? </a:t>
            </a:r>
          </a:p>
          <a:p>
            <a:pPr marL="971550" lvl="1" indent="-514350" algn="l">
              <a:buFont typeface="Courier New" panose="02070309020205020404" pitchFamily="49" charset="0"/>
              <a:buChar char="o"/>
            </a:pPr>
            <a:r>
              <a:rPr lang="en-CA" dirty="0">
                <a:solidFill>
                  <a:srgbClr val="002060"/>
                </a:solidFill>
                <a:latin typeface="Montserrat"/>
              </a:rPr>
              <a:t>Since the technique is an ensemble algorithm, it is very robust and could work well with several data types and complex distributions. </a:t>
            </a:r>
          </a:p>
          <a:p>
            <a:pPr marL="971550" lvl="1" indent="-514350" algn="l">
              <a:buFont typeface="Courier New" panose="02070309020205020404" pitchFamily="49" charset="0"/>
              <a:buChar char="o"/>
            </a:pPr>
            <a:r>
              <a:rPr lang="en-CA" dirty="0" err="1">
                <a:solidFill>
                  <a:srgbClr val="002060"/>
                </a:solidFill>
                <a:latin typeface="Montserrat"/>
              </a:rPr>
              <a:t>Xgboost</a:t>
            </a:r>
            <a:r>
              <a:rPr lang="en-CA" dirty="0">
                <a:solidFill>
                  <a:srgbClr val="002060"/>
                </a:solidFill>
                <a:latin typeface="Montserrat"/>
              </a:rPr>
              <a:t> has a many tunable hyperparameters that could improve model fitting.</a:t>
            </a:r>
          </a:p>
          <a:p>
            <a:pPr marL="514350" indent="-514350" algn="l">
              <a:buFont typeface="Courier New" panose="02070309020205020404" pitchFamily="49" charset="0"/>
              <a:buChar char="o"/>
            </a:pPr>
            <a:r>
              <a:rPr lang="en-CA" sz="2000" dirty="0">
                <a:solidFill>
                  <a:srgbClr val="002060"/>
                </a:solidFill>
                <a:latin typeface="Montserrat"/>
              </a:rPr>
              <a:t>What are the applications of </a:t>
            </a:r>
            <a:r>
              <a:rPr lang="en-CA" sz="2000" dirty="0" err="1">
                <a:solidFill>
                  <a:srgbClr val="002060"/>
                </a:solidFill>
                <a:latin typeface="Montserrat"/>
              </a:rPr>
              <a:t>XGBoost</a:t>
            </a:r>
            <a:r>
              <a:rPr lang="en-CA" sz="2000" dirty="0">
                <a:solidFill>
                  <a:srgbClr val="002060"/>
                </a:solidFill>
                <a:latin typeface="Montserrat"/>
              </a:rPr>
              <a:t>?</a:t>
            </a:r>
          </a:p>
          <a:p>
            <a:pPr marL="742950" lvl="1" indent="-285750" algn="l">
              <a:buFont typeface="Arial" panose="020B0604020202020204" pitchFamily="34" charset="0"/>
              <a:buChar char="•"/>
            </a:pPr>
            <a:r>
              <a:rPr lang="en-CA" dirty="0" err="1">
                <a:solidFill>
                  <a:srgbClr val="002060"/>
                </a:solidFill>
                <a:latin typeface="Montserrat"/>
              </a:rPr>
              <a:t>XGBoost</a:t>
            </a:r>
            <a:r>
              <a:rPr lang="en-CA" dirty="0">
                <a:solidFill>
                  <a:srgbClr val="002060"/>
                </a:solidFill>
                <a:latin typeface="Montserrat"/>
              </a:rPr>
              <a:t> could be used for fraud detection to detect the probability of a fraudulent transactions based on transaction features. </a:t>
            </a:r>
          </a:p>
        </p:txBody>
      </p:sp>
      <p:sp>
        <p:nvSpPr>
          <p:cNvPr id="5" name="Title 1">
            <a:extLst>
              <a:ext uri="{FF2B5EF4-FFF2-40B4-BE49-F238E27FC236}">
                <a16:creationId xmlns:a16="http://schemas.microsoft.com/office/drawing/2014/main" id="{58368532-628E-1B4C-B67F-6462A21DDFF3}"/>
              </a:ext>
            </a:extLst>
          </p:cNvPr>
          <p:cNvSpPr txBox="1">
            <a:spLocks/>
          </p:cNvSpPr>
          <p:nvPr/>
        </p:nvSpPr>
        <p:spPr>
          <a:xfrm>
            <a:off x="360521" y="428"/>
            <a:ext cx="8687770" cy="994172"/>
          </a:xfrm>
          <a:prstGeom prst="rect">
            <a:avLst/>
          </a:prstGeom>
        </p:spPr>
        <p:txBody>
          <a:bodyPr vert="horz" lIns="68580" tIns="34290" rIns="68580" bIns="34290" rtlCol="0" anchor="ctr">
            <a:norm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defRPr/>
            </a:pPr>
            <a:r>
              <a:rPr lang="en-CA" sz="3200" dirty="0">
                <a:solidFill>
                  <a:srgbClr val="002060"/>
                </a:solidFill>
                <a:latin typeface="Montserrat"/>
              </a:rPr>
              <a:t>SAGEMAKER XGBOOST: OVERVIEW</a:t>
            </a:r>
          </a:p>
        </p:txBody>
      </p:sp>
    </p:spTree>
    <p:extLst>
      <p:ext uri="{BB962C8B-B14F-4D97-AF65-F5344CB8AC3E}">
        <p14:creationId xmlns:p14="http://schemas.microsoft.com/office/powerpoint/2010/main" val="386690040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651A0B9-E779-4BEC-A5BA-C5568C35191A}"/>
              </a:ext>
            </a:extLst>
          </p:cNvPr>
          <p:cNvPicPr>
            <a:picLocks noChangeAspect="1"/>
          </p:cNvPicPr>
          <p:nvPr/>
        </p:nvPicPr>
        <p:blipFill>
          <a:blip r:embed="rId2"/>
          <a:stretch>
            <a:fillRect/>
          </a:stretch>
        </p:blipFill>
        <p:spPr>
          <a:xfrm>
            <a:off x="8878" y="-26581"/>
            <a:ext cx="12192000" cy="6884581"/>
          </a:xfrm>
          <a:prstGeom prst="rect">
            <a:avLst/>
          </a:prstGeom>
        </p:spPr>
      </p:pic>
      <p:sp>
        <p:nvSpPr>
          <p:cNvPr id="4" name="Content Placeholder 2">
            <a:extLst>
              <a:ext uri="{FF2B5EF4-FFF2-40B4-BE49-F238E27FC236}">
                <a16:creationId xmlns:a16="http://schemas.microsoft.com/office/drawing/2014/main" id="{4CD5D2F8-86D0-9846-A19C-38536A8F0D2F}"/>
              </a:ext>
            </a:extLst>
          </p:cNvPr>
          <p:cNvSpPr txBox="1">
            <a:spLocks/>
          </p:cNvSpPr>
          <p:nvPr/>
        </p:nvSpPr>
        <p:spPr>
          <a:xfrm>
            <a:off x="414723" y="1407411"/>
            <a:ext cx="7315147" cy="435133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342900" indent="-342900" algn="l">
              <a:buFont typeface="Arial" panose="020B0604020202020204" pitchFamily="34" charset="0"/>
              <a:buChar char="•"/>
            </a:pPr>
            <a:r>
              <a:rPr lang="en-CA" sz="1800" dirty="0">
                <a:solidFill>
                  <a:srgbClr val="002060"/>
                </a:solidFill>
                <a:latin typeface="Montserrat"/>
              </a:rPr>
              <a:t>Gradient boosting uses tabular data for inputs/outputs:</a:t>
            </a:r>
          </a:p>
          <a:p>
            <a:pPr lvl="1" algn="l">
              <a:buFont typeface="Courier New" panose="02070309020205020404" pitchFamily="49" charset="0"/>
              <a:buChar char="o"/>
            </a:pPr>
            <a:r>
              <a:rPr lang="en-CA" sz="1800" dirty="0">
                <a:solidFill>
                  <a:srgbClr val="002060"/>
                </a:solidFill>
                <a:latin typeface="Montserrat"/>
              </a:rPr>
              <a:t>Rows represent observations, </a:t>
            </a:r>
          </a:p>
          <a:p>
            <a:pPr lvl="1" algn="l">
              <a:buFont typeface="Courier New" panose="02070309020205020404" pitchFamily="49" charset="0"/>
              <a:buChar char="o"/>
            </a:pPr>
            <a:r>
              <a:rPr lang="en-CA" sz="1800" dirty="0">
                <a:solidFill>
                  <a:srgbClr val="002060"/>
                </a:solidFill>
                <a:latin typeface="Montserrat"/>
              </a:rPr>
              <a:t>One column represents the output or target label</a:t>
            </a:r>
          </a:p>
          <a:p>
            <a:pPr lvl="1" algn="l">
              <a:buFont typeface="Courier New" panose="02070309020205020404" pitchFamily="49" charset="0"/>
              <a:buChar char="o"/>
            </a:pPr>
            <a:r>
              <a:rPr lang="en-CA" sz="1800" dirty="0">
                <a:solidFill>
                  <a:srgbClr val="002060"/>
                </a:solidFill>
                <a:latin typeface="Montserrat"/>
              </a:rPr>
              <a:t>The rest of the columns represent the inputs (features)</a:t>
            </a:r>
          </a:p>
          <a:p>
            <a:pPr marL="342900" indent="-342900" algn="l">
              <a:buFont typeface="Arial" panose="020B0604020202020204" pitchFamily="34" charset="0"/>
              <a:buChar char="•"/>
            </a:pPr>
            <a:r>
              <a:rPr lang="en-CA" sz="1800" dirty="0">
                <a:solidFill>
                  <a:srgbClr val="002060"/>
                </a:solidFill>
                <a:latin typeface="Montserrat"/>
              </a:rPr>
              <a:t>Amazon </a:t>
            </a:r>
            <a:r>
              <a:rPr lang="en-CA" sz="1800" dirty="0" err="1">
                <a:solidFill>
                  <a:srgbClr val="002060"/>
                </a:solidFill>
                <a:latin typeface="Montserrat"/>
              </a:rPr>
              <a:t>SageMaker</a:t>
            </a:r>
            <a:r>
              <a:rPr lang="en-CA" sz="1800" dirty="0">
                <a:solidFill>
                  <a:srgbClr val="002060"/>
                </a:solidFill>
                <a:latin typeface="Montserrat"/>
              </a:rPr>
              <a:t> implementation of </a:t>
            </a:r>
            <a:r>
              <a:rPr lang="en-CA" sz="1800" dirty="0" err="1">
                <a:solidFill>
                  <a:srgbClr val="002060"/>
                </a:solidFill>
                <a:latin typeface="Montserrat"/>
              </a:rPr>
              <a:t>XGBoost</a:t>
            </a:r>
            <a:r>
              <a:rPr lang="en-CA" sz="1800" dirty="0">
                <a:solidFill>
                  <a:srgbClr val="002060"/>
                </a:solidFill>
                <a:latin typeface="Montserrat"/>
              </a:rPr>
              <a:t> supports the following file format for training and inference : </a:t>
            </a:r>
          </a:p>
          <a:p>
            <a:pPr lvl="1" algn="l">
              <a:buFont typeface="Courier New" panose="02070309020205020404" pitchFamily="49" charset="0"/>
              <a:buChar char="o"/>
            </a:pPr>
            <a:r>
              <a:rPr lang="en-CA" sz="1800" dirty="0">
                <a:solidFill>
                  <a:srgbClr val="002060"/>
                </a:solidFill>
                <a:latin typeface="Montserrat"/>
              </a:rPr>
              <a:t>CSV</a:t>
            </a:r>
          </a:p>
          <a:p>
            <a:pPr lvl="1" algn="l">
              <a:buFont typeface="Courier New" panose="02070309020205020404" pitchFamily="49" charset="0"/>
              <a:buChar char="o"/>
            </a:pPr>
            <a:r>
              <a:rPr lang="en-CA" sz="1800" dirty="0" err="1">
                <a:solidFill>
                  <a:srgbClr val="002060"/>
                </a:solidFill>
                <a:latin typeface="Montserrat"/>
              </a:rPr>
              <a:t>libsvm</a:t>
            </a:r>
            <a:r>
              <a:rPr lang="en-CA" sz="1800" dirty="0">
                <a:solidFill>
                  <a:srgbClr val="002060"/>
                </a:solidFill>
                <a:latin typeface="Montserrat"/>
              </a:rPr>
              <a:t> </a:t>
            </a:r>
          </a:p>
          <a:p>
            <a:pPr marL="342900" indent="-342900" algn="l">
              <a:buFont typeface="Arial" panose="020B0604020202020204" pitchFamily="34" charset="0"/>
              <a:buChar char="•"/>
            </a:pPr>
            <a:r>
              <a:rPr lang="en-CA" sz="1800" dirty="0" err="1">
                <a:solidFill>
                  <a:srgbClr val="002060"/>
                </a:solidFill>
                <a:latin typeface="Montserrat"/>
              </a:rPr>
              <a:t>Xgboost</a:t>
            </a:r>
            <a:r>
              <a:rPr lang="en-CA" sz="1800" dirty="0">
                <a:solidFill>
                  <a:srgbClr val="002060"/>
                </a:solidFill>
                <a:latin typeface="Montserrat"/>
              </a:rPr>
              <a:t> does not support </a:t>
            </a:r>
            <a:r>
              <a:rPr lang="en-CA" sz="1800" dirty="0" err="1">
                <a:solidFill>
                  <a:srgbClr val="002060"/>
                </a:solidFill>
                <a:latin typeface="Montserrat"/>
              </a:rPr>
              <a:t>protobuf</a:t>
            </a:r>
            <a:r>
              <a:rPr lang="en-CA" sz="1800" dirty="0">
                <a:solidFill>
                  <a:srgbClr val="002060"/>
                </a:solidFill>
                <a:latin typeface="Montserrat"/>
              </a:rPr>
              <a:t> format (</a:t>
            </a:r>
            <a:r>
              <a:rPr lang="en-CA" sz="1800" i="1" dirty="0">
                <a:solidFill>
                  <a:srgbClr val="002060"/>
                </a:solidFill>
                <a:latin typeface="Montserrat"/>
              </a:rPr>
              <a:t>note: this is unique compared to other Amazon </a:t>
            </a:r>
            <a:r>
              <a:rPr lang="en-CA" sz="1800" i="1" dirty="0" err="1">
                <a:solidFill>
                  <a:srgbClr val="002060"/>
                </a:solidFill>
                <a:latin typeface="Montserrat"/>
              </a:rPr>
              <a:t>SageMaker</a:t>
            </a:r>
            <a:r>
              <a:rPr lang="en-CA" sz="1800" i="1" dirty="0">
                <a:solidFill>
                  <a:srgbClr val="002060"/>
                </a:solidFill>
                <a:latin typeface="Montserrat"/>
              </a:rPr>
              <a:t> algorithms, which use the </a:t>
            </a:r>
            <a:r>
              <a:rPr lang="en-CA" sz="1800" i="1" dirty="0" err="1">
                <a:solidFill>
                  <a:srgbClr val="002060"/>
                </a:solidFill>
                <a:latin typeface="Montserrat"/>
              </a:rPr>
              <a:t>protobuf</a:t>
            </a:r>
            <a:r>
              <a:rPr lang="en-CA" sz="1800" i="1" dirty="0">
                <a:solidFill>
                  <a:srgbClr val="002060"/>
                </a:solidFill>
                <a:latin typeface="Montserrat"/>
              </a:rPr>
              <a:t> training input format</a:t>
            </a:r>
            <a:r>
              <a:rPr lang="en-CA" sz="1800" dirty="0">
                <a:solidFill>
                  <a:srgbClr val="002060"/>
                </a:solidFill>
                <a:latin typeface="Montserrat"/>
              </a:rPr>
              <a:t>).</a:t>
            </a:r>
          </a:p>
        </p:txBody>
      </p:sp>
      <p:sp>
        <p:nvSpPr>
          <p:cNvPr id="5" name="Title 1">
            <a:extLst>
              <a:ext uri="{FF2B5EF4-FFF2-40B4-BE49-F238E27FC236}">
                <a16:creationId xmlns:a16="http://schemas.microsoft.com/office/drawing/2014/main" id="{8596097D-4B61-CB41-96F7-CAE8B9A9BF47}"/>
              </a:ext>
            </a:extLst>
          </p:cNvPr>
          <p:cNvSpPr txBox="1">
            <a:spLocks/>
          </p:cNvSpPr>
          <p:nvPr/>
        </p:nvSpPr>
        <p:spPr>
          <a:xfrm>
            <a:off x="414723" y="0"/>
            <a:ext cx="8687770" cy="994172"/>
          </a:xfrm>
          <a:prstGeom prst="rect">
            <a:avLst/>
          </a:prstGeom>
        </p:spPr>
        <p:txBody>
          <a:bodyPr vert="horz" lIns="68580" tIns="34290" rIns="68580" bIns="34290" rtlCol="0" anchor="ctr">
            <a:norm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defRPr/>
            </a:pPr>
            <a:r>
              <a:rPr lang="en-CA" sz="3200" dirty="0">
                <a:solidFill>
                  <a:srgbClr val="002060"/>
                </a:solidFill>
                <a:latin typeface="Montserrat"/>
              </a:rPr>
              <a:t>SAGEMAKER XGBOOST</a:t>
            </a:r>
            <a:r>
              <a:rPr lang="en-CA" sz="3200" dirty="0">
                <a:solidFill>
                  <a:srgbClr val="002060"/>
                </a:solidFill>
                <a:latin typeface="Calibri Light" panose="020F0302020204030204"/>
              </a:rPr>
              <a:t>: </a:t>
            </a:r>
            <a:r>
              <a:rPr lang="en-CA" sz="3200" dirty="0">
                <a:solidFill>
                  <a:srgbClr val="002060"/>
                </a:solidFill>
                <a:latin typeface="Montserrat"/>
              </a:rPr>
              <a:t>INPUT</a:t>
            </a:r>
            <a:r>
              <a:rPr lang="en-CA" sz="3200" dirty="0">
                <a:solidFill>
                  <a:srgbClr val="002060"/>
                </a:solidFill>
              </a:rPr>
              <a:t>/</a:t>
            </a:r>
            <a:r>
              <a:rPr lang="en-CA" sz="3200" dirty="0">
                <a:solidFill>
                  <a:srgbClr val="002060"/>
                </a:solidFill>
                <a:latin typeface="Montserrat"/>
              </a:rPr>
              <a:t>OUTPUT DATA</a:t>
            </a:r>
          </a:p>
        </p:txBody>
      </p:sp>
      <p:pic>
        <p:nvPicPr>
          <p:cNvPr id="7" name="Picture 6">
            <a:extLst>
              <a:ext uri="{FF2B5EF4-FFF2-40B4-BE49-F238E27FC236}">
                <a16:creationId xmlns:a16="http://schemas.microsoft.com/office/drawing/2014/main" id="{498A9A6D-8A03-40E3-84E3-98F86BB0D21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54122" y="2053183"/>
            <a:ext cx="3429000" cy="2725051"/>
          </a:xfrm>
          <a:prstGeom prst="rect">
            <a:avLst/>
          </a:prstGeom>
        </p:spPr>
      </p:pic>
    </p:spTree>
    <p:extLst>
      <p:ext uri="{BB962C8B-B14F-4D97-AF65-F5344CB8AC3E}">
        <p14:creationId xmlns:p14="http://schemas.microsoft.com/office/powerpoint/2010/main" val="53986165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D1A66BE9-A008-4560-B317-1C78C0E3CC1D}"/>
              </a:ext>
            </a:extLst>
          </p:cNvPr>
          <p:cNvPicPr>
            <a:picLocks noChangeAspect="1"/>
          </p:cNvPicPr>
          <p:nvPr/>
        </p:nvPicPr>
        <p:blipFill>
          <a:blip r:embed="rId2"/>
          <a:stretch>
            <a:fillRect/>
          </a:stretch>
        </p:blipFill>
        <p:spPr>
          <a:xfrm>
            <a:off x="8878" y="-26581"/>
            <a:ext cx="12192000" cy="6884581"/>
          </a:xfrm>
          <a:prstGeom prst="rect">
            <a:avLst/>
          </a:prstGeom>
        </p:spPr>
      </p:pic>
      <p:sp>
        <p:nvSpPr>
          <p:cNvPr id="4" name="Content Placeholder 2">
            <a:extLst>
              <a:ext uri="{FF2B5EF4-FFF2-40B4-BE49-F238E27FC236}">
                <a16:creationId xmlns:a16="http://schemas.microsoft.com/office/drawing/2014/main" id="{9E6090CF-672F-3D4A-A7C8-9C00938D1DC4}"/>
              </a:ext>
            </a:extLst>
          </p:cNvPr>
          <p:cNvSpPr txBox="1">
            <a:spLocks/>
          </p:cNvSpPr>
          <p:nvPr/>
        </p:nvSpPr>
        <p:spPr>
          <a:xfrm>
            <a:off x="838200" y="1673225"/>
            <a:ext cx="8054130" cy="435133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342900" indent="-342900" algn="l">
              <a:buFont typeface="Arial" panose="020B0604020202020204" pitchFamily="34" charset="0"/>
              <a:buChar char="•"/>
            </a:pPr>
            <a:r>
              <a:rPr lang="en-CA" sz="1800" dirty="0" err="1">
                <a:solidFill>
                  <a:srgbClr val="002060"/>
                </a:solidFill>
                <a:latin typeface="Montserrat"/>
              </a:rPr>
              <a:t>XGBoost</a:t>
            </a:r>
            <a:r>
              <a:rPr lang="en-CA" sz="1800" dirty="0">
                <a:solidFill>
                  <a:srgbClr val="002060"/>
                </a:solidFill>
                <a:latin typeface="Montserrat"/>
              </a:rPr>
              <a:t> currently only trains using CPUs.</a:t>
            </a:r>
          </a:p>
          <a:p>
            <a:pPr marL="342900" indent="-342900" algn="l">
              <a:buFont typeface="Arial" panose="020B0604020202020204" pitchFamily="34" charset="0"/>
              <a:buChar char="•"/>
            </a:pPr>
            <a:r>
              <a:rPr lang="en-CA" sz="1800" dirty="0" err="1">
                <a:solidFill>
                  <a:srgbClr val="002060"/>
                </a:solidFill>
                <a:latin typeface="Montserrat"/>
              </a:rPr>
              <a:t>XGboost</a:t>
            </a:r>
            <a:r>
              <a:rPr lang="en-CA" sz="1800" dirty="0">
                <a:solidFill>
                  <a:srgbClr val="002060"/>
                </a:solidFill>
                <a:latin typeface="Montserrat"/>
              </a:rPr>
              <a:t> is </a:t>
            </a:r>
            <a:r>
              <a:rPr lang="en-CA" sz="1800" b="1" dirty="0">
                <a:solidFill>
                  <a:srgbClr val="002060"/>
                </a:solidFill>
                <a:latin typeface="Montserrat"/>
              </a:rPr>
              <a:t>memory intensive algorithm</a:t>
            </a:r>
            <a:r>
              <a:rPr lang="en-CA" sz="1800" dirty="0">
                <a:solidFill>
                  <a:srgbClr val="002060"/>
                </a:solidFill>
                <a:latin typeface="Montserrat"/>
              </a:rPr>
              <a:t> so it does not require much compute.</a:t>
            </a:r>
          </a:p>
          <a:p>
            <a:pPr marL="342900" indent="-342900" algn="l">
              <a:buFont typeface="Arial" panose="020B0604020202020204" pitchFamily="34" charset="0"/>
              <a:buChar char="•"/>
            </a:pPr>
            <a:r>
              <a:rPr lang="en-CA" sz="1800" dirty="0">
                <a:solidFill>
                  <a:srgbClr val="002060"/>
                </a:solidFill>
                <a:latin typeface="Montserrat"/>
              </a:rPr>
              <a:t>M4: General-purpose compute instance is recommended. </a:t>
            </a:r>
          </a:p>
          <a:p>
            <a:pPr algn="l"/>
            <a:endParaRPr lang="en-US" sz="1800" dirty="0">
              <a:solidFill>
                <a:srgbClr val="002060"/>
              </a:solidFill>
              <a:latin typeface="Montserrat"/>
            </a:endParaRPr>
          </a:p>
        </p:txBody>
      </p:sp>
      <p:sp>
        <p:nvSpPr>
          <p:cNvPr id="5" name="Title 1">
            <a:extLst>
              <a:ext uri="{FF2B5EF4-FFF2-40B4-BE49-F238E27FC236}">
                <a16:creationId xmlns:a16="http://schemas.microsoft.com/office/drawing/2014/main" id="{6A093A53-D8AC-1B40-8F51-71D8FD9D8E42}"/>
              </a:ext>
            </a:extLst>
          </p:cNvPr>
          <p:cNvSpPr txBox="1">
            <a:spLocks/>
          </p:cNvSpPr>
          <p:nvPr/>
        </p:nvSpPr>
        <p:spPr>
          <a:xfrm>
            <a:off x="521380" y="428"/>
            <a:ext cx="8687770" cy="994172"/>
          </a:xfrm>
          <a:prstGeom prst="rect">
            <a:avLst/>
          </a:prstGeom>
        </p:spPr>
        <p:txBody>
          <a:bodyPr vert="horz" lIns="68580" tIns="34290" rIns="68580" bIns="34290" rtlCol="0" anchor="ctr">
            <a:norm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defRPr/>
            </a:pPr>
            <a:r>
              <a:rPr lang="en-CA" sz="3200" dirty="0">
                <a:solidFill>
                  <a:srgbClr val="002060"/>
                </a:solidFill>
                <a:latin typeface="Montserrat"/>
              </a:rPr>
              <a:t>SAGEMAKER XGBOOST:</a:t>
            </a:r>
            <a:r>
              <a:rPr lang="en-CA" sz="3200" dirty="0">
                <a:solidFill>
                  <a:srgbClr val="002060"/>
                </a:solidFill>
              </a:rPr>
              <a:t> </a:t>
            </a:r>
            <a:r>
              <a:rPr lang="en-CA" sz="3200" dirty="0">
                <a:solidFill>
                  <a:srgbClr val="002060"/>
                </a:solidFill>
                <a:latin typeface="Montserrat"/>
              </a:rPr>
              <a:t>EC2 INSTANCE</a:t>
            </a:r>
          </a:p>
        </p:txBody>
      </p:sp>
      <p:pic>
        <p:nvPicPr>
          <p:cNvPr id="6" name="Picture 5">
            <a:extLst>
              <a:ext uri="{FF2B5EF4-FFF2-40B4-BE49-F238E27FC236}">
                <a16:creationId xmlns:a16="http://schemas.microsoft.com/office/drawing/2014/main" id="{883208BC-94CF-4266-B331-C27380BF7E5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47610" y="1218086"/>
            <a:ext cx="3780694" cy="4564986"/>
          </a:xfrm>
          <a:prstGeom prst="rect">
            <a:avLst/>
          </a:prstGeom>
        </p:spPr>
      </p:pic>
    </p:spTree>
    <p:extLst>
      <p:ext uri="{BB962C8B-B14F-4D97-AF65-F5344CB8AC3E}">
        <p14:creationId xmlns:p14="http://schemas.microsoft.com/office/powerpoint/2010/main" val="157975460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3397377-7C72-4A71-94FA-5B7E8E33EE99}"/>
              </a:ext>
            </a:extLst>
          </p:cNvPr>
          <p:cNvPicPr>
            <a:picLocks noChangeAspect="1"/>
          </p:cNvPicPr>
          <p:nvPr/>
        </p:nvPicPr>
        <p:blipFill rotWithShape="1">
          <a:blip r:embed="rId2"/>
          <a:srcRect b="21952"/>
          <a:stretch/>
        </p:blipFill>
        <p:spPr>
          <a:xfrm>
            <a:off x="8878" y="-26581"/>
            <a:ext cx="12192000" cy="5373281"/>
          </a:xfrm>
          <a:prstGeom prst="rect">
            <a:avLst/>
          </a:prstGeom>
        </p:spPr>
      </p:pic>
      <p:sp>
        <p:nvSpPr>
          <p:cNvPr id="4" name="Content Placeholder 2">
            <a:extLst>
              <a:ext uri="{FF2B5EF4-FFF2-40B4-BE49-F238E27FC236}">
                <a16:creationId xmlns:a16="http://schemas.microsoft.com/office/drawing/2014/main" id="{3042D640-F5FD-1F4D-AA72-0E75FF979C6D}"/>
              </a:ext>
            </a:extLst>
          </p:cNvPr>
          <p:cNvSpPr txBox="1">
            <a:spLocks/>
          </p:cNvSpPr>
          <p:nvPr/>
        </p:nvSpPr>
        <p:spPr>
          <a:xfrm>
            <a:off x="437025" y="1381124"/>
            <a:ext cx="8127460" cy="5260975"/>
          </a:xfrm>
          <a:prstGeom prst="rect">
            <a:avLst/>
          </a:prstGeom>
        </p:spPr>
        <p:txBody>
          <a:bodyPr vert="horz" lIns="91440" tIns="45720" rIns="91440" bIns="45720" rtlCol="0">
            <a:normAutofit fontScale="925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342900" indent="-342900" algn="l">
              <a:buFont typeface="Arial" panose="020B0604020202020204" pitchFamily="34" charset="0"/>
              <a:buChar char="•"/>
            </a:pPr>
            <a:r>
              <a:rPr lang="en-CA" sz="1800" dirty="0">
                <a:solidFill>
                  <a:srgbClr val="002060"/>
                </a:solidFill>
                <a:latin typeface="Montserrat"/>
              </a:rPr>
              <a:t>There is over 40 hyperparameters to tune </a:t>
            </a:r>
            <a:r>
              <a:rPr lang="en-CA" sz="1800" dirty="0" err="1">
                <a:solidFill>
                  <a:srgbClr val="002060"/>
                </a:solidFill>
                <a:latin typeface="Montserrat"/>
              </a:rPr>
              <a:t>Xgboost</a:t>
            </a:r>
            <a:r>
              <a:rPr lang="en-CA" sz="1800" dirty="0">
                <a:solidFill>
                  <a:srgbClr val="002060"/>
                </a:solidFill>
                <a:latin typeface="Montserrat"/>
              </a:rPr>
              <a:t> algorithm with AWS </a:t>
            </a:r>
            <a:r>
              <a:rPr lang="en-CA" sz="1800" dirty="0" err="1">
                <a:solidFill>
                  <a:srgbClr val="002060"/>
                </a:solidFill>
                <a:latin typeface="Montserrat"/>
              </a:rPr>
              <a:t>SageMaker</a:t>
            </a:r>
            <a:r>
              <a:rPr lang="en-CA" sz="1800" dirty="0">
                <a:solidFill>
                  <a:srgbClr val="002060"/>
                </a:solidFill>
                <a:latin typeface="Montserrat"/>
              </a:rPr>
              <a:t> </a:t>
            </a:r>
          </a:p>
          <a:p>
            <a:pPr marL="342900" indent="-342900" algn="l">
              <a:buFont typeface="Arial" panose="020B0604020202020204" pitchFamily="34" charset="0"/>
              <a:buChar char="•"/>
            </a:pPr>
            <a:r>
              <a:rPr lang="en-CA" sz="1800" dirty="0">
                <a:solidFill>
                  <a:srgbClr val="002060"/>
                </a:solidFill>
                <a:latin typeface="Montserrat"/>
              </a:rPr>
              <a:t>Here’re the tree most important ones:</a:t>
            </a:r>
          </a:p>
          <a:p>
            <a:pPr marL="342900" indent="-342900" algn="l">
              <a:buFont typeface="Arial" panose="020B0604020202020204" pitchFamily="34" charset="0"/>
              <a:buChar char="•"/>
            </a:pPr>
            <a:r>
              <a:rPr lang="en-CA" sz="1800" dirty="0" err="1">
                <a:solidFill>
                  <a:srgbClr val="002060"/>
                </a:solidFill>
                <a:latin typeface="Montserrat"/>
              </a:rPr>
              <a:t>Max_depth</a:t>
            </a:r>
            <a:r>
              <a:rPr lang="en-CA" sz="1800" dirty="0">
                <a:solidFill>
                  <a:srgbClr val="002060"/>
                </a:solidFill>
                <a:latin typeface="Montserrat"/>
              </a:rPr>
              <a:t> (0 – inf): is critical to ensure that you have the right balance between bias and variance. If the </a:t>
            </a:r>
            <a:r>
              <a:rPr lang="en-CA" sz="1800" dirty="0" err="1">
                <a:solidFill>
                  <a:srgbClr val="002060"/>
                </a:solidFill>
                <a:latin typeface="Montserrat"/>
              </a:rPr>
              <a:t>max_depth</a:t>
            </a:r>
            <a:r>
              <a:rPr lang="en-CA" sz="1800" dirty="0">
                <a:solidFill>
                  <a:srgbClr val="002060"/>
                </a:solidFill>
                <a:latin typeface="Montserrat"/>
              </a:rPr>
              <a:t> is set too small, you will underfit the training data. If you increase the </a:t>
            </a:r>
            <a:r>
              <a:rPr lang="en-CA" sz="1800" dirty="0" err="1">
                <a:solidFill>
                  <a:srgbClr val="002060"/>
                </a:solidFill>
                <a:latin typeface="Montserrat"/>
              </a:rPr>
              <a:t>max_depth</a:t>
            </a:r>
            <a:r>
              <a:rPr lang="en-CA" sz="1800" dirty="0">
                <a:solidFill>
                  <a:srgbClr val="002060"/>
                </a:solidFill>
                <a:latin typeface="Montserrat"/>
              </a:rPr>
              <a:t>, the model will become more complex and will overfit the training data. Default value is 6.</a:t>
            </a:r>
          </a:p>
          <a:p>
            <a:pPr marL="342900" indent="-342900" algn="l">
              <a:buFont typeface="Arial" panose="020B0604020202020204" pitchFamily="34" charset="0"/>
              <a:buChar char="•"/>
            </a:pPr>
            <a:r>
              <a:rPr lang="en-CA" sz="1800" dirty="0">
                <a:solidFill>
                  <a:srgbClr val="002060"/>
                </a:solidFill>
                <a:latin typeface="Montserrat"/>
              </a:rPr>
              <a:t>Gamma (0 – inf): Minimum loss reduction needed to add more partitions to the tree.</a:t>
            </a:r>
          </a:p>
          <a:p>
            <a:pPr marL="342900" indent="-342900" algn="l">
              <a:buFont typeface="Arial" panose="020B0604020202020204" pitchFamily="34" charset="0"/>
              <a:buChar char="•"/>
            </a:pPr>
            <a:r>
              <a:rPr lang="en-CA" sz="1800" dirty="0">
                <a:solidFill>
                  <a:srgbClr val="002060"/>
                </a:solidFill>
                <a:latin typeface="Montserrat"/>
              </a:rPr>
              <a:t>Eta (0 – 1): step size shrinkage used in update to prevents overfitting and make the boosting process more conservative. After each boosting step, you can directly get the weights of new features, and eta shrinks the feature weights.</a:t>
            </a:r>
          </a:p>
          <a:p>
            <a:pPr marL="342900" indent="-342900" algn="l">
              <a:buFont typeface="Arial" panose="020B0604020202020204" pitchFamily="34" charset="0"/>
              <a:buChar char="•"/>
            </a:pPr>
            <a:r>
              <a:rPr lang="en-CA" sz="1800" dirty="0">
                <a:solidFill>
                  <a:srgbClr val="002060"/>
                </a:solidFill>
                <a:latin typeface="Montserrat"/>
              </a:rPr>
              <a:t>Alpha: L1 regularization term on weights. regularization term to avoid overfitting. The higher the gamma the higher the regularization. If gamma is set to zero, no regularization is put in place.</a:t>
            </a:r>
          </a:p>
          <a:p>
            <a:pPr marL="342900" indent="-342900" algn="l">
              <a:buFont typeface="Arial" panose="020B0604020202020204" pitchFamily="34" charset="0"/>
              <a:buChar char="•"/>
            </a:pPr>
            <a:r>
              <a:rPr lang="en-CA" sz="1800" dirty="0">
                <a:solidFill>
                  <a:srgbClr val="002060"/>
                </a:solidFill>
                <a:latin typeface="Montserrat"/>
              </a:rPr>
              <a:t>Lambda: L2 regularization</a:t>
            </a:r>
          </a:p>
          <a:p>
            <a:pPr marL="342900" indent="-342900" algn="l">
              <a:buFont typeface="Arial" panose="020B0604020202020204" pitchFamily="34" charset="0"/>
              <a:buChar char="•"/>
            </a:pPr>
            <a:r>
              <a:rPr lang="en-CA" sz="1800" dirty="0">
                <a:solidFill>
                  <a:srgbClr val="002060"/>
                </a:solidFill>
                <a:latin typeface="Montserrat"/>
              </a:rPr>
              <a:t>Check out the rest of hyperparameters here: </a:t>
            </a:r>
            <a:r>
              <a:rPr lang="en-US" sz="1800" dirty="0">
                <a:solidFill>
                  <a:srgbClr val="002060"/>
                </a:solidFill>
                <a:latin typeface="Montserrat"/>
                <a:hlinkClick r:id="rId3">
                  <a:extLst>
                    <a:ext uri="{A12FA001-AC4F-418D-AE19-62706E023703}">
                      <ahyp:hlinkClr xmlns:ahyp="http://schemas.microsoft.com/office/drawing/2018/hyperlinkcolor" val="tx"/>
                    </a:ext>
                  </a:extLst>
                </a:hlinkClick>
              </a:rPr>
              <a:t>https://docs.aws.amazon.com/sagemaker/latest/dg/xgboost_hyperparameters.html</a:t>
            </a:r>
            <a:endParaRPr lang="en-US" sz="1800" dirty="0">
              <a:solidFill>
                <a:srgbClr val="002060"/>
              </a:solidFill>
              <a:latin typeface="Montserrat"/>
            </a:endParaRPr>
          </a:p>
        </p:txBody>
      </p:sp>
      <p:sp>
        <p:nvSpPr>
          <p:cNvPr id="5" name="Title 1">
            <a:extLst>
              <a:ext uri="{FF2B5EF4-FFF2-40B4-BE49-F238E27FC236}">
                <a16:creationId xmlns:a16="http://schemas.microsoft.com/office/drawing/2014/main" id="{A2DC2A23-3309-9143-9CDE-30566951486C}"/>
              </a:ext>
            </a:extLst>
          </p:cNvPr>
          <p:cNvSpPr txBox="1">
            <a:spLocks/>
          </p:cNvSpPr>
          <p:nvPr/>
        </p:nvSpPr>
        <p:spPr>
          <a:xfrm>
            <a:off x="437025" y="428"/>
            <a:ext cx="9193992" cy="994172"/>
          </a:xfrm>
          <a:prstGeom prst="rect">
            <a:avLst/>
          </a:prstGeom>
        </p:spPr>
        <p:txBody>
          <a:bodyPr vert="horz" lIns="68580" tIns="34290" rIns="68580" bIns="34290" rtlCol="0" anchor="ctr">
            <a:norm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defRPr/>
            </a:pPr>
            <a:r>
              <a:rPr lang="en-CA" sz="3200" dirty="0">
                <a:solidFill>
                  <a:srgbClr val="002060"/>
                </a:solidFill>
                <a:latin typeface="Montserrat"/>
              </a:rPr>
              <a:t>SAGEMAKER XGBOOST: HYPERPARAMETERS</a:t>
            </a:r>
          </a:p>
        </p:txBody>
      </p:sp>
      <p:pic>
        <p:nvPicPr>
          <p:cNvPr id="6" name="Picture 5">
            <a:extLst>
              <a:ext uri="{FF2B5EF4-FFF2-40B4-BE49-F238E27FC236}">
                <a16:creationId xmlns:a16="http://schemas.microsoft.com/office/drawing/2014/main" id="{316E1880-8A3E-4DE7-A561-43A92DEEAD2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803488" y="1253329"/>
            <a:ext cx="3158387" cy="4351338"/>
          </a:xfrm>
          <a:prstGeom prst="rect">
            <a:avLst/>
          </a:prstGeom>
        </p:spPr>
      </p:pic>
    </p:spTree>
    <p:extLst>
      <p:ext uri="{BB962C8B-B14F-4D97-AF65-F5344CB8AC3E}">
        <p14:creationId xmlns:p14="http://schemas.microsoft.com/office/powerpoint/2010/main" val="311965791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2B5132F-3707-44BA-9CEB-8673EF1B2A0F}"/>
              </a:ext>
            </a:extLst>
          </p:cNvPr>
          <p:cNvPicPr>
            <a:picLocks noChangeAspect="1"/>
          </p:cNvPicPr>
          <p:nvPr/>
        </p:nvPicPr>
        <p:blipFill>
          <a:blip r:embed="rId2"/>
          <a:stretch>
            <a:fillRect/>
          </a:stretch>
        </p:blipFill>
        <p:spPr>
          <a:xfrm>
            <a:off x="0" y="-1193"/>
            <a:ext cx="12192000" cy="6859194"/>
          </a:xfrm>
          <a:prstGeom prst="rect">
            <a:avLst/>
          </a:prstGeom>
        </p:spPr>
      </p:pic>
      <p:sp>
        <p:nvSpPr>
          <p:cNvPr id="5" name="TextBox 4">
            <a:extLst>
              <a:ext uri="{FF2B5EF4-FFF2-40B4-BE49-F238E27FC236}">
                <a16:creationId xmlns:a16="http://schemas.microsoft.com/office/drawing/2014/main" id="{0F9D04B7-03C9-4895-84F6-D6380FD573A6}"/>
              </a:ext>
            </a:extLst>
          </p:cNvPr>
          <p:cNvSpPr txBox="1"/>
          <p:nvPr/>
        </p:nvSpPr>
        <p:spPr>
          <a:xfrm>
            <a:off x="1895475" y="1381125"/>
            <a:ext cx="6767262" cy="3416320"/>
          </a:xfrm>
          <a:prstGeom prst="rect">
            <a:avLst/>
          </a:prstGeom>
          <a:noFill/>
        </p:spPr>
        <p:txBody>
          <a:bodyPr wrap="square" rtlCol="0">
            <a:spAutoFit/>
          </a:bodyPr>
          <a:lstStyle>
            <a:defPPr>
              <a:defRPr lang="en-US"/>
            </a:defPPr>
            <a:lvl1pPr>
              <a:defRPr sz="5400" b="1">
                <a:solidFill>
                  <a:srgbClr val="074F85"/>
                </a:solidFill>
              </a:defRPr>
            </a:lvl1pPr>
          </a:lstStyle>
          <a:p>
            <a:pPr algn="ctr"/>
            <a:r>
              <a:rPr lang="en-CA" dirty="0"/>
              <a:t>STEPS TO PERFORM HYPERPARAMETERS OPTIMIZATION IN SAGEMAKER</a:t>
            </a:r>
          </a:p>
        </p:txBody>
      </p:sp>
    </p:spTree>
    <p:extLst>
      <p:ext uri="{BB962C8B-B14F-4D97-AF65-F5344CB8AC3E}">
        <p14:creationId xmlns:p14="http://schemas.microsoft.com/office/powerpoint/2010/main" val="18551320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A3DD4C5A-C2A8-4A52-8CC5-22BF3ECA5A74}"/>
              </a:ext>
            </a:extLst>
          </p:cNvPr>
          <p:cNvPicPr>
            <a:picLocks noChangeAspect="1"/>
          </p:cNvPicPr>
          <p:nvPr/>
        </p:nvPicPr>
        <p:blipFill>
          <a:blip r:embed="rId2"/>
          <a:stretch>
            <a:fillRect/>
          </a:stretch>
        </p:blipFill>
        <p:spPr>
          <a:xfrm>
            <a:off x="8878" y="-26581"/>
            <a:ext cx="12192000" cy="6884581"/>
          </a:xfrm>
          <a:prstGeom prst="rect">
            <a:avLst/>
          </a:prstGeom>
        </p:spPr>
      </p:pic>
      <p:sp>
        <p:nvSpPr>
          <p:cNvPr id="6" name="Rectangle 5">
            <a:extLst>
              <a:ext uri="{FF2B5EF4-FFF2-40B4-BE49-F238E27FC236}">
                <a16:creationId xmlns:a16="http://schemas.microsoft.com/office/drawing/2014/main" id="{C336F08B-35AF-4805-B255-C5E4687B67B3}"/>
              </a:ext>
            </a:extLst>
          </p:cNvPr>
          <p:cNvSpPr/>
          <p:nvPr/>
        </p:nvSpPr>
        <p:spPr>
          <a:xfrm>
            <a:off x="355107" y="1296140"/>
            <a:ext cx="10946167" cy="29207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E75D6C86-9F54-485F-A61E-E3518A1655A5}"/>
              </a:ext>
            </a:extLst>
          </p:cNvPr>
          <p:cNvSpPr/>
          <p:nvPr/>
        </p:nvSpPr>
        <p:spPr>
          <a:xfrm>
            <a:off x="585926" y="1535837"/>
            <a:ext cx="10946167" cy="21306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03722D7D-8492-4ABA-A9C3-CCEA9F7189D7}"/>
              </a:ext>
            </a:extLst>
          </p:cNvPr>
          <p:cNvSpPr/>
          <p:nvPr/>
        </p:nvSpPr>
        <p:spPr>
          <a:xfrm>
            <a:off x="585926" y="6329779"/>
            <a:ext cx="2929631" cy="30627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1DBFA9E2-59AB-4762-9D2B-4E20CCD15619}"/>
              </a:ext>
            </a:extLst>
          </p:cNvPr>
          <p:cNvSpPr/>
          <p:nvPr/>
        </p:nvSpPr>
        <p:spPr>
          <a:xfrm>
            <a:off x="375821" y="1109709"/>
            <a:ext cx="11230253" cy="2677656"/>
          </a:xfrm>
          <a:prstGeom prst="rect">
            <a:avLst/>
          </a:prstGeom>
        </p:spPr>
        <p:txBody>
          <a:bodyPr wrap="square">
            <a:spAutoFit/>
          </a:bodyPr>
          <a:lstStyle/>
          <a:p>
            <a:r>
              <a:rPr lang="en-CA" sz="2400" b="1" dirty="0">
                <a:latin typeface="Montserrat" charset="0"/>
              </a:rPr>
              <a:t>3. Sales: Historical sales data, which covers 2010-02-05 to 2012-11-01. </a:t>
            </a:r>
          </a:p>
          <a:p>
            <a:pPr marL="800100" lvl="1" indent="-342900">
              <a:buFont typeface="Courier New" panose="02070309020205020404" pitchFamily="49" charset="0"/>
              <a:buChar char="o"/>
            </a:pPr>
            <a:r>
              <a:rPr lang="en-CA" sz="2400" b="1" dirty="0">
                <a:latin typeface="Montserrat" charset="0"/>
              </a:rPr>
              <a:t>Store: store number</a:t>
            </a:r>
          </a:p>
          <a:p>
            <a:pPr marL="800100" lvl="1" indent="-342900">
              <a:buFont typeface="Courier New" panose="02070309020205020404" pitchFamily="49" charset="0"/>
              <a:buChar char="o"/>
            </a:pPr>
            <a:r>
              <a:rPr lang="en-CA" sz="2400" b="1" dirty="0">
                <a:latin typeface="Montserrat" charset="0"/>
              </a:rPr>
              <a:t>Dept: department number</a:t>
            </a:r>
          </a:p>
          <a:p>
            <a:pPr marL="800100" lvl="1" indent="-342900">
              <a:buFont typeface="Courier New" panose="02070309020205020404" pitchFamily="49" charset="0"/>
              <a:buChar char="o"/>
            </a:pPr>
            <a:r>
              <a:rPr lang="en-CA" sz="2400" b="1" dirty="0">
                <a:latin typeface="Montserrat" charset="0"/>
              </a:rPr>
              <a:t>Date: the week</a:t>
            </a:r>
          </a:p>
          <a:p>
            <a:pPr marL="800100" lvl="1" indent="-342900">
              <a:buFont typeface="Courier New" panose="02070309020205020404" pitchFamily="49" charset="0"/>
              <a:buChar char="o"/>
            </a:pPr>
            <a:r>
              <a:rPr lang="en-CA" sz="2400" b="1" dirty="0" err="1">
                <a:latin typeface="Montserrat" charset="0"/>
              </a:rPr>
              <a:t>Weekly_Sales</a:t>
            </a:r>
            <a:r>
              <a:rPr lang="en-CA" sz="2400" b="1" dirty="0">
                <a:latin typeface="Montserrat" charset="0"/>
              </a:rPr>
              <a:t>: sales for the given department in the given store</a:t>
            </a:r>
          </a:p>
          <a:p>
            <a:pPr marL="800100" lvl="1" indent="-342900">
              <a:buFont typeface="Courier New" panose="02070309020205020404" pitchFamily="49" charset="0"/>
              <a:buChar char="o"/>
            </a:pPr>
            <a:r>
              <a:rPr lang="en-CA" sz="2400" b="1" dirty="0" err="1">
                <a:latin typeface="Montserrat" charset="0"/>
              </a:rPr>
              <a:t>IsHoliday</a:t>
            </a:r>
            <a:r>
              <a:rPr lang="en-CA" sz="2400" b="1" dirty="0">
                <a:latin typeface="Montserrat" charset="0"/>
              </a:rPr>
              <a:t>: whether the week is a special holiday week</a:t>
            </a:r>
          </a:p>
          <a:p>
            <a:pPr marL="285750" indent="-285750">
              <a:buFont typeface="Arial" panose="020B0604020202020204" pitchFamily="34" charset="0"/>
              <a:buChar char="•"/>
            </a:pPr>
            <a:endParaRPr lang="en-US" sz="2400" b="1" dirty="0">
              <a:latin typeface="Montserrat" charset="0"/>
            </a:endParaRPr>
          </a:p>
        </p:txBody>
      </p:sp>
      <p:sp>
        <p:nvSpPr>
          <p:cNvPr id="10" name="Rectangle 9">
            <a:extLst>
              <a:ext uri="{FF2B5EF4-FFF2-40B4-BE49-F238E27FC236}">
                <a16:creationId xmlns:a16="http://schemas.microsoft.com/office/drawing/2014/main" id="{BB92BDB9-5B72-4AE6-B5AB-E44B226E7A16}"/>
              </a:ext>
            </a:extLst>
          </p:cNvPr>
          <p:cNvSpPr/>
          <p:nvPr/>
        </p:nvSpPr>
        <p:spPr>
          <a:xfrm>
            <a:off x="176334" y="237642"/>
            <a:ext cx="4035079" cy="523220"/>
          </a:xfrm>
          <a:prstGeom prst="rect">
            <a:avLst/>
          </a:prstGeom>
        </p:spPr>
        <p:txBody>
          <a:bodyPr wrap="none">
            <a:spAutoFit/>
          </a:bodyPr>
          <a:lstStyle/>
          <a:p>
            <a:r>
              <a:rPr lang="en-CA" sz="2800" b="1" dirty="0">
                <a:latin typeface="Montserrat" charset="0"/>
                <a:ea typeface="Montserrat" charset="0"/>
                <a:cs typeface="Montserrat" charset="0"/>
              </a:rPr>
              <a:t>PROJECT OVERVIEW</a:t>
            </a:r>
            <a:endParaRPr lang="en-US" sz="2800" dirty="0"/>
          </a:p>
        </p:txBody>
      </p:sp>
      <p:pic>
        <p:nvPicPr>
          <p:cNvPr id="3" name="Picture 2">
            <a:extLst>
              <a:ext uri="{FF2B5EF4-FFF2-40B4-BE49-F238E27FC236}">
                <a16:creationId xmlns:a16="http://schemas.microsoft.com/office/drawing/2014/main" id="{0FB7B187-9D57-455F-A29E-23DA9B7AEEAD}"/>
              </a:ext>
            </a:extLst>
          </p:cNvPr>
          <p:cNvPicPr>
            <a:picLocks noChangeAspect="1"/>
          </p:cNvPicPr>
          <p:nvPr/>
        </p:nvPicPr>
        <p:blipFill>
          <a:blip r:embed="rId3"/>
          <a:stretch>
            <a:fillRect/>
          </a:stretch>
        </p:blipFill>
        <p:spPr>
          <a:xfrm>
            <a:off x="3357562" y="3299996"/>
            <a:ext cx="4619625" cy="2686050"/>
          </a:xfrm>
          <a:prstGeom prst="rect">
            <a:avLst/>
          </a:prstGeom>
        </p:spPr>
      </p:pic>
    </p:spTree>
    <p:extLst>
      <p:ext uri="{BB962C8B-B14F-4D97-AF65-F5344CB8AC3E}">
        <p14:creationId xmlns:p14="http://schemas.microsoft.com/office/powerpoint/2010/main" val="6229464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1047796-5172-4177-A516-C8F2C9E279EE}"/>
              </a:ext>
            </a:extLst>
          </p:cNvPr>
          <p:cNvPicPr>
            <a:picLocks noChangeAspect="1"/>
          </p:cNvPicPr>
          <p:nvPr/>
        </p:nvPicPr>
        <p:blipFill>
          <a:blip r:embed="rId2"/>
          <a:stretch>
            <a:fillRect/>
          </a:stretch>
        </p:blipFill>
        <p:spPr>
          <a:xfrm>
            <a:off x="0" y="-26581"/>
            <a:ext cx="12192000" cy="6884581"/>
          </a:xfrm>
          <a:prstGeom prst="rect">
            <a:avLst/>
          </a:prstGeom>
        </p:spPr>
      </p:pic>
      <p:sp>
        <p:nvSpPr>
          <p:cNvPr id="4" name="Title 1">
            <a:extLst>
              <a:ext uri="{FF2B5EF4-FFF2-40B4-BE49-F238E27FC236}">
                <a16:creationId xmlns:a16="http://schemas.microsoft.com/office/drawing/2014/main" id="{002CFA57-0ACD-EC4F-A2F4-56FFDA477D05}"/>
              </a:ext>
            </a:extLst>
          </p:cNvPr>
          <p:cNvSpPr txBox="1">
            <a:spLocks/>
          </p:cNvSpPr>
          <p:nvPr/>
        </p:nvSpPr>
        <p:spPr>
          <a:xfrm>
            <a:off x="481630" y="0"/>
            <a:ext cx="8687770" cy="994172"/>
          </a:xfrm>
          <a:prstGeom prst="rect">
            <a:avLst/>
          </a:prstGeom>
        </p:spPr>
        <p:txBody>
          <a:bodyPr vert="horz" lIns="68580" tIns="34290" rIns="68580" bIns="34290" rtlCol="0" anchor="ctr">
            <a:norm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defRPr/>
            </a:pPr>
            <a:r>
              <a:rPr lang="en-CA" sz="3200" dirty="0">
                <a:solidFill>
                  <a:srgbClr val="002060"/>
                </a:solidFill>
                <a:latin typeface="Montserrat"/>
              </a:rPr>
              <a:t>HYPERPARAMETERS TUNING</a:t>
            </a:r>
          </a:p>
        </p:txBody>
      </p:sp>
      <p:sp>
        <p:nvSpPr>
          <p:cNvPr id="5" name="Content Placeholder 2">
            <a:extLst>
              <a:ext uri="{FF2B5EF4-FFF2-40B4-BE49-F238E27FC236}">
                <a16:creationId xmlns:a16="http://schemas.microsoft.com/office/drawing/2014/main" id="{2730C5F8-2772-0241-A246-0E7173D433BE}"/>
              </a:ext>
            </a:extLst>
          </p:cNvPr>
          <p:cNvSpPr txBox="1">
            <a:spLocks/>
          </p:cNvSpPr>
          <p:nvPr/>
        </p:nvSpPr>
        <p:spPr>
          <a:xfrm>
            <a:off x="6390074" y="3016380"/>
            <a:ext cx="5169527" cy="4351338"/>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1" algn="l"/>
            <a:endParaRPr lang="en-CA" sz="1800" dirty="0">
              <a:solidFill>
                <a:srgbClr val="002060"/>
              </a:solidFill>
              <a:latin typeface="Montserrat"/>
            </a:endParaRPr>
          </a:p>
          <a:p>
            <a:pPr marL="800100" lvl="1" indent="-342900" algn="l">
              <a:buFont typeface="Arial" panose="020B0604020202020204" pitchFamily="34" charset="0"/>
              <a:buChar char="•"/>
            </a:pPr>
            <a:r>
              <a:rPr lang="en-CA" sz="1800" b="1" dirty="0">
                <a:solidFill>
                  <a:srgbClr val="002060"/>
                </a:solidFill>
                <a:latin typeface="Montserrat"/>
              </a:rPr>
              <a:t>Parameter: </a:t>
            </a:r>
            <a:r>
              <a:rPr lang="en-CA" sz="1800" dirty="0">
                <a:solidFill>
                  <a:srgbClr val="002060"/>
                </a:solidFill>
                <a:latin typeface="Montserrat"/>
              </a:rPr>
              <a:t>values that are obtained by the training process such as network weights and biases. </a:t>
            </a:r>
          </a:p>
          <a:p>
            <a:pPr marL="342900" indent="-342900" algn="l">
              <a:buFont typeface="Arial" panose="020B0604020202020204" pitchFamily="34" charset="0"/>
              <a:buChar char="•"/>
            </a:pPr>
            <a:endParaRPr lang="en-CA" sz="1800" dirty="0">
              <a:solidFill>
                <a:srgbClr val="002060"/>
              </a:solidFill>
              <a:latin typeface="Montserrat"/>
            </a:endParaRPr>
          </a:p>
        </p:txBody>
      </p:sp>
      <p:sp>
        <p:nvSpPr>
          <p:cNvPr id="2" name="Rounded Rectangle 1"/>
          <p:cNvSpPr/>
          <p:nvPr/>
        </p:nvSpPr>
        <p:spPr>
          <a:xfrm>
            <a:off x="7784756" y="1824418"/>
            <a:ext cx="2561968" cy="1351006"/>
          </a:xfrm>
          <a:prstGeom prst="roundRect">
            <a:avLst/>
          </a:prstGeom>
          <a:solidFill>
            <a:schemeClr val="accent1">
              <a:lumMod val="40000"/>
              <a:lumOff val="6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CA" sz="2000" b="1" dirty="0">
                <a:solidFill>
                  <a:schemeClr val="tx1"/>
                </a:solidFill>
              </a:rPr>
              <a:t>PARAMETER</a:t>
            </a:r>
          </a:p>
        </p:txBody>
      </p:sp>
      <p:sp>
        <p:nvSpPr>
          <p:cNvPr id="6" name="Rounded Rectangle 5"/>
          <p:cNvSpPr/>
          <p:nvPr/>
        </p:nvSpPr>
        <p:spPr>
          <a:xfrm>
            <a:off x="1318054" y="1830728"/>
            <a:ext cx="2561968" cy="1351006"/>
          </a:xfrm>
          <a:prstGeom prst="roundRect">
            <a:avLst/>
          </a:prstGeom>
          <a:solidFill>
            <a:schemeClr val="accent1">
              <a:lumMod val="40000"/>
              <a:lumOff val="6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CA" sz="2000" b="1" dirty="0">
                <a:solidFill>
                  <a:schemeClr val="tx1"/>
                </a:solidFill>
              </a:rPr>
              <a:t>HYPERPARAMETER</a:t>
            </a:r>
          </a:p>
        </p:txBody>
      </p:sp>
      <p:sp>
        <p:nvSpPr>
          <p:cNvPr id="7" name="Rectangle 6"/>
          <p:cNvSpPr/>
          <p:nvPr/>
        </p:nvSpPr>
        <p:spPr>
          <a:xfrm>
            <a:off x="107092" y="3265325"/>
            <a:ext cx="5321643" cy="1754326"/>
          </a:xfrm>
          <a:prstGeom prst="rect">
            <a:avLst/>
          </a:prstGeom>
        </p:spPr>
        <p:txBody>
          <a:bodyPr wrap="square">
            <a:spAutoFit/>
          </a:bodyPr>
          <a:lstStyle/>
          <a:p>
            <a:pPr marL="800100" lvl="1" indent="-342900">
              <a:buFont typeface="Arial" panose="020B0604020202020204" pitchFamily="34" charset="0"/>
              <a:buChar char="•"/>
            </a:pPr>
            <a:r>
              <a:rPr lang="en-CA" b="1" dirty="0">
                <a:solidFill>
                  <a:srgbClr val="002060"/>
                </a:solidFill>
                <a:latin typeface="Montserrat"/>
              </a:rPr>
              <a:t>Hyper parameter: </a:t>
            </a:r>
            <a:r>
              <a:rPr lang="en-CA" dirty="0">
                <a:solidFill>
                  <a:srgbClr val="002060"/>
                </a:solidFill>
                <a:latin typeface="Montserrat"/>
              </a:rPr>
              <a:t>values set prior to the training process such as number of neurons, layers, learning rate..</a:t>
            </a:r>
            <a:r>
              <a:rPr lang="en-CA" dirty="0" err="1">
                <a:solidFill>
                  <a:srgbClr val="002060"/>
                </a:solidFill>
                <a:latin typeface="Montserrat"/>
              </a:rPr>
              <a:t>etc</a:t>
            </a:r>
            <a:endParaRPr lang="en-CA" dirty="0">
              <a:solidFill>
                <a:srgbClr val="002060"/>
              </a:solidFill>
              <a:latin typeface="Montserrat"/>
            </a:endParaRPr>
          </a:p>
          <a:p>
            <a:pPr marL="800100" lvl="1" indent="-342900">
              <a:buFont typeface="Arial" panose="020B0604020202020204" pitchFamily="34" charset="0"/>
              <a:buChar char="•"/>
            </a:pPr>
            <a:r>
              <a:rPr lang="en-CA" dirty="0">
                <a:solidFill>
                  <a:srgbClr val="002060"/>
                </a:solidFill>
                <a:latin typeface="Montserrat"/>
              </a:rPr>
              <a:t>Selecting the best </a:t>
            </a:r>
            <a:r>
              <a:rPr lang="en-CA" dirty="0" err="1">
                <a:solidFill>
                  <a:srgbClr val="002060"/>
                </a:solidFill>
                <a:latin typeface="Montserrat"/>
              </a:rPr>
              <a:t>hyperparameter</a:t>
            </a:r>
            <a:r>
              <a:rPr lang="en-CA" dirty="0">
                <a:solidFill>
                  <a:srgbClr val="002060"/>
                </a:solidFill>
                <a:latin typeface="Montserrat"/>
              </a:rPr>
              <a:t> values (via optimization) is an extremely challenging task. </a:t>
            </a:r>
          </a:p>
        </p:txBody>
      </p:sp>
    </p:spTree>
    <p:extLst>
      <p:ext uri="{BB962C8B-B14F-4D97-AF65-F5344CB8AC3E}">
        <p14:creationId xmlns:p14="http://schemas.microsoft.com/office/powerpoint/2010/main" val="412109909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DCBEB310-BE8A-42D5-9A16-907D47F355D1}"/>
              </a:ext>
            </a:extLst>
          </p:cNvPr>
          <p:cNvPicPr>
            <a:picLocks noChangeAspect="1"/>
          </p:cNvPicPr>
          <p:nvPr/>
        </p:nvPicPr>
        <p:blipFill>
          <a:blip r:embed="rId2"/>
          <a:stretch>
            <a:fillRect/>
          </a:stretch>
        </p:blipFill>
        <p:spPr>
          <a:xfrm>
            <a:off x="8878" y="-26581"/>
            <a:ext cx="12192000" cy="6884581"/>
          </a:xfrm>
          <a:prstGeom prst="rect">
            <a:avLst/>
          </a:prstGeom>
        </p:spPr>
      </p:pic>
      <p:sp>
        <p:nvSpPr>
          <p:cNvPr id="4" name="Прямоугольник 4">
            <a:extLst>
              <a:ext uri="{FF2B5EF4-FFF2-40B4-BE49-F238E27FC236}">
                <a16:creationId xmlns:a16="http://schemas.microsoft.com/office/drawing/2014/main" id="{C33A6220-0B65-534C-B727-244AF919DFDC}"/>
              </a:ext>
            </a:extLst>
          </p:cNvPr>
          <p:cNvSpPr/>
          <p:nvPr/>
        </p:nvSpPr>
        <p:spPr>
          <a:xfrm>
            <a:off x="325512" y="232742"/>
            <a:ext cx="12175089" cy="523220"/>
          </a:xfrm>
          <a:prstGeom prst="rect">
            <a:avLst/>
          </a:prstGeom>
        </p:spPr>
        <p:txBody>
          <a:bodyPr wrap="square">
            <a:spAutoFit/>
          </a:bodyPr>
          <a:lstStyle/>
          <a:p>
            <a:r>
              <a:rPr lang="en-US" sz="2800" b="1" dirty="0">
                <a:solidFill>
                  <a:srgbClr val="002060"/>
                </a:solidFill>
                <a:latin typeface="Montserrat" charset="0"/>
                <a:ea typeface="Montserrat" charset="0"/>
                <a:cs typeface="Montserrat" charset="0"/>
              </a:rPr>
              <a:t>EXAMPLE: LEARNING RATE</a:t>
            </a:r>
            <a:endParaRPr lang="ru-RU" sz="2800" b="1" dirty="0">
              <a:solidFill>
                <a:srgbClr val="002060"/>
              </a:solidFill>
              <a:latin typeface="Montserrat" charset="0"/>
              <a:ea typeface="Montserrat" charset="0"/>
              <a:cs typeface="Montserrat" charset="0"/>
            </a:endParaRPr>
          </a:p>
        </p:txBody>
      </p:sp>
      <p:sp>
        <p:nvSpPr>
          <p:cNvPr id="5" name="Прямоугольник 11">
            <a:extLst>
              <a:ext uri="{FF2B5EF4-FFF2-40B4-BE49-F238E27FC236}">
                <a16:creationId xmlns:a16="http://schemas.microsoft.com/office/drawing/2014/main" id="{BB956C7E-1AFD-7245-85CA-ACB8F6991445}"/>
              </a:ext>
            </a:extLst>
          </p:cNvPr>
          <p:cNvSpPr/>
          <p:nvPr/>
        </p:nvSpPr>
        <p:spPr>
          <a:xfrm>
            <a:off x="502239" y="1220420"/>
            <a:ext cx="6444661" cy="3139321"/>
          </a:xfrm>
          <a:prstGeom prst="rect">
            <a:avLst/>
          </a:prstGeom>
        </p:spPr>
        <p:txBody>
          <a:bodyPr wrap="square">
            <a:spAutoFit/>
          </a:bodyPr>
          <a:lstStyle/>
          <a:p>
            <a:pPr marL="342900" indent="-342900">
              <a:buFont typeface="Arial" panose="020B0604020202020204" pitchFamily="34" charset="0"/>
              <a:buChar char="•"/>
            </a:pPr>
            <a:r>
              <a:rPr lang="en-CA" dirty="0">
                <a:solidFill>
                  <a:srgbClr val="002060"/>
                </a:solidFill>
                <a:latin typeface="Montserrat" charset="0"/>
                <a:ea typeface="Montserrat" charset="0"/>
                <a:cs typeface="Montserrat" charset="0"/>
              </a:rPr>
              <a:t>An important parameter used during training is known as the “learning rate”.</a:t>
            </a:r>
          </a:p>
          <a:p>
            <a:pPr marL="342900" indent="-342900">
              <a:buFont typeface="Arial" panose="020B0604020202020204" pitchFamily="34" charset="0"/>
              <a:buChar char="•"/>
            </a:pPr>
            <a:r>
              <a:rPr lang="en-CA" dirty="0">
                <a:solidFill>
                  <a:srgbClr val="002060"/>
                </a:solidFill>
                <a:latin typeface="Montserrat" charset="0"/>
                <a:ea typeface="Montserrat" charset="0"/>
                <a:cs typeface="Montserrat" charset="0"/>
              </a:rPr>
              <a:t>Learning rate is a hyperparameter that represents the size of the steps taken which indicates how aggressive you’d like to update the parameters.</a:t>
            </a:r>
          </a:p>
          <a:p>
            <a:pPr marL="342900" indent="-342900">
              <a:buFont typeface="Arial" panose="020B0604020202020204" pitchFamily="34" charset="0"/>
              <a:buChar char="•"/>
            </a:pPr>
            <a:r>
              <a:rPr lang="en-CA" b="1" dirty="0">
                <a:solidFill>
                  <a:srgbClr val="002060"/>
                </a:solidFill>
                <a:latin typeface="Montserrat" charset="0"/>
                <a:ea typeface="Montserrat" charset="0"/>
                <a:cs typeface="Montserrat" charset="0"/>
              </a:rPr>
              <a:t>If learning rate increases, the area covered in the search space will increase so we might reach global minimum faster. </a:t>
            </a:r>
          </a:p>
          <a:p>
            <a:pPr marL="342900" indent="-342900">
              <a:buFont typeface="Arial" panose="020B0604020202020204" pitchFamily="34" charset="0"/>
              <a:buChar char="•"/>
            </a:pPr>
            <a:r>
              <a:rPr lang="en-CA" b="1" dirty="0">
                <a:solidFill>
                  <a:srgbClr val="002060"/>
                </a:solidFill>
                <a:latin typeface="Montserrat" charset="0"/>
                <a:ea typeface="Montserrat" charset="0"/>
                <a:cs typeface="Montserrat" charset="0"/>
              </a:rPr>
              <a:t>However, we can overshoot the target.</a:t>
            </a:r>
          </a:p>
          <a:p>
            <a:pPr marL="342900" indent="-342900">
              <a:buFont typeface="Arial" panose="020B0604020202020204" pitchFamily="34" charset="0"/>
              <a:buChar char="•"/>
            </a:pPr>
            <a:r>
              <a:rPr lang="en-CA" b="1" dirty="0">
                <a:solidFill>
                  <a:srgbClr val="002060"/>
                </a:solidFill>
                <a:latin typeface="Montserrat" charset="0"/>
                <a:ea typeface="Montserrat" charset="0"/>
                <a:cs typeface="Montserrat" charset="0"/>
              </a:rPr>
              <a:t>For small learning rates, training will take much longer to reach optimized weight values</a:t>
            </a:r>
          </a:p>
        </p:txBody>
      </p:sp>
      <p:pic>
        <p:nvPicPr>
          <p:cNvPr id="6" name="Picture 2" descr="File:Non-Convex Objective Function.gif">
            <a:extLst>
              <a:ext uri="{FF2B5EF4-FFF2-40B4-BE49-F238E27FC236}">
                <a16:creationId xmlns:a16="http://schemas.microsoft.com/office/drawing/2014/main" id="{F580E796-A8A7-DC4C-A925-79E3DE3409C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46900" y="1511496"/>
            <a:ext cx="4571194" cy="3415726"/>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6EA41B11-1DA2-254F-AEEF-C62E229A19D9}"/>
              </a:ext>
            </a:extLst>
          </p:cNvPr>
          <p:cNvSpPr/>
          <p:nvPr/>
        </p:nvSpPr>
        <p:spPr>
          <a:xfrm>
            <a:off x="1787525" y="5330650"/>
            <a:ext cx="6096000" cy="646331"/>
          </a:xfrm>
          <a:prstGeom prst="rect">
            <a:avLst/>
          </a:prstGeom>
        </p:spPr>
        <p:txBody>
          <a:bodyPr>
            <a:spAutoFit/>
          </a:bodyPr>
          <a:lstStyle/>
          <a:p>
            <a:r>
              <a:rPr lang="en-US" dirty="0">
                <a:solidFill>
                  <a:srgbClr val="002060"/>
                </a:solidFill>
                <a:hlinkClick r:id="rId4">
                  <a:extLst>
                    <a:ext uri="{A12FA001-AC4F-418D-AE19-62706E023703}">
                      <ahyp:hlinkClr xmlns:ahyp="http://schemas.microsoft.com/office/drawing/2018/hyperlinkcolor" val="tx"/>
                    </a:ext>
                  </a:extLst>
                </a:hlinkClick>
              </a:rPr>
              <a:t>Photo Credit: https://commons.wikimedia.org/wiki/File:Non-Convex_Objective_Function.gif</a:t>
            </a:r>
            <a:endParaRPr lang="en-US" dirty="0">
              <a:solidFill>
                <a:srgbClr val="002060"/>
              </a:solidFill>
            </a:endParaRPr>
          </a:p>
        </p:txBody>
      </p:sp>
    </p:spTree>
    <p:extLst>
      <p:ext uri="{BB962C8B-B14F-4D97-AF65-F5344CB8AC3E}">
        <p14:creationId xmlns:p14="http://schemas.microsoft.com/office/powerpoint/2010/main" val="261634748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9312E04-7726-45F0-A6C8-86413180A735}"/>
              </a:ext>
            </a:extLst>
          </p:cNvPr>
          <p:cNvPicPr>
            <a:picLocks noChangeAspect="1"/>
          </p:cNvPicPr>
          <p:nvPr/>
        </p:nvPicPr>
        <p:blipFill>
          <a:blip r:embed="rId2"/>
          <a:stretch>
            <a:fillRect/>
          </a:stretch>
        </p:blipFill>
        <p:spPr>
          <a:xfrm>
            <a:off x="8878" y="-26581"/>
            <a:ext cx="12192000" cy="6884581"/>
          </a:xfrm>
          <a:prstGeom prst="rect">
            <a:avLst/>
          </a:prstGeom>
        </p:spPr>
      </p:pic>
      <p:sp>
        <p:nvSpPr>
          <p:cNvPr id="4" name="Content Placeholder 2">
            <a:extLst>
              <a:ext uri="{FF2B5EF4-FFF2-40B4-BE49-F238E27FC236}">
                <a16:creationId xmlns:a16="http://schemas.microsoft.com/office/drawing/2014/main" id="{75D44EA2-E320-5D45-BC57-1595AECDCC83}"/>
              </a:ext>
            </a:extLst>
          </p:cNvPr>
          <p:cNvSpPr txBox="1">
            <a:spLocks/>
          </p:cNvSpPr>
          <p:nvPr/>
        </p:nvSpPr>
        <p:spPr>
          <a:xfrm>
            <a:off x="1141412" y="1614488"/>
            <a:ext cx="9905999" cy="4943475"/>
          </a:xfrm>
          <a:prstGeom prst="rect">
            <a:avLst/>
          </a:prstGeom>
          <a:noFill/>
        </p:spPr>
        <p:txBody>
          <a:bodyPr vert="horz" lIns="91440" tIns="45720" rIns="91440" bIns="45720" rtlCol="0">
            <a:normAutofit/>
          </a:bodyPr>
          <a:lstStyle>
            <a:lvl1pPr marL="228600" indent="-228600" algn="l" defTabSz="914400" rtl="0" eaLnBrk="1" latinLnBrk="0" hangingPunct="1">
              <a:lnSpc>
                <a:spcPct val="120000"/>
              </a:lnSpc>
              <a:spcBef>
                <a:spcPts val="1000"/>
              </a:spcBef>
              <a:buSzPct val="125000"/>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SzPct val="125000"/>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SzPct val="125000"/>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9pPr>
          </a:lstStyle>
          <a:p>
            <a:pPr marL="0" indent="0">
              <a:buFont typeface="Arial" panose="020B0604020202020204" pitchFamily="34" charset="0"/>
              <a:buNone/>
            </a:pPr>
            <a:r>
              <a:rPr lang="en-US" dirty="0">
                <a:solidFill>
                  <a:schemeClr val="bg1"/>
                </a:solidFill>
              </a:rPr>
              <a:t>It should look like this :</a:t>
            </a:r>
            <a:endParaRPr lang="en-US" dirty="0"/>
          </a:p>
        </p:txBody>
      </p:sp>
      <p:pic>
        <p:nvPicPr>
          <p:cNvPr id="5" name="Picture 4">
            <a:extLst>
              <a:ext uri="{FF2B5EF4-FFF2-40B4-BE49-F238E27FC236}">
                <a16:creationId xmlns:a16="http://schemas.microsoft.com/office/drawing/2014/main" id="{25C988A8-CA00-9F49-AA3A-A2EB0CD850C8}"/>
              </a:ext>
            </a:extLst>
          </p:cNvPr>
          <p:cNvPicPr>
            <a:picLocks noChangeAspect="1"/>
          </p:cNvPicPr>
          <p:nvPr/>
        </p:nvPicPr>
        <p:blipFill>
          <a:blip r:embed="rId3"/>
          <a:stretch>
            <a:fillRect/>
          </a:stretch>
        </p:blipFill>
        <p:spPr>
          <a:xfrm>
            <a:off x="3167062" y="1614488"/>
            <a:ext cx="6143625" cy="3922960"/>
          </a:xfrm>
          <a:prstGeom prst="rect">
            <a:avLst/>
          </a:prstGeom>
        </p:spPr>
      </p:pic>
      <p:sp>
        <p:nvSpPr>
          <p:cNvPr id="9" name="Прямоугольник 4">
            <a:extLst>
              <a:ext uri="{FF2B5EF4-FFF2-40B4-BE49-F238E27FC236}">
                <a16:creationId xmlns:a16="http://schemas.microsoft.com/office/drawing/2014/main" id="{EE8B54E6-5BE2-49B9-9EEB-7615589876B1}"/>
              </a:ext>
            </a:extLst>
          </p:cNvPr>
          <p:cNvSpPr/>
          <p:nvPr/>
        </p:nvSpPr>
        <p:spPr>
          <a:xfrm>
            <a:off x="416128" y="229399"/>
            <a:ext cx="12175089" cy="523220"/>
          </a:xfrm>
          <a:prstGeom prst="rect">
            <a:avLst/>
          </a:prstGeom>
        </p:spPr>
        <p:txBody>
          <a:bodyPr wrap="square">
            <a:spAutoFit/>
          </a:bodyPr>
          <a:lstStyle/>
          <a:p>
            <a:r>
              <a:rPr lang="en-US" sz="2800" b="1" dirty="0">
                <a:solidFill>
                  <a:srgbClr val="002060"/>
                </a:solidFill>
                <a:latin typeface="Montserrat" charset="0"/>
                <a:ea typeface="Montserrat" charset="0"/>
                <a:cs typeface="Montserrat" charset="0"/>
              </a:rPr>
              <a:t>HYPERPARAMETERS OPTIMIZATION STEPS IN SAGEMAKER</a:t>
            </a:r>
            <a:endParaRPr lang="ru-RU" sz="2800" b="1" dirty="0">
              <a:solidFill>
                <a:srgbClr val="002060"/>
              </a:solidFill>
              <a:latin typeface="Montserrat" charset="0"/>
              <a:ea typeface="Montserrat" charset="0"/>
              <a:cs typeface="Montserrat" charset="0"/>
            </a:endParaRPr>
          </a:p>
        </p:txBody>
      </p:sp>
    </p:spTree>
    <p:extLst>
      <p:ext uri="{BB962C8B-B14F-4D97-AF65-F5344CB8AC3E}">
        <p14:creationId xmlns:p14="http://schemas.microsoft.com/office/powerpoint/2010/main" val="148863929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249E2E82-14F9-4BAD-9C89-353DB443F80C}"/>
              </a:ext>
            </a:extLst>
          </p:cNvPr>
          <p:cNvPicPr>
            <a:picLocks noChangeAspect="1"/>
          </p:cNvPicPr>
          <p:nvPr/>
        </p:nvPicPr>
        <p:blipFill>
          <a:blip r:embed="rId2"/>
          <a:stretch>
            <a:fillRect/>
          </a:stretch>
        </p:blipFill>
        <p:spPr>
          <a:xfrm>
            <a:off x="8878" y="-26581"/>
            <a:ext cx="12192000" cy="6884581"/>
          </a:xfrm>
          <a:prstGeom prst="rect">
            <a:avLst/>
          </a:prstGeom>
        </p:spPr>
      </p:pic>
      <p:sp>
        <p:nvSpPr>
          <p:cNvPr id="4" name="Content Placeholder 2">
            <a:extLst>
              <a:ext uri="{FF2B5EF4-FFF2-40B4-BE49-F238E27FC236}">
                <a16:creationId xmlns:a16="http://schemas.microsoft.com/office/drawing/2014/main" id="{AEFC2F05-4C37-354E-8050-2375930BD073}"/>
              </a:ext>
            </a:extLst>
          </p:cNvPr>
          <p:cNvSpPr txBox="1">
            <a:spLocks/>
          </p:cNvSpPr>
          <p:nvPr/>
        </p:nvSpPr>
        <p:spPr>
          <a:xfrm>
            <a:off x="1509712" y="1057002"/>
            <a:ext cx="9905999" cy="4176713"/>
          </a:xfrm>
          <a:prstGeom prst="rect">
            <a:avLst/>
          </a:prstGeom>
          <a:noFill/>
        </p:spPr>
        <p:txBody>
          <a:bodyPr vert="horz" lIns="91440" tIns="45720" rIns="91440" bIns="45720" rtlCol="0">
            <a:normAutofit/>
          </a:bodyPr>
          <a:lstStyle>
            <a:lvl1pPr marL="228600" indent="-228600" algn="l" defTabSz="914400" rtl="0" eaLnBrk="1" latinLnBrk="0" hangingPunct="1">
              <a:lnSpc>
                <a:spcPct val="120000"/>
              </a:lnSpc>
              <a:spcBef>
                <a:spcPts val="1000"/>
              </a:spcBef>
              <a:buSzPct val="125000"/>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SzPct val="125000"/>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SzPct val="125000"/>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9pPr>
          </a:lstStyle>
          <a:p>
            <a:r>
              <a:rPr lang="en-US" sz="2000" dirty="0">
                <a:solidFill>
                  <a:schemeClr val="bg1"/>
                </a:solidFill>
              </a:rPr>
              <a:t>Under Find Services, type and click on </a:t>
            </a:r>
            <a:r>
              <a:rPr lang="en-US" sz="2000" b="1" dirty="0">
                <a:solidFill>
                  <a:schemeClr val="bg1"/>
                </a:solidFill>
              </a:rPr>
              <a:t>Amazon Sagemaker.</a:t>
            </a:r>
          </a:p>
          <a:p>
            <a:pPr marL="0" indent="0">
              <a:buFont typeface="Arial" panose="020B0604020202020204" pitchFamily="34" charset="0"/>
              <a:buNone/>
            </a:pPr>
            <a:endParaRPr lang="en-US" b="1" dirty="0">
              <a:solidFill>
                <a:schemeClr val="bg1"/>
              </a:solidFill>
            </a:endParaRPr>
          </a:p>
          <a:p>
            <a:pPr marL="0" indent="0">
              <a:buFont typeface="Arial" panose="020B0604020202020204" pitchFamily="34" charset="0"/>
              <a:buNone/>
            </a:pPr>
            <a:endParaRPr lang="en-US" b="1" dirty="0">
              <a:solidFill>
                <a:schemeClr val="bg1"/>
              </a:solidFill>
            </a:endParaRPr>
          </a:p>
          <a:p>
            <a:r>
              <a:rPr lang="en-US" sz="2000" dirty="0">
                <a:solidFill>
                  <a:schemeClr val="bg1"/>
                </a:solidFill>
              </a:rPr>
              <a:t>Click on the </a:t>
            </a:r>
            <a:r>
              <a:rPr lang="en-US" sz="2000" b="1" dirty="0">
                <a:solidFill>
                  <a:schemeClr val="bg1"/>
                </a:solidFill>
              </a:rPr>
              <a:t>Hyper-parameter Tuning Instances</a:t>
            </a:r>
            <a:endParaRPr lang="en-US" sz="2000" dirty="0">
              <a:solidFill>
                <a:schemeClr val="bg1"/>
              </a:solidFill>
            </a:endParaRPr>
          </a:p>
        </p:txBody>
      </p:sp>
      <p:pic>
        <p:nvPicPr>
          <p:cNvPr id="5" name="Picture 4">
            <a:extLst>
              <a:ext uri="{FF2B5EF4-FFF2-40B4-BE49-F238E27FC236}">
                <a16:creationId xmlns:a16="http://schemas.microsoft.com/office/drawing/2014/main" id="{A53B3EFD-58AC-3A41-AD9D-CBED54AB681B}"/>
              </a:ext>
            </a:extLst>
          </p:cNvPr>
          <p:cNvPicPr>
            <a:picLocks noChangeAspect="1"/>
          </p:cNvPicPr>
          <p:nvPr/>
        </p:nvPicPr>
        <p:blipFill rotWithShape="1">
          <a:blip r:embed="rId3"/>
          <a:srcRect t="15626" r="2147"/>
          <a:stretch/>
        </p:blipFill>
        <p:spPr>
          <a:xfrm>
            <a:off x="1317623" y="1485626"/>
            <a:ext cx="9766302" cy="1285876"/>
          </a:xfrm>
          <a:prstGeom prst="rect">
            <a:avLst/>
          </a:prstGeom>
        </p:spPr>
      </p:pic>
      <p:pic>
        <p:nvPicPr>
          <p:cNvPr id="6" name="Picture 5">
            <a:extLst>
              <a:ext uri="{FF2B5EF4-FFF2-40B4-BE49-F238E27FC236}">
                <a16:creationId xmlns:a16="http://schemas.microsoft.com/office/drawing/2014/main" id="{006BEA5C-69CB-1C4C-AE4D-D3257F1073E6}"/>
              </a:ext>
            </a:extLst>
          </p:cNvPr>
          <p:cNvPicPr>
            <a:picLocks noChangeAspect="1"/>
          </p:cNvPicPr>
          <p:nvPr/>
        </p:nvPicPr>
        <p:blipFill rotWithShape="1">
          <a:blip r:embed="rId4"/>
          <a:srcRect r="4277" b="12419"/>
          <a:stretch/>
        </p:blipFill>
        <p:spPr>
          <a:xfrm>
            <a:off x="1526862" y="3284017"/>
            <a:ext cx="8774113" cy="2462213"/>
          </a:xfrm>
          <a:prstGeom prst="rect">
            <a:avLst/>
          </a:prstGeom>
        </p:spPr>
      </p:pic>
      <p:sp>
        <p:nvSpPr>
          <p:cNvPr id="12" name="Прямоугольник 4">
            <a:extLst>
              <a:ext uri="{FF2B5EF4-FFF2-40B4-BE49-F238E27FC236}">
                <a16:creationId xmlns:a16="http://schemas.microsoft.com/office/drawing/2014/main" id="{C72C03C6-B0DA-479B-A14C-E8CAEA4886B8}"/>
              </a:ext>
            </a:extLst>
          </p:cNvPr>
          <p:cNvSpPr/>
          <p:nvPr/>
        </p:nvSpPr>
        <p:spPr>
          <a:xfrm>
            <a:off x="416128" y="229399"/>
            <a:ext cx="12175089" cy="523220"/>
          </a:xfrm>
          <a:prstGeom prst="rect">
            <a:avLst/>
          </a:prstGeom>
        </p:spPr>
        <p:txBody>
          <a:bodyPr wrap="square">
            <a:spAutoFit/>
          </a:bodyPr>
          <a:lstStyle/>
          <a:p>
            <a:r>
              <a:rPr lang="en-US" sz="2800" b="1" dirty="0">
                <a:solidFill>
                  <a:srgbClr val="002060"/>
                </a:solidFill>
                <a:latin typeface="Montserrat" charset="0"/>
                <a:ea typeface="Montserrat" charset="0"/>
                <a:cs typeface="Montserrat" charset="0"/>
              </a:rPr>
              <a:t>HYPERPARAMETERS OPTIMIZATION STEPS IN SAGEMAKER</a:t>
            </a:r>
            <a:endParaRPr lang="ru-RU" sz="2800" b="1" dirty="0">
              <a:solidFill>
                <a:srgbClr val="002060"/>
              </a:solidFill>
              <a:latin typeface="Montserrat" charset="0"/>
              <a:ea typeface="Montserrat" charset="0"/>
              <a:cs typeface="Montserrat" charset="0"/>
            </a:endParaRPr>
          </a:p>
        </p:txBody>
      </p:sp>
    </p:spTree>
    <p:extLst>
      <p:ext uri="{BB962C8B-B14F-4D97-AF65-F5344CB8AC3E}">
        <p14:creationId xmlns:p14="http://schemas.microsoft.com/office/powerpoint/2010/main" val="384456576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764FBC54-28E0-49FF-85E2-60C011C5D939}"/>
              </a:ext>
            </a:extLst>
          </p:cNvPr>
          <p:cNvPicPr>
            <a:picLocks noChangeAspect="1"/>
          </p:cNvPicPr>
          <p:nvPr/>
        </p:nvPicPr>
        <p:blipFill>
          <a:blip r:embed="rId2"/>
          <a:stretch>
            <a:fillRect/>
          </a:stretch>
        </p:blipFill>
        <p:spPr>
          <a:xfrm>
            <a:off x="8878" y="-26581"/>
            <a:ext cx="12192000" cy="6884581"/>
          </a:xfrm>
          <a:prstGeom prst="rect">
            <a:avLst/>
          </a:prstGeom>
        </p:spPr>
      </p:pic>
      <p:pic>
        <p:nvPicPr>
          <p:cNvPr id="5" name="Picture 4">
            <a:extLst>
              <a:ext uri="{FF2B5EF4-FFF2-40B4-BE49-F238E27FC236}">
                <a16:creationId xmlns:a16="http://schemas.microsoft.com/office/drawing/2014/main" id="{F1A7BB9D-5C3B-FC4F-BA69-C05EF82CFCF5}"/>
              </a:ext>
            </a:extLst>
          </p:cNvPr>
          <p:cNvPicPr>
            <a:picLocks noChangeAspect="1"/>
          </p:cNvPicPr>
          <p:nvPr/>
        </p:nvPicPr>
        <p:blipFill>
          <a:blip r:embed="rId3"/>
          <a:stretch>
            <a:fillRect/>
          </a:stretch>
        </p:blipFill>
        <p:spPr>
          <a:xfrm>
            <a:off x="829948" y="1216438"/>
            <a:ext cx="1832083" cy="4727148"/>
          </a:xfrm>
          <a:prstGeom prst="rect">
            <a:avLst/>
          </a:prstGeom>
        </p:spPr>
      </p:pic>
      <p:pic>
        <p:nvPicPr>
          <p:cNvPr id="10" name="Picture 9">
            <a:extLst>
              <a:ext uri="{FF2B5EF4-FFF2-40B4-BE49-F238E27FC236}">
                <a16:creationId xmlns:a16="http://schemas.microsoft.com/office/drawing/2014/main" id="{7AF9BA13-66E7-654D-9B82-350F38E0FC66}"/>
              </a:ext>
            </a:extLst>
          </p:cNvPr>
          <p:cNvPicPr>
            <a:picLocks noChangeAspect="1"/>
          </p:cNvPicPr>
          <p:nvPr/>
        </p:nvPicPr>
        <p:blipFill>
          <a:blip r:embed="rId4"/>
          <a:stretch>
            <a:fillRect/>
          </a:stretch>
        </p:blipFill>
        <p:spPr>
          <a:xfrm>
            <a:off x="3728253" y="2364960"/>
            <a:ext cx="7878994" cy="1149308"/>
          </a:xfrm>
          <a:prstGeom prst="rect">
            <a:avLst/>
          </a:prstGeom>
        </p:spPr>
      </p:pic>
      <p:sp>
        <p:nvSpPr>
          <p:cNvPr id="11" name="Left Arrow 10">
            <a:extLst>
              <a:ext uri="{FF2B5EF4-FFF2-40B4-BE49-F238E27FC236}">
                <a16:creationId xmlns:a16="http://schemas.microsoft.com/office/drawing/2014/main" id="{5FDCC7B0-82D4-4546-A291-89C950E85812}"/>
              </a:ext>
            </a:extLst>
          </p:cNvPr>
          <p:cNvSpPr/>
          <p:nvPr/>
        </p:nvSpPr>
        <p:spPr>
          <a:xfrm flipV="1">
            <a:off x="2505594" y="4547808"/>
            <a:ext cx="689548" cy="225648"/>
          </a:xfrm>
          <a:prstGeom prst="lef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Left Arrow 11">
            <a:extLst>
              <a:ext uri="{FF2B5EF4-FFF2-40B4-BE49-F238E27FC236}">
                <a16:creationId xmlns:a16="http://schemas.microsoft.com/office/drawing/2014/main" id="{5E8FE008-84AE-094E-9C3B-2C2C124D5BF5}"/>
              </a:ext>
            </a:extLst>
          </p:cNvPr>
          <p:cNvSpPr/>
          <p:nvPr/>
        </p:nvSpPr>
        <p:spPr>
          <a:xfrm rot="5400000" flipV="1">
            <a:off x="9852250" y="3403388"/>
            <a:ext cx="763703" cy="221759"/>
          </a:xfrm>
          <a:prstGeom prst="lef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5E0E764C-9AE1-1F4C-8C48-7BACC54533F6}"/>
              </a:ext>
            </a:extLst>
          </p:cNvPr>
          <p:cNvSpPr txBox="1"/>
          <p:nvPr/>
        </p:nvSpPr>
        <p:spPr>
          <a:xfrm>
            <a:off x="3308074" y="4472057"/>
            <a:ext cx="2653748" cy="369332"/>
          </a:xfrm>
          <a:prstGeom prst="rect">
            <a:avLst/>
          </a:prstGeom>
          <a:noFill/>
        </p:spPr>
        <p:txBody>
          <a:bodyPr wrap="square" rtlCol="0">
            <a:spAutoFit/>
          </a:bodyPr>
          <a:lstStyle/>
          <a:p>
            <a:r>
              <a:rPr lang="en-US" b="1" dirty="0"/>
              <a:t>Step 1: Click on this</a:t>
            </a:r>
          </a:p>
        </p:txBody>
      </p:sp>
      <p:sp>
        <p:nvSpPr>
          <p:cNvPr id="14" name="TextBox 13">
            <a:extLst>
              <a:ext uri="{FF2B5EF4-FFF2-40B4-BE49-F238E27FC236}">
                <a16:creationId xmlns:a16="http://schemas.microsoft.com/office/drawing/2014/main" id="{88955927-772A-324F-920A-71890FCAF1CE}"/>
              </a:ext>
            </a:extLst>
          </p:cNvPr>
          <p:cNvSpPr txBox="1"/>
          <p:nvPr/>
        </p:nvSpPr>
        <p:spPr>
          <a:xfrm>
            <a:off x="8347213" y="3975100"/>
            <a:ext cx="3061253" cy="646331"/>
          </a:xfrm>
          <a:prstGeom prst="rect">
            <a:avLst/>
          </a:prstGeom>
          <a:noFill/>
        </p:spPr>
        <p:txBody>
          <a:bodyPr wrap="square" rtlCol="0">
            <a:spAutoFit/>
          </a:bodyPr>
          <a:lstStyle/>
          <a:p>
            <a:r>
              <a:rPr lang="en-US" b="1" dirty="0"/>
              <a:t>Step 2: Click on this to create a hyperparameter tuning job</a:t>
            </a:r>
          </a:p>
        </p:txBody>
      </p:sp>
      <p:sp>
        <p:nvSpPr>
          <p:cNvPr id="16" name="Прямоугольник 4">
            <a:extLst>
              <a:ext uri="{FF2B5EF4-FFF2-40B4-BE49-F238E27FC236}">
                <a16:creationId xmlns:a16="http://schemas.microsoft.com/office/drawing/2014/main" id="{3CE9EA77-F49C-47AD-AD90-9D5B7DC16A66}"/>
              </a:ext>
            </a:extLst>
          </p:cNvPr>
          <p:cNvSpPr/>
          <p:nvPr/>
        </p:nvSpPr>
        <p:spPr>
          <a:xfrm>
            <a:off x="416128" y="229399"/>
            <a:ext cx="12175089" cy="523220"/>
          </a:xfrm>
          <a:prstGeom prst="rect">
            <a:avLst/>
          </a:prstGeom>
        </p:spPr>
        <p:txBody>
          <a:bodyPr wrap="square">
            <a:spAutoFit/>
          </a:bodyPr>
          <a:lstStyle/>
          <a:p>
            <a:r>
              <a:rPr lang="en-US" sz="2800" b="1" dirty="0">
                <a:solidFill>
                  <a:srgbClr val="002060"/>
                </a:solidFill>
                <a:latin typeface="Montserrat" charset="0"/>
                <a:ea typeface="Montserrat" charset="0"/>
                <a:cs typeface="Montserrat" charset="0"/>
              </a:rPr>
              <a:t>HYPERPARAMETERS OPTIMIZATION STEPS IN SAGEMAKER</a:t>
            </a:r>
            <a:endParaRPr lang="ru-RU" sz="2800" b="1" dirty="0">
              <a:solidFill>
                <a:srgbClr val="002060"/>
              </a:solidFill>
              <a:latin typeface="Montserrat" charset="0"/>
              <a:ea typeface="Montserrat" charset="0"/>
              <a:cs typeface="Montserrat" charset="0"/>
            </a:endParaRPr>
          </a:p>
        </p:txBody>
      </p:sp>
    </p:spTree>
    <p:extLst>
      <p:ext uri="{BB962C8B-B14F-4D97-AF65-F5344CB8AC3E}">
        <p14:creationId xmlns:p14="http://schemas.microsoft.com/office/powerpoint/2010/main" val="423457991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4C8B93A4-E2B1-46CB-ABA9-7556DBA2746B}"/>
              </a:ext>
            </a:extLst>
          </p:cNvPr>
          <p:cNvPicPr>
            <a:picLocks noChangeAspect="1"/>
          </p:cNvPicPr>
          <p:nvPr/>
        </p:nvPicPr>
        <p:blipFill>
          <a:blip r:embed="rId2"/>
          <a:stretch>
            <a:fillRect/>
          </a:stretch>
        </p:blipFill>
        <p:spPr>
          <a:xfrm>
            <a:off x="8878" y="-26581"/>
            <a:ext cx="12192000" cy="6884581"/>
          </a:xfrm>
          <a:prstGeom prst="rect">
            <a:avLst/>
          </a:prstGeom>
        </p:spPr>
      </p:pic>
      <p:pic>
        <p:nvPicPr>
          <p:cNvPr id="4" name="Picture 3">
            <a:extLst>
              <a:ext uri="{FF2B5EF4-FFF2-40B4-BE49-F238E27FC236}">
                <a16:creationId xmlns:a16="http://schemas.microsoft.com/office/drawing/2014/main" id="{472A41C3-77DD-9148-A8B3-FB25F9F3D2A4}"/>
              </a:ext>
            </a:extLst>
          </p:cNvPr>
          <p:cNvPicPr>
            <a:picLocks noChangeAspect="1"/>
          </p:cNvPicPr>
          <p:nvPr/>
        </p:nvPicPr>
        <p:blipFill>
          <a:blip r:embed="rId3"/>
          <a:stretch>
            <a:fillRect/>
          </a:stretch>
        </p:blipFill>
        <p:spPr>
          <a:xfrm>
            <a:off x="1733480" y="1134959"/>
            <a:ext cx="6214095" cy="4975523"/>
          </a:xfrm>
          <a:prstGeom prst="rect">
            <a:avLst/>
          </a:prstGeom>
        </p:spPr>
      </p:pic>
      <p:sp>
        <p:nvSpPr>
          <p:cNvPr id="5" name="Left Arrow 4">
            <a:extLst>
              <a:ext uri="{FF2B5EF4-FFF2-40B4-BE49-F238E27FC236}">
                <a16:creationId xmlns:a16="http://schemas.microsoft.com/office/drawing/2014/main" id="{0813AC53-ED02-5541-BFA4-085A77B66DC1}"/>
              </a:ext>
            </a:extLst>
          </p:cNvPr>
          <p:cNvSpPr/>
          <p:nvPr/>
        </p:nvSpPr>
        <p:spPr>
          <a:xfrm flipV="1">
            <a:off x="7013225" y="1657733"/>
            <a:ext cx="1868699" cy="374754"/>
          </a:xfrm>
          <a:prstGeom prst="lef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C9BF6DA3-FDC0-6840-BD76-BCE0A542D50B}"/>
              </a:ext>
            </a:extLst>
          </p:cNvPr>
          <p:cNvSpPr txBox="1"/>
          <p:nvPr/>
        </p:nvSpPr>
        <p:spPr>
          <a:xfrm>
            <a:off x="8881924" y="1521944"/>
            <a:ext cx="3208129" cy="646331"/>
          </a:xfrm>
          <a:prstGeom prst="rect">
            <a:avLst/>
          </a:prstGeom>
          <a:noFill/>
        </p:spPr>
        <p:txBody>
          <a:bodyPr wrap="square" rtlCol="0">
            <a:spAutoFit/>
          </a:bodyPr>
          <a:lstStyle/>
          <a:p>
            <a:r>
              <a:rPr lang="en-US" b="1" dirty="0"/>
              <a:t>Provide the name for tuning job name</a:t>
            </a:r>
          </a:p>
        </p:txBody>
      </p:sp>
      <p:sp>
        <p:nvSpPr>
          <p:cNvPr id="7" name="Left Arrow 6">
            <a:extLst>
              <a:ext uri="{FF2B5EF4-FFF2-40B4-BE49-F238E27FC236}">
                <a16:creationId xmlns:a16="http://schemas.microsoft.com/office/drawing/2014/main" id="{56E1FF0B-B75C-1349-96FA-AF644E5AD081}"/>
              </a:ext>
            </a:extLst>
          </p:cNvPr>
          <p:cNvSpPr/>
          <p:nvPr/>
        </p:nvSpPr>
        <p:spPr>
          <a:xfrm flipV="1">
            <a:off x="6400311" y="4921081"/>
            <a:ext cx="2481613" cy="374754"/>
          </a:xfrm>
          <a:prstGeom prst="lef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D509D29D-92F5-E04E-9825-512E8C6E771C}"/>
              </a:ext>
            </a:extLst>
          </p:cNvPr>
          <p:cNvSpPr txBox="1"/>
          <p:nvPr/>
        </p:nvSpPr>
        <p:spPr>
          <a:xfrm>
            <a:off x="8969166" y="4921081"/>
            <a:ext cx="2623931" cy="369332"/>
          </a:xfrm>
          <a:prstGeom prst="rect">
            <a:avLst/>
          </a:prstGeom>
          <a:noFill/>
        </p:spPr>
        <p:txBody>
          <a:bodyPr wrap="square" rtlCol="0">
            <a:spAutoFit/>
          </a:bodyPr>
          <a:lstStyle/>
          <a:p>
            <a:r>
              <a:rPr lang="en-US" b="1" dirty="0"/>
              <a:t>Select Bayesian strategy</a:t>
            </a:r>
          </a:p>
        </p:txBody>
      </p:sp>
      <p:sp>
        <p:nvSpPr>
          <p:cNvPr id="14" name="Прямоугольник 4">
            <a:extLst>
              <a:ext uri="{FF2B5EF4-FFF2-40B4-BE49-F238E27FC236}">
                <a16:creationId xmlns:a16="http://schemas.microsoft.com/office/drawing/2014/main" id="{0CB9C0F4-39FE-4C48-8E91-5163507FCF0F}"/>
              </a:ext>
            </a:extLst>
          </p:cNvPr>
          <p:cNvSpPr/>
          <p:nvPr/>
        </p:nvSpPr>
        <p:spPr>
          <a:xfrm>
            <a:off x="416128" y="229399"/>
            <a:ext cx="12175089" cy="523220"/>
          </a:xfrm>
          <a:prstGeom prst="rect">
            <a:avLst/>
          </a:prstGeom>
        </p:spPr>
        <p:txBody>
          <a:bodyPr wrap="square">
            <a:spAutoFit/>
          </a:bodyPr>
          <a:lstStyle/>
          <a:p>
            <a:r>
              <a:rPr lang="en-US" sz="2800" b="1" dirty="0">
                <a:solidFill>
                  <a:srgbClr val="002060"/>
                </a:solidFill>
                <a:latin typeface="Montserrat" charset="0"/>
                <a:ea typeface="Montserrat" charset="0"/>
                <a:cs typeface="Montserrat" charset="0"/>
              </a:rPr>
              <a:t>HYPERPARAMETERS OPTIMIZATION STEPS IN SAGEMAKER</a:t>
            </a:r>
            <a:endParaRPr lang="ru-RU" sz="2800" b="1" dirty="0">
              <a:solidFill>
                <a:srgbClr val="002060"/>
              </a:solidFill>
              <a:latin typeface="Montserrat" charset="0"/>
              <a:ea typeface="Montserrat" charset="0"/>
              <a:cs typeface="Montserrat" charset="0"/>
            </a:endParaRPr>
          </a:p>
        </p:txBody>
      </p:sp>
    </p:spTree>
    <p:extLst>
      <p:ext uri="{BB962C8B-B14F-4D97-AF65-F5344CB8AC3E}">
        <p14:creationId xmlns:p14="http://schemas.microsoft.com/office/powerpoint/2010/main" val="242692334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36C7311-75A8-412B-9625-D833C2161785}"/>
              </a:ext>
            </a:extLst>
          </p:cNvPr>
          <p:cNvPicPr>
            <a:picLocks noChangeAspect="1"/>
          </p:cNvPicPr>
          <p:nvPr/>
        </p:nvPicPr>
        <p:blipFill>
          <a:blip r:embed="rId2"/>
          <a:stretch>
            <a:fillRect/>
          </a:stretch>
        </p:blipFill>
        <p:spPr>
          <a:xfrm>
            <a:off x="8878" y="-26581"/>
            <a:ext cx="12192000" cy="6884581"/>
          </a:xfrm>
          <a:prstGeom prst="rect">
            <a:avLst/>
          </a:prstGeom>
        </p:spPr>
      </p:pic>
      <p:pic>
        <p:nvPicPr>
          <p:cNvPr id="9" name="Picture 8">
            <a:extLst>
              <a:ext uri="{FF2B5EF4-FFF2-40B4-BE49-F238E27FC236}">
                <a16:creationId xmlns:a16="http://schemas.microsoft.com/office/drawing/2014/main" id="{C2DAD400-9E98-7045-914B-171877CE00B8}"/>
              </a:ext>
            </a:extLst>
          </p:cNvPr>
          <p:cNvPicPr>
            <a:picLocks noChangeAspect="1"/>
          </p:cNvPicPr>
          <p:nvPr/>
        </p:nvPicPr>
        <p:blipFill>
          <a:blip r:embed="rId3"/>
          <a:stretch>
            <a:fillRect/>
          </a:stretch>
        </p:blipFill>
        <p:spPr>
          <a:xfrm>
            <a:off x="766143" y="1984963"/>
            <a:ext cx="8626838" cy="3350040"/>
          </a:xfrm>
          <a:prstGeom prst="rect">
            <a:avLst/>
          </a:prstGeom>
        </p:spPr>
      </p:pic>
      <p:sp>
        <p:nvSpPr>
          <p:cNvPr id="10" name="Left Arrow 9">
            <a:extLst>
              <a:ext uri="{FF2B5EF4-FFF2-40B4-BE49-F238E27FC236}">
                <a16:creationId xmlns:a16="http://schemas.microsoft.com/office/drawing/2014/main" id="{480E7EB2-EA25-DB49-A2F4-52D6BDC72AC9}"/>
              </a:ext>
            </a:extLst>
          </p:cNvPr>
          <p:cNvSpPr/>
          <p:nvPr/>
        </p:nvSpPr>
        <p:spPr>
          <a:xfrm flipV="1">
            <a:off x="8615760" y="3285229"/>
            <a:ext cx="1551970" cy="374754"/>
          </a:xfrm>
          <a:prstGeom prst="lef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A9F04EF5-0C65-DE4D-8044-9A9160CB56EB}"/>
              </a:ext>
            </a:extLst>
          </p:cNvPr>
          <p:cNvSpPr txBox="1"/>
          <p:nvPr/>
        </p:nvSpPr>
        <p:spPr>
          <a:xfrm>
            <a:off x="10167730" y="3285229"/>
            <a:ext cx="1848679" cy="646331"/>
          </a:xfrm>
          <a:prstGeom prst="rect">
            <a:avLst/>
          </a:prstGeom>
          <a:noFill/>
        </p:spPr>
        <p:txBody>
          <a:bodyPr wrap="square" rtlCol="0">
            <a:spAutoFit/>
          </a:bodyPr>
          <a:lstStyle/>
          <a:p>
            <a:r>
              <a:rPr lang="en-US" b="1" dirty="0"/>
              <a:t>Click on this to create a job</a:t>
            </a:r>
          </a:p>
        </p:txBody>
      </p:sp>
      <p:sp>
        <p:nvSpPr>
          <p:cNvPr id="12" name="Прямоугольник 4">
            <a:extLst>
              <a:ext uri="{FF2B5EF4-FFF2-40B4-BE49-F238E27FC236}">
                <a16:creationId xmlns:a16="http://schemas.microsoft.com/office/drawing/2014/main" id="{8031085A-D46A-46EB-8D81-65591B5DF301}"/>
              </a:ext>
            </a:extLst>
          </p:cNvPr>
          <p:cNvSpPr/>
          <p:nvPr/>
        </p:nvSpPr>
        <p:spPr>
          <a:xfrm>
            <a:off x="416128" y="229399"/>
            <a:ext cx="12175089" cy="523220"/>
          </a:xfrm>
          <a:prstGeom prst="rect">
            <a:avLst/>
          </a:prstGeom>
        </p:spPr>
        <p:txBody>
          <a:bodyPr wrap="square">
            <a:spAutoFit/>
          </a:bodyPr>
          <a:lstStyle/>
          <a:p>
            <a:r>
              <a:rPr lang="en-US" sz="2800" b="1" dirty="0">
                <a:solidFill>
                  <a:srgbClr val="002060"/>
                </a:solidFill>
                <a:latin typeface="Montserrat" charset="0"/>
                <a:ea typeface="Montserrat" charset="0"/>
                <a:cs typeface="Montserrat" charset="0"/>
              </a:rPr>
              <a:t>HYPERPARAMETERS OPTIMIZATION STEPS IN SAGEMAKER</a:t>
            </a:r>
            <a:endParaRPr lang="ru-RU" sz="2800" b="1" dirty="0">
              <a:solidFill>
                <a:srgbClr val="002060"/>
              </a:solidFill>
              <a:latin typeface="Montserrat" charset="0"/>
              <a:ea typeface="Montserrat" charset="0"/>
              <a:cs typeface="Montserrat" charset="0"/>
            </a:endParaRPr>
          </a:p>
        </p:txBody>
      </p:sp>
    </p:spTree>
    <p:extLst>
      <p:ext uri="{BB962C8B-B14F-4D97-AF65-F5344CB8AC3E}">
        <p14:creationId xmlns:p14="http://schemas.microsoft.com/office/powerpoint/2010/main" val="340334915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F22C936C-5F72-4238-B9D1-AD4CEAC20B7B}"/>
              </a:ext>
            </a:extLst>
          </p:cNvPr>
          <p:cNvPicPr>
            <a:picLocks noChangeAspect="1"/>
          </p:cNvPicPr>
          <p:nvPr/>
        </p:nvPicPr>
        <p:blipFill rotWithShape="1">
          <a:blip r:embed="rId2"/>
          <a:srcRect b="32302"/>
          <a:stretch/>
        </p:blipFill>
        <p:spPr>
          <a:xfrm>
            <a:off x="8878" y="-26580"/>
            <a:ext cx="12192000" cy="4660754"/>
          </a:xfrm>
          <a:prstGeom prst="rect">
            <a:avLst/>
          </a:prstGeom>
        </p:spPr>
      </p:pic>
      <p:pic>
        <p:nvPicPr>
          <p:cNvPr id="5" name="Picture 4">
            <a:extLst>
              <a:ext uri="{FF2B5EF4-FFF2-40B4-BE49-F238E27FC236}">
                <a16:creationId xmlns:a16="http://schemas.microsoft.com/office/drawing/2014/main" id="{22B1FBFC-86B5-6447-983B-782BF555F8D1}"/>
              </a:ext>
            </a:extLst>
          </p:cNvPr>
          <p:cNvPicPr>
            <a:picLocks noChangeAspect="1"/>
          </p:cNvPicPr>
          <p:nvPr/>
        </p:nvPicPr>
        <p:blipFill>
          <a:blip r:embed="rId3"/>
          <a:stretch>
            <a:fillRect/>
          </a:stretch>
        </p:blipFill>
        <p:spPr>
          <a:xfrm>
            <a:off x="1217068" y="1140243"/>
            <a:ext cx="7075136" cy="5027508"/>
          </a:xfrm>
          <a:prstGeom prst="rect">
            <a:avLst/>
          </a:prstGeom>
        </p:spPr>
      </p:pic>
      <p:sp>
        <p:nvSpPr>
          <p:cNvPr id="6" name="Left Arrow 5">
            <a:extLst>
              <a:ext uri="{FF2B5EF4-FFF2-40B4-BE49-F238E27FC236}">
                <a16:creationId xmlns:a16="http://schemas.microsoft.com/office/drawing/2014/main" id="{49131702-C2F4-7E4F-B2D6-FBF802C6AA77}"/>
              </a:ext>
            </a:extLst>
          </p:cNvPr>
          <p:cNvSpPr/>
          <p:nvPr/>
        </p:nvSpPr>
        <p:spPr>
          <a:xfrm flipV="1">
            <a:off x="6422808" y="2033053"/>
            <a:ext cx="2724787" cy="374754"/>
          </a:xfrm>
          <a:prstGeom prst="lef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Left Arrow 6">
            <a:extLst>
              <a:ext uri="{FF2B5EF4-FFF2-40B4-BE49-F238E27FC236}">
                <a16:creationId xmlns:a16="http://schemas.microsoft.com/office/drawing/2014/main" id="{9DC05715-C6E2-9749-8D1A-A57A67B73F7D}"/>
              </a:ext>
            </a:extLst>
          </p:cNvPr>
          <p:cNvSpPr/>
          <p:nvPr/>
        </p:nvSpPr>
        <p:spPr>
          <a:xfrm flipV="1">
            <a:off x="6532138" y="4259419"/>
            <a:ext cx="2615457" cy="374754"/>
          </a:xfrm>
          <a:prstGeom prst="lef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5DF2A79D-97A4-5D4B-8F12-8CF3687C6D2B}"/>
              </a:ext>
            </a:extLst>
          </p:cNvPr>
          <p:cNvSpPr txBox="1"/>
          <p:nvPr/>
        </p:nvSpPr>
        <p:spPr>
          <a:xfrm>
            <a:off x="9246988" y="1893925"/>
            <a:ext cx="2594113" cy="646331"/>
          </a:xfrm>
          <a:prstGeom prst="rect">
            <a:avLst/>
          </a:prstGeom>
          <a:noFill/>
        </p:spPr>
        <p:txBody>
          <a:bodyPr wrap="square" rtlCol="0">
            <a:spAutoFit/>
          </a:bodyPr>
          <a:lstStyle/>
          <a:p>
            <a:r>
              <a:rPr lang="en-US" b="1" dirty="0"/>
              <a:t>Provide the name for training job</a:t>
            </a:r>
          </a:p>
        </p:txBody>
      </p:sp>
      <p:sp>
        <p:nvSpPr>
          <p:cNvPr id="9" name="TextBox 8">
            <a:extLst>
              <a:ext uri="{FF2B5EF4-FFF2-40B4-BE49-F238E27FC236}">
                <a16:creationId xmlns:a16="http://schemas.microsoft.com/office/drawing/2014/main" id="{0ACBB035-6ED5-364B-BD5D-F059831F27C1}"/>
              </a:ext>
            </a:extLst>
          </p:cNvPr>
          <p:cNvSpPr txBox="1"/>
          <p:nvPr/>
        </p:nvSpPr>
        <p:spPr>
          <a:xfrm>
            <a:off x="9246988" y="3985131"/>
            <a:ext cx="2087217" cy="923330"/>
          </a:xfrm>
          <a:prstGeom prst="rect">
            <a:avLst/>
          </a:prstGeom>
          <a:noFill/>
        </p:spPr>
        <p:txBody>
          <a:bodyPr wrap="square" rtlCol="0">
            <a:spAutoFit/>
          </a:bodyPr>
          <a:lstStyle/>
          <a:p>
            <a:r>
              <a:rPr lang="en-US" b="1" dirty="0"/>
              <a:t>Select the IAM role that is used for your notebook instance.</a:t>
            </a:r>
          </a:p>
        </p:txBody>
      </p:sp>
      <p:sp>
        <p:nvSpPr>
          <p:cNvPr id="12" name="Прямоугольник 4">
            <a:extLst>
              <a:ext uri="{FF2B5EF4-FFF2-40B4-BE49-F238E27FC236}">
                <a16:creationId xmlns:a16="http://schemas.microsoft.com/office/drawing/2014/main" id="{ACB5033A-7405-4020-AB93-CC820AC3C917}"/>
              </a:ext>
            </a:extLst>
          </p:cNvPr>
          <p:cNvSpPr/>
          <p:nvPr/>
        </p:nvSpPr>
        <p:spPr>
          <a:xfrm>
            <a:off x="416128" y="229399"/>
            <a:ext cx="12175089" cy="523220"/>
          </a:xfrm>
          <a:prstGeom prst="rect">
            <a:avLst/>
          </a:prstGeom>
        </p:spPr>
        <p:txBody>
          <a:bodyPr wrap="square">
            <a:spAutoFit/>
          </a:bodyPr>
          <a:lstStyle/>
          <a:p>
            <a:r>
              <a:rPr lang="en-US" sz="2800" b="1" dirty="0">
                <a:solidFill>
                  <a:srgbClr val="002060"/>
                </a:solidFill>
                <a:latin typeface="Montserrat" charset="0"/>
                <a:ea typeface="Montserrat" charset="0"/>
                <a:cs typeface="Montserrat" charset="0"/>
              </a:rPr>
              <a:t>HYPERPARAMETERS OPTIMIZATION STEPS IN SAGEMAKER</a:t>
            </a:r>
            <a:endParaRPr lang="ru-RU" sz="2800" b="1" dirty="0">
              <a:solidFill>
                <a:srgbClr val="002060"/>
              </a:solidFill>
              <a:latin typeface="Montserrat" charset="0"/>
              <a:ea typeface="Montserrat" charset="0"/>
              <a:cs typeface="Montserrat" charset="0"/>
            </a:endParaRPr>
          </a:p>
        </p:txBody>
      </p:sp>
    </p:spTree>
    <p:extLst>
      <p:ext uri="{BB962C8B-B14F-4D97-AF65-F5344CB8AC3E}">
        <p14:creationId xmlns:p14="http://schemas.microsoft.com/office/powerpoint/2010/main" val="15311938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51BCA089-E7F8-4CBB-ADAB-6A39EB0213BF}"/>
              </a:ext>
            </a:extLst>
          </p:cNvPr>
          <p:cNvPicPr>
            <a:picLocks noChangeAspect="1"/>
          </p:cNvPicPr>
          <p:nvPr/>
        </p:nvPicPr>
        <p:blipFill>
          <a:blip r:embed="rId2"/>
          <a:stretch>
            <a:fillRect/>
          </a:stretch>
        </p:blipFill>
        <p:spPr>
          <a:xfrm>
            <a:off x="8878" y="-26581"/>
            <a:ext cx="12192000" cy="6884581"/>
          </a:xfrm>
          <a:prstGeom prst="rect">
            <a:avLst/>
          </a:prstGeom>
        </p:spPr>
      </p:pic>
      <p:pic>
        <p:nvPicPr>
          <p:cNvPr id="5" name="Picture 4">
            <a:extLst>
              <a:ext uri="{FF2B5EF4-FFF2-40B4-BE49-F238E27FC236}">
                <a16:creationId xmlns:a16="http://schemas.microsoft.com/office/drawing/2014/main" id="{E7A5F3E6-175C-074D-A63F-F562FD12A07D}"/>
              </a:ext>
            </a:extLst>
          </p:cNvPr>
          <p:cNvPicPr>
            <a:picLocks noChangeAspect="1"/>
          </p:cNvPicPr>
          <p:nvPr/>
        </p:nvPicPr>
        <p:blipFill>
          <a:blip r:embed="rId3"/>
          <a:stretch>
            <a:fillRect/>
          </a:stretch>
        </p:blipFill>
        <p:spPr>
          <a:xfrm>
            <a:off x="894851" y="1221785"/>
            <a:ext cx="6250815" cy="4836504"/>
          </a:xfrm>
          <a:prstGeom prst="rect">
            <a:avLst/>
          </a:prstGeom>
        </p:spPr>
      </p:pic>
      <p:sp>
        <p:nvSpPr>
          <p:cNvPr id="6" name="Left Arrow 5">
            <a:extLst>
              <a:ext uri="{FF2B5EF4-FFF2-40B4-BE49-F238E27FC236}">
                <a16:creationId xmlns:a16="http://schemas.microsoft.com/office/drawing/2014/main" id="{2110C11A-AE20-3149-98A3-212089FD8607}"/>
              </a:ext>
            </a:extLst>
          </p:cNvPr>
          <p:cNvSpPr/>
          <p:nvPr/>
        </p:nvSpPr>
        <p:spPr>
          <a:xfrm flipV="1">
            <a:off x="4223563" y="2069119"/>
            <a:ext cx="3480977" cy="374754"/>
          </a:xfrm>
          <a:prstGeom prst="lef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Left Arrow 6">
            <a:extLst>
              <a:ext uri="{FF2B5EF4-FFF2-40B4-BE49-F238E27FC236}">
                <a16:creationId xmlns:a16="http://schemas.microsoft.com/office/drawing/2014/main" id="{A1E4DE99-1390-924D-8AD8-F0FC688BB419}"/>
              </a:ext>
            </a:extLst>
          </p:cNvPr>
          <p:cNvSpPr/>
          <p:nvPr/>
        </p:nvSpPr>
        <p:spPr>
          <a:xfrm flipV="1">
            <a:off x="5503075" y="3400322"/>
            <a:ext cx="2201465" cy="374754"/>
          </a:xfrm>
          <a:prstGeom prst="lef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5878399E-0E25-1C4A-BE1D-BD51FE7A6C0F}"/>
              </a:ext>
            </a:extLst>
          </p:cNvPr>
          <p:cNvSpPr txBox="1"/>
          <p:nvPr/>
        </p:nvSpPr>
        <p:spPr>
          <a:xfrm>
            <a:off x="7811588" y="2074541"/>
            <a:ext cx="2853025" cy="369332"/>
          </a:xfrm>
          <a:prstGeom prst="rect">
            <a:avLst/>
          </a:prstGeom>
          <a:noFill/>
        </p:spPr>
        <p:txBody>
          <a:bodyPr wrap="none" rtlCol="0">
            <a:spAutoFit/>
          </a:bodyPr>
          <a:lstStyle/>
          <a:p>
            <a:r>
              <a:rPr lang="en-US" b="1" dirty="0"/>
              <a:t>Select the built-in algorithm</a:t>
            </a:r>
          </a:p>
        </p:txBody>
      </p:sp>
      <p:sp>
        <p:nvSpPr>
          <p:cNvPr id="9" name="TextBox 8">
            <a:extLst>
              <a:ext uri="{FF2B5EF4-FFF2-40B4-BE49-F238E27FC236}">
                <a16:creationId xmlns:a16="http://schemas.microsoft.com/office/drawing/2014/main" id="{5FFE8BFB-6903-A444-9995-A745E6B2A0DA}"/>
              </a:ext>
            </a:extLst>
          </p:cNvPr>
          <p:cNvSpPr txBox="1"/>
          <p:nvPr/>
        </p:nvSpPr>
        <p:spPr>
          <a:xfrm>
            <a:off x="7811588" y="3400322"/>
            <a:ext cx="4226350" cy="369332"/>
          </a:xfrm>
          <a:prstGeom prst="rect">
            <a:avLst/>
          </a:prstGeom>
          <a:noFill/>
        </p:spPr>
        <p:txBody>
          <a:bodyPr wrap="none" rtlCol="0">
            <a:spAutoFit/>
          </a:bodyPr>
          <a:lstStyle/>
          <a:p>
            <a:r>
              <a:rPr lang="en-US" b="1" dirty="0"/>
              <a:t>Select </a:t>
            </a:r>
            <a:r>
              <a:rPr lang="en-US" b="1" dirty="0" err="1"/>
              <a:t>XGBoost</a:t>
            </a:r>
            <a:r>
              <a:rPr lang="en-US" b="1" dirty="0"/>
              <a:t> from the drop-down menu</a:t>
            </a:r>
          </a:p>
        </p:txBody>
      </p:sp>
      <p:sp>
        <p:nvSpPr>
          <p:cNvPr id="12" name="Прямоугольник 4">
            <a:extLst>
              <a:ext uri="{FF2B5EF4-FFF2-40B4-BE49-F238E27FC236}">
                <a16:creationId xmlns:a16="http://schemas.microsoft.com/office/drawing/2014/main" id="{72A7C25B-B358-4C26-A5C0-4C8CD9038D26}"/>
              </a:ext>
            </a:extLst>
          </p:cNvPr>
          <p:cNvSpPr/>
          <p:nvPr/>
        </p:nvSpPr>
        <p:spPr>
          <a:xfrm>
            <a:off x="416128" y="229399"/>
            <a:ext cx="12175089" cy="523220"/>
          </a:xfrm>
          <a:prstGeom prst="rect">
            <a:avLst/>
          </a:prstGeom>
        </p:spPr>
        <p:txBody>
          <a:bodyPr wrap="square">
            <a:spAutoFit/>
          </a:bodyPr>
          <a:lstStyle/>
          <a:p>
            <a:r>
              <a:rPr lang="en-US" sz="2800" b="1" dirty="0">
                <a:solidFill>
                  <a:srgbClr val="002060"/>
                </a:solidFill>
                <a:latin typeface="Montserrat" charset="0"/>
                <a:ea typeface="Montserrat" charset="0"/>
                <a:cs typeface="Montserrat" charset="0"/>
              </a:rPr>
              <a:t>HYPERPARAMETERS OPTIMIZATION STEPS IN SAGEMAKER</a:t>
            </a:r>
            <a:endParaRPr lang="ru-RU" sz="2800" b="1" dirty="0">
              <a:solidFill>
                <a:srgbClr val="002060"/>
              </a:solidFill>
              <a:latin typeface="Montserrat" charset="0"/>
              <a:ea typeface="Montserrat" charset="0"/>
              <a:cs typeface="Montserrat" charset="0"/>
            </a:endParaRPr>
          </a:p>
        </p:txBody>
      </p:sp>
    </p:spTree>
    <p:extLst>
      <p:ext uri="{BB962C8B-B14F-4D97-AF65-F5344CB8AC3E}">
        <p14:creationId xmlns:p14="http://schemas.microsoft.com/office/powerpoint/2010/main" val="379928988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06032C5-EB72-4772-9C2C-1DD40B1E8600}"/>
              </a:ext>
            </a:extLst>
          </p:cNvPr>
          <p:cNvPicPr>
            <a:picLocks noChangeAspect="1"/>
          </p:cNvPicPr>
          <p:nvPr/>
        </p:nvPicPr>
        <p:blipFill>
          <a:blip r:embed="rId2"/>
          <a:stretch>
            <a:fillRect/>
          </a:stretch>
        </p:blipFill>
        <p:spPr>
          <a:xfrm>
            <a:off x="8878" y="-26581"/>
            <a:ext cx="12192000" cy="6884581"/>
          </a:xfrm>
          <a:prstGeom prst="rect">
            <a:avLst/>
          </a:prstGeom>
        </p:spPr>
      </p:pic>
      <p:pic>
        <p:nvPicPr>
          <p:cNvPr id="5" name="Picture 4">
            <a:extLst>
              <a:ext uri="{FF2B5EF4-FFF2-40B4-BE49-F238E27FC236}">
                <a16:creationId xmlns:a16="http://schemas.microsoft.com/office/drawing/2014/main" id="{1C883B83-2EA0-4C4B-983C-ED0F6C603449}"/>
              </a:ext>
            </a:extLst>
          </p:cNvPr>
          <p:cNvPicPr>
            <a:picLocks noChangeAspect="1"/>
          </p:cNvPicPr>
          <p:nvPr/>
        </p:nvPicPr>
        <p:blipFill>
          <a:blip r:embed="rId3"/>
          <a:stretch>
            <a:fillRect/>
          </a:stretch>
        </p:blipFill>
        <p:spPr>
          <a:xfrm>
            <a:off x="666750" y="2120900"/>
            <a:ext cx="10858500" cy="2616200"/>
          </a:xfrm>
          <a:prstGeom prst="rect">
            <a:avLst/>
          </a:prstGeom>
        </p:spPr>
      </p:pic>
      <p:sp>
        <p:nvSpPr>
          <p:cNvPr id="6" name="Left Arrow 5">
            <a:extLst>
              <a:ext uri="{FF2B5EF4-FFF2-40B4-BE49-F238E27FC236}">
                <a16:creationId xmlns:a16="http://schemas.microsoft.com/office/drawing/2014/main" id="{79E04877-5DAD-2A4E-84A2-5AF829582CF3}"/>
              </a:ext>
            </a:extLst>
          </p:cNvPr>
          <p:cNvSpPr/>
          <p:nvPr/>
        </p:nvSpPr>
        <p:spPr>
          <a:xfrm rot="5400000" flipV="1">
            <a:off x="4111043" y="4633906"/>
            <a:ext cx="1171208" cy="374754"/>
          </a:xfrm>
          <a:prstGeom prst="lef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8E088500-932C-B34F-9C60-91D3FCB83A4A}"/>
              </a:ext>
            </a:extLst>
          </p:cNvPr>
          <p:cNvSpPr txBox="1"/>
          <p:nvPr/>
        </p:nvSpPr>
        <p:spPr>
          <a:xfrm>
            <a:off x="1831264" y="5430321"/>
            <a:ext cx="7448001" cy="369332"/>
          </a:xfrm>
          <a:prstGeom prst="rect">
            <a:avLst/>
          </a:prstGeom>
          <a:noFill/>
        </p:spPr>
        <p:txBody>
          <a:bodyPr wrap="none" rtlCol="0">
            <a:spAutoFit/>
          </a:bodyPr>
          <a:lstStyle/>
          <a:p>
            <a:r>
              <a:rPr lang="en-US" b="1" dirty="0"/>
              <a:t>Select validation:rmse from the drop-down menu and choose type minimize</a:t>
            </a:r>
          </a:p>
        </p:txBody>
      </p:sp>
      <p:sp>
        <p:nvSpPr>
          <p:cNvPr id="10" name="Прямоугольник 4">
            <a:extLst>
              <a:ext uri="{FF2B5EF4-FFF2-40B4-BE49-F238E27FC236}">
                <a16:creationId xmlns:a16="http://schemas.microsoft.com/office/drawing/2014/main" id="{852AE51C-13F6-4D0F-9CC3-6616C6C0FA8C}"/>
              </a:ext>
            </a:extLst>
          </p:cNvPr>
          <p:cNvSpPr/>
          <p:nvPr/>
        </p:nvSpPr>
        <p:spPr>
          <a:xfrm>
            <a:off x="416128" y="229399"/>
            <a:ext cx="12175089" cy="523220"/>
          </a:xfrm>
          <a:prstGeom prst="rect">
            <a:avLst/>
          </a:prstGeom>
        </p:spPr>
        <p:txBody>
          <a:bodyPr wrap="square">
            <a:spAutoFit/>
          </a:bodyPr>
          <a:lstStyle/>
          <a:p>
            <a:r>
              <a:rPr lang="en-US" sz="2800" b="1" dirty="0">
                <a:solidFill>
                  <a:srgbClr val="002060"/>
                </a:solidFill>
                <a:latin typeface="Montserrat" charset="0"/>
                <a:ea typeface="Montserrat" charset="0"/>
                <a:cs typeface="Montserrat" charset="0"/>
              </a:rPr>
              <a:t>HYPERPARAMETERS OPTIMIZATION STEPS IN SAGEMAKER</a:t>
            </a:r>
            <a:endParaRPr lang="ru-RU" sz="2800" b="1" dirty="0">
              <a:solidFill>
                <a:srgbClr val="002060"/>
              </a:solidFill>
              <a:latin typeface="Montserrat" charset="0"/>
              <a:ea typeface="Montserrat" charset="0"/>
              <a:cs typeface="Montserrat" charset="0"/>
            </a:endParaRPr>
          </a:p>
        </p:txBody>
      </p:sp>
    </p:spTree>
    <p:extLst>
      <p:ext uri="{BB962C8B-B14F-4D97-AF65-F5344CB8AC3E}">
        <p14:creationId xmlns:p14="http://schemas.microsoft.com/office/powerpoint/2010/main" val="414931217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2B5132F-3707-44BA-9CEB-8673EF1B2A0F}"/>
              </a:ext>
            </a:extLst>
          </p:cNvPr>
          <p:cNvPicPr>
            <a:picLocks noChangeAspect="1"/>
          </p:cNvPicPr>
          <p:nvPr/>
        </p:nvPicPr>
        <p:blipFill>
          <a:blip r:embed="rId2"/>
          <a:stretch>
            <a:fillRect/>
          </a:stretch>
        </p:blipFill>
        <p:spPr>
          <a:xfrm>
            <a:off x="0" y="-1193"/>
            <a:ext cx="12192000" cy="6859194"/>
          </a:xfrm>
          <a:prstGeom prst="rect">
            <a:avLst/>
          </a:prstGeom>
        </p:spPr>
      </p:pic>
      <p:sp>
        <p:nvSpPr>
          <p:cNvPr id="5" name="TextBox 4">
            <a:extLst>
              <a:ext uri="{FF2B5EF4-FFF2-40B4-BE49-F238E27FC236}">
                <a16:creationId xmlns:a16="http://schemas.microsoft.com/office/drawing/2014/main" id="{0F9D04B7-03C9-4895-84F6-D6380FD573A6}"/>
              </a:ext>
            </a:extLst>
          </p:cNvPr>
          <p:cNvSpPr txBox="1"/>
          <p:nvPr/>
        </p:nvSpPr>
        <p:spPr>
          <a:xfrm>
            <a:off x="1895475" y="2543175"/>
            <a:ext cx="6767262" cy="1754326"/>
          </a:xfrm>
          <a:prstGeom prst="rect">
            <a:avLst/>
          </a:prstGeom>
          <a:noFill/>
        </p:spPr>
        <p:txBody>
          <a:bodyPr wrap="square" rtlCol="0">
            <a:spAutoFit/>
          </a:bodyPr>
          <a:lstStyle>
            <a:defPPr>
              <a:defRPr lang="en-US"/>
            </a:defPPr>
            <a:lvl1pPr>
              <a:defRPr sz="5400" b="1">
                <a:solidFill>
                  <a:srgbClr val="074F85"/>
                </a:solidFill>
              </a:defRPr>
            </a:lvl1pPr>
          </a:lstStyle>
          <a:p>
            <a:pPr algn="ctr"/>
            <a:r>
              <a:rPr lang="en-CA" dirty="0"/>
              <a:t>BASICS: BIAS VARIANCE TRADE-OFF</a:t>
            </a:r>
          </a:p>
        </p:txBody>
      </p:sp>
    </p:spTree>
    <p:extLst>
      <p:ext uri="{BB962C8B-B14F-4D97-AF65-F5344CB8AC3E}">
        <p14:creationId xmlns:p14="http://schemas.microsoft.com/office/powerpoint/2010/main" val="116714706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B5ED9177-6CDA-4049-8294-66D8F969DE9D}"/>
              </a:ext>
            </a:extLst>
          </p:cNvPr>
          <p:cNvPicPr>
            <a:picLocks noChangeAspect="1"/>
          </p:cNvPicPr>
          <p:nvPr/>
        </p:nvPicPr>
        <p:blipFill>
          <a:blip r:embed="rId2"/>
          <a:stretch>
            <a:fillRect/>
          </a:stretch>
        </p:blipFill>
        <p:spPr>
          <a:xfrm>
            <a:off x="8878" y="-26581"/>
            <a:ext cx="12192000" cy="6884581"/>
          </a:xfrm>
          <a:prstGeom prst="rect">
            <a:avLst/>
          </a:prstGeom>
        </p:spPr>
      </p:pic>
      <p:sp>
        <p:nvSpPr>
          <p:cNvPr id="3" name="Content Placeholder 2">
            <a:extLst>
              <a:ext uri="{FF2B5EF4-FFF2-40B4-BE49-F238E27FC236}">
                <a16:creationId xmlns:a16="http://schemas.microsoft.com/office/drawing/2014/main" id="{57BC3583-DA0C-C84B-814E-BFFB99C9BFAB}"/>
              </a:ext>
            </a:extLst>
          </p:cNvPr>
          <p:cNvSpPr>
            <a:spLocks noGrp="1"/>
          </p:cNvSpPr>
          <p:nvPr>
            <p:ph idx="1"/>
          </p:nvPr>
        </p:nvSpPr>
        <p:spPr>
          <a:xfrm>
            <a:off x="-6863335" y="-2088357"/>
            <a:ext cx="9905999" cy="4176713"/>
          </a:xfrm>
          <a:noFill/>
        </p:spPr>
        <p:txBody>
          <a:bodyPr/>
          <a:lstStyle/>
          <a:p>
            <a:r>
              <a:rPr lang="en-US" dirty="0"/>
              <a:t>Image classifier</a:t>
            </a:r>
          </a:p>
        </p:txBody>
      </p:sp>
      <p:pic>
        <p:nvPicPr>
          <p:cNvPr id="5" name="Picture 4">
            <a:extLst>
              <a:ext uri="{FF2B5EF4-FFF2-40B4-BE49-F238E27FC236}">
                <a16:creationId xmlns:a16="http://schemas.microsoft.com/office/drawing/2014/main" id="{8D270BB5-EB30-D944-8902-C9131B6D19BE}"/>
              </a:ext>
            </a:extLst>
          </p:cNvPr>
          <p:cNvPicPr>
            <a:picLocks noChangeAspect="1"/>
          </p:cNvPicPr>
          <p:nvPr/>
        </p:nvPicPr>
        <p:blipFill>
          <a:blip r:embed="rId3"/>
          <a:stretch>
            <a:fillRect/>
          </a:stretch>
        </p:blipFill>
        <p:spPr>
          <a:xfrm>
            <a:off x="1686528" y="1189223"/>
            <a:ext cx="5468013" cy="4826980"/>
          </a:xfrm>
          <a:prstGeom prst="rect">
            <a:avLst/>
          </a:prstGeom>
        </p:spPr>
      </p:pic>
      <p:sp>
        <p:nvSpPr>
          <p:cNvPr id="6" name="Left Arrow 5">
            <a:extLst>
              <a:ext uri="{FF2B5EF4-FFF2-40B4-BE49-F238E27FC236}">
                <a16:creationId xmlns:a16="http://schemas.microsoft.com/office/drawing/2014/main" id="{160876E2-CB17-E44E-A11F-98CBAB2B7BD9}"/>
              </a:ext>
            </a:extLst>
          </p:cNvPr>
          <p:cNvSpPr/>
          <p:nvPr/>
        </p:nvSpPr>
        <p:spPr>
          <a:xfrm flipV="1">
            <a:off x="6809767" y="1921281"/>
            <a:ext cx="1146862" cy="315100"/>
          </a:xfrm>
          <a:prstGeom prst="lef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Left Arrow 6">
            <a:extLst>
              <a:ext uri="{FF2B5EF4-FFF2-40B4-BE49-F238E27FC236}">
                <a16:creationId xmlns:a16="http://schemas.microsoft.com/office/drawing/2014/main" id="{295E5B0D-8328-4D4C-A1FF-4E99B9DCEC96}"/>
              </a:ext>
            </a:extLst>
          </p:cNvPr>
          <p:cNvSpPr/>
          <p:nvPr/>
        </p:nvSpPr>
        <p:spPr>
          <a:xfrm flipV="1">
            <a:off x="6809768" y="3146176"/>
            <a:ext cx="1146862" cy="225027"/>
          </a:xfrm>
          <a:prstGeom prst="lef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Left Arrow 7">
            <a:extLst>
              <a:ext uri="{FF2B5EF4-FFF2-40B4-BE49-F238E27FC236}">
                <a16:creationId xmlns:a16="http://schemas.microsoft.com/office/drawing/2014/main" id="{ECDA2F8E-0123-AD4B-8490-DE7662D9716C}"/>
              </a:ext>
            </a:extLst>
          </p:cNvPr>
          <p:cNvSpPr/>
          <p:nvPr/>
        </p:nvSpPr>
        <p:spPr>
          <a:xfrm flipV="1">
            <a:off x="6809767" y="3711098"/>
            <a:ext cx="1146862" cy="240243"/>
          </a:xfrm>
          <a:prstGeom prst="lef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Left Arrow 8">
            <a:extLst>
              <a:ext uri="{FF2B5EF4-FFF2-40B4-BE49-F238E27FC236}">
                <a16:creationId xmlns:a16="http://schemas.microsoft.com/office/drawing/2014/main" id="{B189A830-2865-6748-833D-83710FFE0C4D}"/>
              </a:ext>
            </a:extLst>
          </p:cNvPr>
          <p:cNvSpPr/>
          <p:nvPr/>
        </p:nvSpPr>
        <p:spPr>
          <a:xfrm flipV="1">
            <a:off x="6825095" y="4883142"/>
            <a:ext cx="1131534" cy="165234"/>
          </a:xfrm>
          <a:prstGeom prst="leftArrow">
            <a:avLst>
              <a:gd name="adj1" fmla="val 71217"/>
              <a:gd name="adj2" fmla="val 50000"/>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Left Arrow 9">
            <a:extLst>
              <a:ext uri="{FF2B5EF4-FFF2-40B4-BE49-F238E27FC236}">
                <a16:creationId xmlns:a16="http://schemas.microsoft.com/office/drawing/2014/main" id="{9FA175C4-258A-D04E-9829-BFC77528E46B}"/>
              </a:ext>
            </a:extLst>
          </p:cNvPr>
          <p:cNvSpPr/>
          <p:nvPr/>
        </p:nvSpPr>
        <p:spPr>
          <a:xfrm flipV="1">
            <a:off x="6825095" y="5785125"/>
            <a:ext cx="1131534" cy="195052"/>
          </a:xfrm>
          <a:prstGeom prst="lef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D8EA6627-DCA8-B540-94D3-B218BC2EF1AA}"/>
              </a:ext>
            </a:extLst>
          </p:cNvPr>
          <p:cNvSpPr txBox="1"/>
          <p:nvPr/>
        </p:nvSpPr>
        <p:spPr>
          <a:xfrm>
            <a:off x="8097267" y="1894165"/>
            <a:ext cx="2361287" cy="369332"/>
          </a:xfrm>
          <a:prstGeom prst="rect">
            <a:avLst/>
          </a:prstGeom>
          <a:noFill/>
        </p:spPr>
        <p:txBody>
          <a:bodyPr wrap="none" rtlCol="0">
            <a:spAutoFit/>
          </a:bodyPr>
          <a:lstStyle/>
          <a:p>
            <a:r>
              <a:rPr lang="en-US" b="1" dirty="0"/>
              <a:t>Select the value range </a:t>
            </a:r>
          </a:p>
        </p:txBody>
      </p:sp>
      <p:sp>
        <p:nvSpPr>
          <p:cNvPr id="13" name="Rectangle 12">
            <a:extLst>
              <a:ext uri="{FF2B5EF4-FFF2-40B4-BE49-F238E27FC236}">
                <a16:creationId xmlns:a16="http://schemas.microsoft.com/office/drawing/2014/main" id="{7003D2B3-6A1B-9A4E-B07C-ED9FB6BA5218}"/>
              </a:ext>
            </a:extLst>
          </p:cNvPr>
          <p:cNvSpPr/>
          <p:nvPr/>
        </p:nvSpPr>
        <p:spPr>
          <a:xfrm>
            <a:off x="7956629" y="3072500"/>
            <a:ext cx="2337756" cy="369332"/>
          </a:xfrm>
          <a:prstGeom prst="rect">
            <a:avLst/>
          </a:prstGeom>
        </p:spPr>
        <p:txBody>
          <a:bodyPr wrap="none">
            <a:spAutoFit/>
          </a:bodyPr>
          <a:lstStyle/>
          <a:p>
            <a:r>
              <a:rPr lang="en-US" b="1" dirty="0"/>
              <a:t>Select the value range </a:t>
            </a:r>
          </a:p>
        </p:txBody>
      </p:sp>
      <p:sp>
        <p:nvSpPr>
          <p:cNvPr id="14" name="Rectangle 13">
            <a:extLst>
              <a:ext uri="{FF2B5EF4-FFF2-40B4-BE49-F238E27FC236}">
                <a16:creationId xmlns:a16="http://schemas.microsoft.com/office/drawing/2014/main" id="{AE492FCE-9B29-7B48-8A63-20FE13BC619C}"/>
              </a:ext>
            </a:extLst>
          </p:cNvPr>
          <p:cNvSpPr/>
          <p:nvPr/>
        </p:nvSpPr>
        <p:spPr>
          <a:xfrm>
            <a:off x="7956628" y="3646553"/>
            <a:ext cx="2337756" cy="369332"/>
          </a:xfrm>
          <a:prstGeom prst="rect">
            <a:avLst/>
          </a:prstGeom>
        </p:spPr>
        <p:txBody>
          <a:bodyPr wrap="none">
            <a:spAutoFit/>
          </a:bodyPr>
          <a:lstStyle/>
          <a:p>
            <a:r>
              <a:rPr lang="en-US" b="1" dirty="0"/>
              <a:t>Select the value range </a:t>
            </a:r>
          </a:p>
        </p:txBody>
      </p:sp>
      <p:sp>
        <p:nvSpPr>
          <p:cNvPr id="15" name="Rectangle 14">
            <a:extLst>
              <a:ext uri="{FF2B5EF4-FFF2-40B4-BE49-F238E27FC236}">
                <a16:creationId xmlns:a16="http://schemas.microsoft.com/office/drawing/2014/main" id="{FB777716-771F-F848-AFF8-04598A67DEE4}"/>
              </a:ext>
            </a:extLst>
          </p:cNvPr>
          <p:cNvSpPr/>
          <p:nvPr/>
        </p:nvSpPr>
        <p:spPr>
          <a:xfrm>
            <a:off x="7956628" y="4781093"/>
            <a:ext cx="2337756" cy="369332"/>
          </a:xfrm>
          <a:prstGeom prst="rect">
            <a:avLst/>
          </a:prstGeom>
        </p:spPr>
        <p:txBody>
          <a:bodyPr wrap="none">
            <a:spAutoFit/>
          </a:bodyPr>
          <a:lstStyle/>
          <a:p>
            <a:r>
              <a:rPr lang="en-US" b="1" dirty="0"/>
              <a:t>Select the value range </a:t>
            </a:r>
          </a:p>
        </p:txBody>
      </p:sp>
      <p:sp>
        <p:nvSpPr>
          <p:cNvPr id="17" name="Rectangle 16">
            <a:extLst>
              <a:ext uri="{FF2B5EF4-FFF2-40B4-BE49-F238E27FC236}">
                <a16:creationId xmlns:a16="http://schemas.microsoft.com/office/drawing/2014/main" id="{0B27287E-32A7-A94E-9076-F13FFFF0B7A7}"/>
              </a:ext>
            </a:extLst>
          </p:cNvPr>
          <p:cNvSpPr/>
          <p:nvPr/>
        </p:nvSpPr>
        <p:spPr>
          <a:xfrm>
            <a:off x="7956628" y="5697985"/>
            <a:ext cx="2337756" cy="369332"/>
          </a:xfrm>
          <a:prstGeom prst="rect">
            <a:avLst/>
          </a:prstGeom>
        </p:spPr>
        <p:txBody>
          <a:bodyPr wrap="none">
            <a:spAutoFit/>
          </a:bodyPr>
          <a:lstStyle/>
          <a:p>
            <a:r>
              <a:rPr lang="en-US" b="1" dirty="0"/>
              <a:t>Select the value range </a:t>
            </a:r>
          </a:p>
        </p:txBody>
      </p:sp>
      <p:sp>
        <p:nvSpPr>
          <p:cNvPr id="18" name="Прямоугольник 4">
            <a:extLst>
              <a:ext uri="{FF2B5EF4-FFF2-40B4-BE49-F238E27FC236}">
                <a16:creationId xmlns:a16="http://schemas.microsoft.com/office/drawing/2014/main" id="{0FDD05D9-449D-4DCB-9990-98E673C6C69A}"/>
              </a:ext>
            </a:extLst>
          </p:cNvPr>
          <p:cNvSpPr/>
          <p:nvPr/>
        </p:nvSpPr>
        <p:spPr>
          <a:xfrm>
            <a:off x="416128" y="229399"/>
            <a:ext cx="12175089" cy="523220"/>
          </a:xfrm>
          <a:prstGeom prst="rect">
            <a:avLst/>
          </a:prstGeom>
        </p:spPr>
        <p:txBody>
          <a:bodyPr wrap="square">
            <a:spAutoFit/>
          </a:bodyPr>
          <a:lstStyle/>
          <a:p>
            <a:r>
              <a:rPr lang="en-US" sz="2800" b="1" dirty="0">
                <a:solidFill>
                  <a:srgbClr val="002060"/>
                </a:solidFill>
                <a:latin typeface="Montserrat" charset="0"/>
                <a:ea typeface="Montserrat" charset="0"/>
                <a:cs typeface="Montserrat" charset="0"/>
              </a:rPr>
              <a:t>HYPERPARAMETERS OPTIMIZATION STEPS IN SAGEMAKER</a:t>
            </a:r>
            <a:endParaRPr lang="ru-RU" sz="2800" b="1" dirty="0">
              <a:solidFill>
                <a:srgbClr val="002060"/>
              </a:solidFill>
              <a:latin typeface="Montserrat" charset="0"/>
              <a:ea typeface="Montserrat" charset="0"/>
              <a:cs typeface="Montserrat" charset="0"/>
            </a:endParaRPr>
          </a:p>
        </p:txBody>
      </p:sp>
    </p:spTree>
    <p:extLst>
      <p:ext uri="{BB962C8B-B14F-4D97-AF65-F5344CB8AC3E}">
        <p14:creationId xmlns:p14="http://schemas.microsoft.com/office/powerpoint/2010/main" val="142296937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659FC78C-1456-4152-90FF-F3EF9A51CDB0}"/>
              </a:ext>
            </a:extLst>
          </p:cNvPr>
          <p:cNvPicPr>
            <a:picLocks noChangeAspect="1"/>
          </p:cNvPicPr>
          <p:nvPr/>
        </p:nvPicPr>
        <p:blipFill>
          <a:blip r:embed="rId2"/>
          <a:stretch>
            <a:fillRect/>
          </a:stretch>
        </p:blipFill>
        <p:spPr>
          <a:xfrm>
            <a:off x="8878" y="-26581"/>
            <a:ext cx="12192000" cy="6884581"/>
          </a:xfrm>
          <a:prstGeom prst="rect">
            <a:avLst/>
          </a:prstGeom>
        </p:spPr>
      </p:pic>
      <p:sp>
        <p:nvSpPr>
          <p:cNvPr id="3" name="Content Placeholder 2">
            <a:extLst>
              <a:ext uri="{FF2B5EF4-FFF2-40B4-BE49-F238E27FC236}">
                <a16:creationId xmlns:a16="http://schemas.microsoft.com/office/drawing/2014/main" id="{57BC3583-DA0C-C84B-814E-BFFB99C9BFAB}"/>
              </a:ext>
            </a:extLst>
          </p:cNvPr>
          <p:cNvSpPr>
            <a:spLocks noGrp="1"/>
          </p:cNvSpPr>
          <p:nvPr>
            <p:ph idx="1"/>
          </p:nvPr>
        </p:nvSpPr>
        <p:spPr>
          <a:xfrm>
            <a:off x="-6863335" y="-2088357"/>
            <a:ext cx="9905999" cy="4176713"/>
          </a:xfrm>
          <a:noFill/>
        </p:spPr>
        <p:txBody>
          <a:bodyPr/>
          <a:lstStyle/>
          <a:p>
            <a:r>
              <a:rPr lang="en-US" dirty="0"/>
              <a:t>Image classifier</a:t>
            </a:r>
          </a:p>
        </p:txBody>
      </p:sp>
      <p:pic>
        <p:nvPicPr>
          <p:cNvPr id="5" name="Picture 4">
            <a:extLst>
              <a:ext uri="{FF2B5EF4-FFF2-40B4-BE49-F238E27FC236}">
                <a16:creationId xmlns:a16="http://schemas.microsoft.com/office/drawing/2014/main" id="{8C8FEC54-9A19-A34A-9F7A-BB69BC3F9C53}"/>
              </a:ext>
            </a:extLst>
          </p:cNvPr>
          <p:cNvPicPr>
            <a:picLocks noChangeAspect="1"/>
          </p:cNvPicPr>
          <p:nvPr/>
        </p:nvPicPr>
        <p:blipFill>
          <a:blip r:embed="rId3"/>
          <a:stretch>
            <a:fillRect/>
          </a:stretch>
        </p:blipFill>
        <p:spPr>
          <a:xfrm>
            <a:off x="2020085" y="1096788"/>
            <a:ext cx="5676735" cy="5011233"/>
          </a:xfrm>
          <a:prstGeom prst="rect">
            <a:avLst/>
          </a:prstGeom>
        </p:spPr>
      </p:pic>
      <p:sp>
        <p:nvSpPr>
          <p:cNvPr id="6" name="Left Arrow 5">
            <a:extLst>
              <a:ext uri="{FF2B5EF4-FFF2-40B4-BE49-F238E27FC236}">
                <a16:creationId xmlns:a16="http://schemas.microsoft.com/office/drawing/2014/main" id="{76142016-AA18-674A-AE02-B0E01EB0C011}"/>
              </a:ext>
            </a:extLst>
          </p:cNvPr>
          <p:cNvSpPr/>
          <p:nvPr/>
        </p:nvSpPr>
        <p:spPr>
          <a:xfrm flipV="1">
            <a:off x="7344545" y="5124048"/>
            <a:ext cx="1721751" cy="295221"/>
          </a:xfrm>
          <a:prstGeom prst="lef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Left Arrow 6">
            <a:extLst>
              <a:ext uri="{FF2B5EF4-FFF2-40B4-BE49-F238E27FC236}">
                <a16:creationId xmlns:a16="http://schemas.microsoft.com/office/drawing/2014/main" id="{CEAE75F9-31AA-FC40-B1F0-098CE776BB04}"/>
              </a:ext>
            </a:extLst>
          </p:cNvPr>
          <p:cNvSpPr/>
          <p:nvPr/>
        </p:nvSpPr>
        <p:spPr>
          <a:xfrm flipV="1">
            <a:off x="7601496" y="5741233"/>
            <a:ext cx="1464800" cy="265404"/>
          </a:xfrm>
          <a:prstGeom prst="lef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6D20B920-654E-584B-879B-1A08688894F1}"/>
              </a:ext>
            </a:extLst>
          </p:cNvPr>
          <p:cNvSpPr/>
          <p:nvPr/>
        </p:nvSpPr>
        <p:spPr>
          <a:xfrm>
            <a:off x="9171853" y="5086992"/>
            <a:ext cx="1285929" cy="369332"/>
          </a:xfrm>
          <a:prstGeom prst="rect">
            <a:avLst/>
          </a:prstGeom>
        </p:spPr>
        <p:txBody>
          <a:bodyPr wrap="none">
            <a:spAutoFit/>
          </a:bodyPr>
          <a:lstStyle/>
          <a:p>
            <a:r>
              <a:rPr lang="en-US" b="1" dirty="0"/>
              <a:t>Select </a:t>
            </a:r>
            <a:r>
              <a:rPr lang="en-US" b="1" dirty="0" err="1"/>
              <a:t>rmse</a:t>
            </a:r>
            <a:endParaRPr lang="en-US" b="1" dirty="0"/>
          </a:p>
        </p:txBody>
      </p:sp>
      <p:sp>
        <p:nvSpPr>
          <p:cNvPr id="9" name="TextBox 8">
            <a:extLst>
              <a:ext uri="{FF2B5EF4-FFF2-40B4-BE49-F238E27FC236}">
                <a16:creationId xmlns:a16="http://schemas.microsoft.com/office/drawing/2014/main" id="{168999A0-53AA-1649-97A0-B72D8C632861}"/>
              </a:ext>
            </a:extLst>
          </p:cNvPr>
          <p:cNvSpPr txBox="1"/>
          <p:nvPr/>
        </p:nvSpPr>
        <p:spPr>
          <a:xfrm>
            <a:off x="9282676" y="5689269"/>
            <a:ext cx="1231043" cy="369332"/>
          </a:xfrm>
          <a:prstGeom prst="rect">
            <a:avLst/>
          </a:prstGeom>
          <a:noFill/>
        </p:spPr>
        <p:txBody>
          <a:bodyPr wrap="none" rtlCol="0">
            <a:spAutoFit/>
          </a:bodyPr>
          <a:lstStyle/>
          <a:p>
            <a:r>
              <a:rPr lang="en-US" b="1" dirty="0"/>
              <a:t>Select next</a:t>
            </a:r>
          </a:p>
        </p:txBody>
      </p:sp>
      <p:sp>
        <p:nvSpPr>
          <p:cNvPr id="12" name="Прямоугольник 4">
            <a:extLst>
              <a:ext uri="{FF2B5EF4-FFF2-40B4-BE49-F238E27FC236}">
                <a16:creationId xmlns:a16="http://schemas.microsoft.com/office/drawing/2014/main" id="{38C52D46-35FB-446E-9204-DEA22B3EAD1B}"/>
              </a:ext>
            </a:extLst>
          </p:cNvPr>
          <p:cNvSpPr/>
          <p:nvPr/>
        </p:nvSpPr>
        <p:spPr>
          <a:xfrm>
            <a:off x="416128" y="229399"/>
            <a:ext cx="12175089" cy="523220"/>
          </a:xfrm>
          <a:prstGeom prst="rect">
            <a:avLst/>
          </a:prstGeom>
        </p:spPr>
        <p:txBody>
          <a:bodyPr wrap="square">
            <a:spAutoFit/>
          </a:bodyPr>
          <a:lstStyle/>
          <a:p>
            <a:r>
              <a:rPr lang="en-US" sz="2800" b="1" dirty="0">
                <a:solidFill>
                  <a:srgbClr val="002060"/>
                </a:solidFill>
                <a:latin typeface="Montserrat" charset="0"/>
                <a:ea typeface="Montserrat" charset="0"/>
                <a:cs typeface="Montserrat" charset="0"/>
              </a:rPr>
              <a:t>HYPERPARAMETERS OPTIMIZATION STEPS IN SAGEMAKER</a:t>
            </a:r>
            <a:endParaRPr lang="ru-RU" sz="2800" b="1" dirty="0">
              <a:solidFill>
                <a:srgbClr val="002060"/>
              </a:solidFill>
              <a:latin typeface="Montserrat" charset="0"/>
              <a:ea typeface="Montserrat" charset="0"/>
              <a:cs typeface="Montserrat" charset="0"/>
            </a:endParaRPr>
          </a:p>
        </p:txBody>
      </p:sp>
    </p:spTree>
    <p:extLst>
      <p:ext uri="{BB962C8B-B14F-4D97-AF65-F5344CB8AC3E}">
        <p14:creationId xmlns:p14="http://schemas.microsoft.com/office/powerpoint/2010/main" val="257230670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02BEF146-9F84-49BF-B67C-6CCC8BAD17DD}"/>
              </a:ext>
            </a:extLst>
          </p:cNvPr>
          <p:cNvPicPr>
            <a:picLocks noChangeAspect="1"/>
          </p:cNvPicPr>
          <p:nvPr/>
        </p:nvPicPr>
        <p:blipFill>
          <a:blip r:embed="rId2"/>
          <a:stretch>
            <a:fillRect/>
          </a:stretch>
        </p:blipFill>
        <p:spPr>
          <a:xfrm>
            <a:off x="8878" y="-26581"/>
            <a:ext cx="12192000" cy="6884581"/>
          </a:xfrm>
          <a:prstGeom prst="rect">
            <a:avLst/>
          </a:prstGeom>
        </p:spPr>
      </p:pic>
      <p:pic>
        <p:nvPicPr>
          <p:cNvPr id="6" name="Picture 5">
            <a:extLst>
              <a:ext uri="{FF2B5EF4-FFF2-40B4-BE49-F238E27FC236}">
                <a16:creationId xmlns:a16="http://schemas.microsoft.com/office/drawing/2014/main" id="{041FA939-5713-AD4D-B5EC-793DD00DAE98}"/>
              </a:ext>
            </a:extLst>
          </p:cNvPr>
          <p:cNvPicPr>
            <a:picLocks noChangeAspect="1"/>
          </p:cNvPicPr>
          <p:nvPr/>
        </p:nvPicPr>
        <p:blipFill>
          <a:blip r:embed="rId3"/>
          <a:stretch>
            <a:fillRect/>
          </a:stretch>
        </p:blipFill>
        <p:spPr>
          <a:xfrm>
            <a:off x="2835866" y="1008599"/>
            <a:ext cx="6665715" cy="4758068"/>
          </a:xfrm>
          <a:prstGeom prst="rect">
            <a:avLst/>
          </a:prstGeom>
        </p:spPr>
      </p:pic>
      <p:sp>
        <p:nvSpPr>
          <p:cNvPr id="7" name="Left Arrow 6">
            <a:extLst>
              <a:ext uri="{FF2B5EF4-FFF2-40B4-BE49-F238E27FC236}">
                <a16:creationId xmlns:a16="http://schemas.microsoft.com/office/drawing/2014/main" id="{7BE0ADEB-BE38-264C-8BCA-196F4935A257}"/>
              </a:ext>
            </a:extLst>
          </p:cNvPr>
          <p:cNvSpPr/>
          <p:nvPr/>
        </p:nvSpPr>
        <p:spPr>
          <a:xfrm rot="10800000" flipV="1">
            <a:off x="2621421" y="2049432"/>
            <a:ext cx="683994" cy="295222"/>
          </a:xfrm>
          <a:prstGeom prst="lef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Left Arrow 7">
            <a:extLst>
              <a:ext uri="{FF2B5EF4-FFF2-40B4-BE49-F238E27FC236}">
                <a16:creationId xmlns:a16="http://schemas.microsoft.com/office/drawing/2014/main" id="{FC1F86A6-AB17-5B4E-A483-A6A83AC44880}"/>
              </a:ext>
            </a:extLst>
          </p:cNvPr>
          <p:cNvSpPr/>
          <p:nvPr/>
        </p:nvSpPr>
        <p:spPr>
          <a:xfrm flipV="1">
            <a:off x="7529885" y="2009666"/>
            <a:ext cx="2108562" cy="374754"/>
          </a:xfrm>
          <a:prstGeom prst="lef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Left Arrow 8">
            <a:extLst>
              <a:ext uri="{FF2B5EF4-FFF2-40B4-BE49-F238E27FC236}">
                <a16:creationId xmlns:a16="http://schemas.microsoft.com/office/drawing/2014/main" id="{87ED9727-72D5-F34B-9347-85B44EEDBB1F}"/>
              </a:ext>
            </a:extLst>
          </p:cNvPr>
          <p:cNvSpPr/>
          <p:nvPr/>
        </p:nvSpPr>
        <p:spPr>
          <a:xfrm rot="10800000" flipV="1">
            <a:off x="2621419" y="2636511"/>
            <a:ext cx="665407" cy="279212"/>
          </a:xfrm>
          <a:prstGeom prst="lef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Left Arrow 9">
            <a:extLst>
              <a:ext uri="{FF2B5EF4-FFF2-40B4-BE49-F238E27FC236}">
                <a16:creationId xmlns:a16="http://schemas.microsoft.com/office/drawing/2014/main" id="{47E9298E-D237-0B48-85A9-C3D5F4DADC8D}"/>
              </a:ext>
            </a:extLst>
          </p:cNvPr>
          <p:cNvSpPr/>
          <p:nvPr/>
        </p:nvSpPr>
        <p:spPr>
          <a:xfrm flipV="1">
            <a:off x="7529885" y="4872143"/>
            <a:ext cx="2108562" cy="275343"/>
          </a:xfrm>
          <a:prstGeom prst="lef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Left Arrow 10">
            <a:extLst>
              <a:ext uri="{FF2B5EF4-FFF2-40B4-BE49-F238E27FC236}">
                <a16:creationId xmlns:a16="http://schemas.microsoft.com/office/drawing/2014/main" id="{0DD1C412-B260-2B4D-8826-E3D33FD927AB}"/>
              </a:ext>
            </a:extLst>
          </p:cNvPr>
          <p:cNvSpPr/>
          <p:nvPr/>
        </p:nvSpPr>
        <p:spPr>
          <a:xfrm rot="10800000" flipV="1">
            <a:off x="2621417" y="5220012"/>
            <a:ext cx="559221" cy="305161"/>
          </a:xfrm>
          <a:prstGeom prst="lef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84D54E99-3688-5943-B8F4-636378F8229B}"/>
              </a:ext>
            </a:extLst>
          </p:cNvPr>
          <p:cNvSpPr txBox="1"/>
          <p:nvPr/>
        </p:nvSpPr>
        <p:spPr>
          <a:xfrm>
            <a:off x="167712" y="1873877"/>
            <a:ext cx="2560929" cy="646331"/>
          </a:xfrm>
          <a:prstGeom prst="rect">
            <a:avLst/>
          </a:prstGeom>
          <a:noFill/>
        </p:spPr>
        <p:txBody>
          <a:bodyPr wrap="square" rtlCol="0">
            <a:spAutoFit/>
          </a:bodyPr>
          <a:lstStyle/>
          <a:p>
            <a:r>
              <a:rPr lang="en-US" b="1" dirty="0"/>
              <a:t>Type in the channel name (train)</a:t>
            </a:r>
          </a:p>
        </p:txBody>
      </p:sp>
      <p:sp>
        <p:nvSpPr>
          <p:cNvPr id="13" name="TextBox 12">
            <a:extLst>
              <a:ext uri="{FF2B5EF4-FFF2-40B4-BE49-F238E27FC236}">
                <a16:creationId xmlns:a16="http://schemas.microsoft.com/office/drawing/2014/main" id="{23267130-87B6-204C-8B52-F5CBA4D72503}"/>
              </a:ext>
            </a:extLst>
          </p:cNvPr>
          <p:cNvSpPr txBox="1"/>
          <p:nvPr/>
        </p:nvSpPr>
        <p:spPr>
          <a:xfrm>
            <a:off x="9716029" y="1697911"/>
            <a:ext cx="1898374" cy="923330"/>
          </a:xfrm>
          <a:prstGeom prst="rect">
            <a:avLst/>
          </a:prstGeom>
          <a:noFill/>
        </p:spPr>
        <p:txBody>
          <a:bodyPr wrap="square" rtlCol="0">
            <a:spAutoFit/>
          </a:bodyPr>
          <a:lstStyle/>
          <a:p>
            <a:r>
              <a:rPr lang="en-US" b="1" dirty="0"/>
              <a:t>Select file from the drop-down menu</a:t>
            </a:r>
          </a:p>
        </p:txBody>
      </p:sp>
      <p:sp>
        <p:nvSpPr>
          <p:cNvPr id="14" name="TextBox 13">
            <a:extLst>
              <a:ext uri="{FF2B5EF4-FFF2-40B4-BE49-F238E27FC236}">
                <a16:creationId xmlns:a16="http://schemas.microsoft.com/office/drawing/2014/main" id="{5FC73726-DF58-F34A-8A56-1B92FB7C1D17}"/>
              </a:ext>
            </a:extLst>
          </p:cNvPr>
          <p:cNvSpPr txBox="1"/>
          <p:nvPr/>
        </p:nvSpPr>
        <p:spPr>
          <a:xfrm>
            <a:off x="697172" y="2452951"/>
            <a:ext cx="2256950" cy="646331"/>
          </a:xfrm>
          <a:prstGeom prst="rect">
            <a:avLst/>
          </a:prstGeom>
          <a:noFill/>
        </p:spPr>
        <p:txBody>
          <a:bodyPr wrap="square" rtlCol="0">
            <a:spAutoFit/>
          </a:bodyPr>
          <a:lstStyle/>
          <a:p>
            <a:r>
              <a:rPr lang="en-US" b="1" dirty="0"/>
              <a:t>Mention the content type</a:t>
            </a:r>
          </a:p>
        </p:txBody>
      </p:sp>
      <p:sp>
        <p:nvSpPr>
          <p:cNvPr id="15" name="TextBox 14">
            <a:extLst>
              <a:ext uri="{FF2B5EF4-FFF2-40B4-BE49-F238E27FC236}">
                <a16:creationId xmlns:a16="http://schemas.microsoft.com/office/drawing/2014/main" id="{8C51B18C-151D-5D4C-893A-19B70E8844F4}"/>
              </a:ext>
            </a:extLst>
          </p:cNvPr>
          <p:cNvSpPr txBox="1"/>
          <p:nvPr/>
        </p:nvSpPr>
        <p:spPr>
          <a:xfrm>
            <a:off x="9716030" y="4825148"/>
            <a:ext cx="2277992" cy="923330"/>
          </a:xfrm>
          <a:prstGeom prst="rect">
            <a:avLst/>
          </a:prstGeom>
          <a:noFill/>
        </p:spPr>
        <p:txBody>
          <a:bodyPr wrap="square" rtlCol="0">
            <a:spAutoFit/>
          </a:bodyPr>
          <a:lstStyle/>
          <a:p>
            <a:r>
              <a:rPr lang="en-US" b="1" dirty="0"/>
              <a:t>Provide the path of training data that is uploaded to S3</a:t>
            </a:r>
          </a:p>
        </p:txBody>
      </p:sp>
      <p:sp>
        <p:nvSpPr>
          <p:cNvPr id="16" name="TextBox 15">
            <a:extLst>
              <a:ext uri="{FF2B5EF4-FFF2-40B4-BE49-F238E27FC236}">
                <a16:creationId xmlns:a16="http://schemas.microsoft.com/office/drawing/2014/main" id="{BF9353AE-CFA4-6F42-9C53-752E134AF3F5}"/>
              </a:ext>
            </a:extLst>
          </p:cNvPr>
          <p:cNvSpPr txBox="1"/>
          <p:nvPr/>
        </p:nvSpPr>
        <p:spPr>
          <a:xfrm>
            <a:off x="1448176" y="4910927"/>
            <a:ext cx="1315070" cy="923330"/>
          </a:xfrm>
          <a:prstGeom prst="rect">
            <a:avLst/>
          </a:prstGeom>
          <a:noFill/>
        </p:spPr>
        <p:txBody>
          <a:bodyPr wrap="square" rtlCol="0">
            <a:spAutoFit/>
          </a:bodyPr>
          <a:lstStyle/>
          <a:p>
            <a:r>
              <a:rPr lang="en-US" b="1" dirty="0"/>
              <a:t>Add the second channel</a:t>
            </a:r>
          </a:p>
        </p:txBody>
      </p:sp>
      <p:sp>
        <p:nvSpPr>
          <p:cNvPr id="18" name="Прямоугольник 4">
            <a:extLst>
              <a:ext uri="{FF2B5EF4-FFF2-40B4-BE49-F238E27FC236}">
                <a16:creationId xmlns:a16="http://schemas.microsoft.com/office/drawing/2014/main" id="{2DE0B0D1-1B39-437A-930C-B142AABF80D1}"/>
              </a:ext>
            </a:extLst>
          </p:cNvPr>
          <p:cNvSpPr/>
          <p:nvPr/>
        </p:nvSpPr>
        <p:spPr>
          <a:xfrm>
            <a:off x="416128" y="229399"/>
            <a:ext cx="12175089" cy="523220"/>
          </a:xfrm>
          <a:prstGeom prst="rect">
            <a:avLst/>
          </a:prstGeom>
        </p:spPr>
        <p:txBody>
          <a:bodyPr wrap="square">
            <a:spAutoFit/>
          </a:bodyPr>
          <a:lstStyle/>
          <a:p>
            <a:r>
              <a:rPr lang="en-US" sz="2800" b="1" dirty="0">
                <a:solidFill>
                  <a:srgbClr val="002060"/>
                </a:solidFill>
                <a:latin typeface="Montserrat" charset="0"/>
                <a:ea typeface="Montserrat" charset="0"/>
                <a:cs typeface="Montserrat" charset="0"/>
              </a:rPr>
              <a:t>HYPERPARAMETERS OPTIMIZATION STEPS IN SAGEMAKER</a:t>
            </a:r>
            <a:endParaRPr lang="ru-RU" sz="2800" b="1" dirty="0">
              <a:solidFill>
                <a:srgbClr val="002060"/>
              </a:solidFill>
              <a:latin typeface="Montserrat" charset="0"/>
              <a:ea typeface="Montserrat" charset="0"/>
              <a:cs typeface="Montserrat" charset="0"/>
            </a:endParaRPr>
          </a:p>
        </p:txBody>
      </p:sp>
    </p:spTree>
    <p:extLst>
      <p:ext uri="{BB962C8B-B14F-4D97-AF65-F5344CB8AC3E}">
        <p14:creationId xmlns:p14="http://schemas.microsoft.com/office/powerpoint/2010/main" val="121616059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7A3E3B62-1F3E-423C-AA20-BDEECAA480B2}"/>
              </a:ext>
            </a:extLst>
          </p:cNvPr>
          <p:cNvPicPr>
            <a:picLocks noChangeAspect="1"/>
          </p:cNvPicPr>
          <p:nvPr/>
        </p:nvPicPr>
        <p:blipFill>
          <a:blip r:embed="rId2"/>
          <a:stretch>
            <a:fillRect/>
          </a:stretch>
        </p:blipFill>
        <p:spPr>
          <a:xfrm>
            <a:off x="8878" y="-26581"/>
            <a:ext cx="12192000" cy="6884581"/>
          </a:xfrm>
          <a:prstGeom prst="rect">
            <a:avLst/>
          </a:prstGeom>
        </p:spPr>
      </p:pic>
      <p:sp>
        <p:nvSpPr>
          <p:cNvPr id="3" name="Content Placeholder 2">
            <a:extLst>
              <a:ext uri="{FF2B5EF4-FFF2-40B4-BE49-F238E27FC236}">
                <a16:creationId xmlns:a16="http://schemas.microsoft.com/office/drawing/2014/main" id="{57BC3583-DA0C-C84B-814E-BFFB99C9BFAB}"/>
              </a:ext>
            </a:extLst>
          </p:cNvPr>
          <p:cNvSpPr>
            <a:spLocks noGrp="1"/>
          </p:cNvSpPr>
          <p:nvPr>
            <p:ph idx="1"/>
          </p:nvPr>
        </p:nvSpPr>
        <p:spPr>
          <a:xfrm>
            <a:off x="-6863335" y="-2088357"/>
            <a:ext cx="9905999" cy="4176713"/>
          </a:xfrm>
          <a:noFill/>
        </p:spPr>
        <p:txBody>
          <a:bodyPr/>
          <a:lstStyle/>
          <a:p>
            <a:r>
              <a:rPr lang="en-US" dirty="0"/>
              <a:t>Image classifier</a:t>
            </a:r>
          </a:p>
        </p:txBody>
      </p:sp>
      <p:pic>
        <p:nvPicPr>
          <p:cNvPr id="6" name="Picture 5">
            <a:extLst>
              <a:ext uri="{FF2B5EF4-FFF2-40B4-BE49-F238E27FC236}">
                <a16:creationId xmlns:a16="http://schemas.microsoft.com/office/drawing/2014/main" id="{835CE800-8412-864E-B718-766A5D8D0663}"/>
              </a:ext>
            </a:extLst>
          </p:cNvPr>
          <p:cNvPicPr>
            <a:picLocks noChangeAspect="1"/>
          </p:cNvPicPr>
          <p:nvPr/>
        </p:nvPicPr>
        <p:blipFill>
          <a:blip r:embed="rId3"/>
          <a:stretch>
            <a:fillRect/>
          </a:stretch>
        </p:blipFill>
        <p:spPr>
          <a:xfrm>
            <a:off x="2471496" y="1285399"/>
            <a:ext cx="7082359" cy="4664183"/>
          </a:xfrm>
          <a:prstGeom prst="rect">
            <a:avLst/>
          </a:prstGeom>
        </p:spPr>
      </p:pic>
      <p:sp>
        <p:nvSpPr>
          <p:cNvPr id="7" name="Left Arrow 6">
            <a:extLst>
              <a:ext uri="{FF2B5EF4-FFF2-40B4-BE49-F238E27FC236}">
                <a16:creationId xmlns:a16="http://schemas.microsoft.com/office/drawing/2014/main" id="{15A56102-DB5D-8F4F-9F83-5745DF585790}"/>
              </a:ext>
            </a:extLst>
          </p:cNvPr>
          <p:cNvSpPr/>
          <p:nvPr/>
        </p:nvSpPr>
        <p:spPr>
          <a:xfrm rot="10800000" flipV="1">
            <a:off x="1994419" y="1922043"/>
            <a:ext cx="954154" cy="275343"/>
          </a:xfrm>
          <a:prstGeom prst="lef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Left Arrow 7">
            <a:extLst>
              <a:ext uri="{FF2B5EF4-FFF2-40B4-BE49-F238E27FC236}">
                <a16:creationId xmlns:a16="http://schemas.microsoft.com/office/drawing/2014/main" id="{DD4A83AE-3DE9-E84A-A0AA-D96D4885CCD4}"/>
              </a:ext>
            </a:extLst>
          </p:cNvPr>
          <p:cNvSpPr/>
          <p:nvPr/>
        </p:nvSpPr>
        <p:spPr>
          <a:xfrm flipV="1">
            <a:off x="7489292" y="1872338"/>
            <a:ext cx="2168198" cy="325049"/>
          </a:xfrm>
          <a:prstGeom prst="lef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Left Arrow 8">
            <a:extLst>
              <a:ext uri="{FF2B5EF4-FFF2-40B4-BE49-F238E27FC236}">
                <a16:creationId xmlns:a16="http://schemas.microsoft.com/office/drawing/2014/main" id="{BDFAD803-5352-0046-B640-A797CB4B5B06}"/>
              </a:ext>
            </a:extLst>
          </p:cNvPr>
          <p:cNvSpPr/>
          <p:nvPr/>
        </p:nvSpPr>
        <p:spPr>
          <a:xfrm flipV="1">
            <a:off x="7489292" y="2522545"/>
            <a:ext cx="2168198" cy="261781"/>
          </a:xfrm>
          <a:prstGeom prst="lef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Left Arrow 9">
            <a:extLst>
              <a:ext uri="{FF2B5EF4-FFF2-40B4-BE49-F238E27FC236}">
                <a16:creationId xmlns:a16="http://schemas.microsoft.com/office/drawing/2014/main" id="{78E6050B-D1B7-954F-A6EA-AC88534D0F6A}"/>
              </a:ext>
            </a:extLst>
          </p:cNvPr>
          <p:cNvSpPr/>
          <p:nvPr/>
        </p:nvSpPr>
        <p:spPr>
          <a:xfrm flipV="1">
            <a:off x="7489292" y="4908749"/>
            <a:ext cx="2168198" cy="255465"/>
          </a:xfrm>
          <a:prstGeom prst="lef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78AEDC3F-C0F1-8549-9090-E5B53F81FF78}"/>
              </a:ext>
            </a:extLst>
          </p:cNvPr>
          <p:cNvSpPr txBox="1"/>
          <p:nvPr/>
        </p:nvSpPr>
        <p:spPr>
          <a:xfrm>
            <a:off x="168200" y="1633483"/>
            <a:ext cx="2560929" cy="646331"/>
          </a:xfrm>
          <a:prstGeom prst="rect">
            <a:avLst/>
          </a:prstGeom>
          <a:noFill/>
        </p:spPr>
        <p:txBody>
          <a:bodyPr wrap="square" rtlCol="0">
            <a:spAutoFit/>
          </a:bodyPr>
          <a:lstStyle/>
          <a:p>
            <a:r>
              <a:rPr lang="en-US" b="1" dirty="0"/>
              <a:t>Type in the channel name (validation)</a:t>
            </a:r>
          </a:p>
        </p:txBody>
      </p:sp>
      <p:sp>
        <p:nvSpPr>
          <p:cNvPr id="12" name="TextBox 11">
            <a:extLst>
              <a:ext uri="{FF2B5EF4-FFF2-40B4-BE49-F238E27FC236}">
                <a16:creationId xmlns:a16="http://schemas.microsoft.com/office/drawing/2014/main" id="{B9F0F33F-0DE4-634F-BB10-050A6467A053}"/>
              </a:ext>
            </a:extLst>
          </p:cNvPr>
          <p:cNvSpPr txBox="1"/>
          <p:nvPr/>
        </p:nvSpPr>
        <p:spPr>
          <a:xfrm>
            <a:off x="9645516" y="1683938"/>
            <a:ext cx="2437122" cy="646331"/>
          </a:xfrm>
          <a:prstGeom prst="rect">
            <a:avLst/>
          </a:prstGeom>
          <a:noFill/>
        </p:spPr>
        <p:txBody>
          <a:bodyPr wrap="square" rtlCol="0">
            <a:spAutoFit/>
          </a:bodyPr>
          <a:lstStyle/>
          <a:p>
            <a:r>
              <a:rPr lang="en-US" b="1" dirty="0"/>
              <a:t>Select file from the drop-down menu</a:t>
            </a:r>
          </a:p>
        </p:txBody>
      </p:sp>
      <p:sp>
        <p:nvSpPr>
          <p:cNvPr id="13" name="TextBox 12">
            <a:extLst>
              <a:ext uri="{FF2B5EF4-FFF2-40B4-BE49-F238E27FC236}">
                <a16:creationId xmlns:a16="http://schemas.microsoft.com/office/drawing/2014/main" id="{1B0BA511-5BE7-FF47-8398-14BBDE6DA6FD}"/>
              </a:ext>
            </a:extLst>
          </p:cNvPr>
          <p:cNvSpPr txBox="1"/>
          <p:nvPr/>
        </p:nvSpPr>
        <p:spPr>
          <a:xfrm>
            <a:off x="9657490" y="2330269"/>
            <a:ext cx="2256950" cy="646331"/>
          </a:xfrm>
          <a:prstGeom prst="rect">
            <a:avLst/>
          </a:prstGeom>
          <a:noFill/>
        </p:spPr>
        <p:txBody>
          <a:bodyPr wrap="square" rtlCol="0">
            <a:spAutoFit/>
          </a:bodyPr>
          <a:lstStyle/>
          <a:p>
            <a:r>
              <a:rPr lang="en-US" b="1" dirty="0"/>
              <a:t>Mention the content type</a:t>
            </a:r>
          </a:p>
        </p:txBody>
      </p:sp>
      <p:sp>
        <p:nvSpPr>
          <p:cNvPr id="14" name="TextBox 13">
            <a:extLst>
              <a:ext uri="{FF2B5EF4-FFF2-40B4-BE49-F238E27FC236}">
                <a16:creationId xmlns:a16="http://schemas.microsoft.com/office/drawing/2014/main" id="{BD3F307E-8BC7-BB4E-9E7F-DAEE18F23C87}"/>
              </a:ext>
            </a:extLst>
          </p:cNvPr>
          <p:cNvSpPr txBox="1"/>
          <p:nvPr/>
        </p:nvSpPr>
        <p:spPr>
          <a:xfrm>
            <a:off x="9804646" y="4757555"/>
            <a:ext cx="2277992" cy="923330"/>
          </a:xfrm>
          <a:prstGeom prst="rect">
            <a:avLst/>
          </a:prstGeom>
          <a:noFill/>
        </p:spPr>
        <p:txBody>
          <a:bodyPr wrap="square" rtlCol="0">
            <a:spAutoFit/>
          </a:bodyPr>
          <a:lstStyle/>
          <a:p>
            <a:r>
              <a:rPr lang="en-US" b="1" dirty="0"/>
              <a:t>Provide the path of validation data that is uploaded to S3</a:t>
            </a:r>
          </a:p>
        </p:txBody>
      </p:sp>
      <p:sp>
        <p:nvSpPr>
          <p:cNvPr id="16" name="Прямоугольник 4">
            <a:extLst>
              <a:ext uri="{FF2B5EF4-FFF2-40B4-BE49-F238E27FC236}">
                <a16:creationId xmlns:a16="http://schemas.microsoft.com/office/drawing/2014/main" id="{2813684D-BE54-4503-9DA7-2958FB6751DF}"/>
              </a:ext>
            </a:extLst>
          </p:cNvPr>
          <p:cNvSpPr/>
          <p:nvPr/>
        </p:nvSpPr>
        <p:spPr>
          <a:xfrm>
            <a:off x="416128" y="229399"/>
            <a:ext cx="12175089" cy="523220"/>
          </a:xfrm>
          <a:prstGeom prst="rect">
            <a:avLst/>
          </a:prstGeom>
        </p:spPr>
        <p:txBody>
          <a:bodyPr wrap="square">
            <a:spAutoFit/>
          </a:bodyPr>
          <a:lstStyle/>
          <a:p>
            <a:r>
              <a:rPr lang="en-US" sz="2800" b="1" dirty="0">
                <a:solidFill>
                  <a:srgbClr val="002060"/>
                </a:solidFill>
                <a:latin typeface="Montserrat" charset="0"/>
                <a:ea typeface="Montserrat" charset="0"/>
                <a:cs typeface="Montserrat" charset="0"/>
              </a:rPr>
              <a:t>HYPERPARAMETERS OPTIMIZATION STEPS IN SAGEMAKER</a:t>
            </a:r>
            <a:endParaRPr lang="ru-RU" sz="2800" b="1" dirty="0">
              <a:solidFill>
                <a:srgbClr val="002060"/>
              </a:solidFill>
              <a:latin typeface="Montserrat" charset="0"/>
              <a:ea typeface="Montserrat" charset="0"/>
              <a:cs typeface="Montserrat" charset="0"/>
            </a:endParaRPr>
          </a:p>
        </p:txBody>
      </p:sp>
    </p:spTree>
    <p:extLst>
      <p:ext uri="{BB962C8B-B14F-4D97-AF65-F5344CB8AC3E}">
        <p14:creationId xmlns:p14="http://schemas.microsoft.com/office/powerpoint/2010/main" val="191665561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7C337095-97D5-40D0-91F2-DCD45EBF7ED5}"/>
              </a:ext>
            </a:extLst>
          </p:cNvPr>
          <p:cNvPicPr>
            <a:picLocks noChangeAspect="1"/>
          </p:cNvPicPr>
          <p:nvPr/>
        </p:nvPicPr>
        <p:blipFill>
          <a:blip r:embed="rId2"/>
          <a:stretch>
            <a:fillRect/>
          </a:stretch>
        </p:blipFill>
        <p:spPr>
          <a:xfrm>
            <a:off x="8878" y="-26581"/>
            <a:ext cx="12192000" cy="6884581"/>
          </a:xfrm>
          <a:prstGeom prst="rect">
            <a:avLst/>
          </a:prstGeom>
        </p:spPr>
      </p:pic>
      <p:sp>
        <p:nvSpPr>
          <p:cNvPr id="3" name="Content Placeholder 2">
            <a:extLst>
              <a:ext uri="{FF2B5EF4-FFF2-40B4-BE49-F238E27FC236}">
                <a16:creationId xmlns:a16="http://schemas.microsoft.com/office/drawing/2014/main" id="{57BC3583-DA0C-C84B-814E-BFFB99C9BFAB}"/>
              </a:ext>
            </a:extLst>
          </p:cNvPr>
          <p:cNvSpPr>
            <a:spLocks noGrp="1"/>
          </p:cNvSpPr>
          <p:nvPr>
            <p:ph idx="1"/>
          </p:nvPr>
        </p:nvSpPr>
        <p:spPr>
          <a:xfrm>
            <a:off x="-6863335" y="-2088357"/>
            <a:ext cx="9905999" cy="4176713"/>
          </a:xfrm>
          <a:noFill/>
        </p:spPr>
        <p:txBody>
          <a:bodyPr/>
          <a:lstStyle/>
          <a:p>
            <a:r>
              <a:rPr lang="en-US" dirty="0"/>
              <a:t>Image classifier</a:t>
            </a:r>
          </a:p>
        </p:txBody>
      </p:sp>
      <p:pic>
        <p:nvPicPr>
          <p:cNvPr id="5" name="Picture 4">
            <a:extLst>
              <a:ext uri="{FF2B5EF4-FFF2-40B4-BE49-F238E27FC236}">
                <a16:creationId xmlns:a16="http://schemas.microsoft.com/office/drawing/2014/main" id="{1A09136C-DD36-7B4F-A43F-968FF712FF82}"/>
              </a:ext>
            </a:extLst>
          </p:cNvPr>
          <p:cNvPicPr>
            <a:picLocks noChangeAspect="1"/>
          </p:cNvPicPr>
          <p:nvPr/>
        </p:nvPicPr>
        <p:blipFill>
          <a:blip r:embed="rId3"/>
          <a:stretch>
            <a:fillRect/>
          </a:stretch>
        </p:blipFill>
        <p:spPr>
          <a:xfrm>
            <a:off x="2059368" y="1114718"/>
            <a:ext cx="6677326" cy="4875625"/>
          </a:xfrm>
          <a:prstGeom prst="rect">
            <a:avLst/>
          </a:prstGeom>
        </p:spPr>
      </p:pic>
      <p:sp>
        <p:nvSpPr>
          <p:cNvPr id="6" name="Left Arrow 5">
            <a:extLst>
              <a:ext uri="{FF2B5EF4-FFF2-40B4-BE49-F238E27FC236}">
                <a16:creationId xmlns:a16="http://schemas.microsoft.com/office/drawing/2014/main" id="{E97846A1-3819-4A41-A5C7-FD2BFC4626CF}"/>
              </a:ext>
            </a:extLst>
          </p:cNvPr>
          <p:cNvSpPr/>
          <p:nvPr/>
        </p:nvSpPr>
        <p:spPr>
          <a:xfrm flipV="1">
            <a:off x="6848561" y="4279701"/>
            <a:ext cx="2088685" cy="332774"/>
          </a:xfrm>
          <a:prstGeom prst="lef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Left Arrow 6">
            <a:extLst>
              <a:ext uri="{FF2B5EF4-FFF2-40B4-BE49-F238E27FC236}">
                <a16:creationId xmlns:a16="http://schemas.microsoft.com/office/drawing/2014/main" id="{6F64C982-9FD9-A642-B6DD-B09660FEE9DC}"/>
              </a:ext>
            </a:extLst>
          </p:cNvPr>
          <p:cNvSpPr/>
          <p:nvPr/>
        </p:nvSpPr>
        <p:spPr>
          <a:xfrm flipV="1">
            <a:off x="8247698" y="5602717"/>
            <a:ext cx="689548" cy="315100"/>
          </a:xfrm>
          <a:prstGeom prst="lef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6553C032-6B49-CE4A-BB54-0AC7EBC00239}"/>
              </a:ext>
            </a:extLst>
          </p:cNvPr>
          <p:cNvSpPr txBox="1"/>
          <p:nvPr/>
        </p:nvSpPr>
        <p:spPr>
          <a:xfrm>
            <a:off x="8937246" y="4243143"/>
            <a:ext cx="3100522" cy="369332"/>
          </a:xfrm>
          <a:prstGeom prst="rect">
            <a:avLst/>
          </a:prstGeom>
          <a:noFill/>
        </p:spPr>
        <p:txBody>
          <a:bodyPr wrap="square" rtlCol="0">
            <a:spAutoFit/>
          </a:bodyPr>
          <a:lstStyle/>
          <a:p>
            <a:r>
              <a:rPr lang="en-US" b="1" dirty="0"/>
              <a:t>Provide the S3 output path</a:t>
            </a:r>
          </a:p>
        </p:txBody>
      </p:sp>
      <p:sp>
        <p:nvSpPr>
          <p:cNvPr id="12" name="TextBox 11">
            <a:extLst>
              <a:ext uri="{FF2B5EF4-FFF2-40B4-BE49-F238E27FC236}">
                <a16:creationId xmlns:a16="http://schemas.microsoft.com/office/drawing/2014/main" id="{7B2CC428-45FB-9F42-9446-8E7D1264C2D2}"/>
              </a:ext>
            </a:extLst>
          </p:cNvPr>
          <p:cNvSpPr txBox="1"/>
          <p:nvPr/>
        </p:nvSpPr>
        <p:spPr>
          <a:xfrm>
            <a:off x="9016760" y="5575601"/>
            <a:ext cx="1231043" cy="369332"/>
          </a:xfrm>
          <a:prstGeom prst="rect">
            <a:avLst/>
          </a:prstGeom>
          <a:noFill/>
        </p:spPr>
        <p:txBody>
          <a:bodyPr wrap="none" rtlCol="0">
            <a:spAutoFit/>
          </a:bodyPr>
          <a:lstStyle/>
          <a:p>
            <a:r>
              <a:rPr lang="en-US" b="1" dirty="0"/>
              <a:t>Select next</a:t>
            </a:r>
          </a:p>
        </p:txBody>
      </p:sp>
      <p:sp>
        <p:nvSpPr>
          <p:cNvPr id="13" name="Прямоугольник 4">
            <a:extLst>
              <a:ext uri="{FF2B5EF4-FFF2-40B4-BE49-F238E27FC236}">
                <a16:creationId xmlns:a16="http://schemas.microsoft.com/office/drawing/2014/main" id="{933F2F34-859C-41E7-91A4-F042FA92056A}"/>
              </a:ext>
            </a:extLst>
          </p:cNvPr>
          <p:cNvSpPr/>
          <p:nvPr/>
        </p:nvSpPr>
        <p:spPr>
          <a:xfrm>
            <a:off x="416128" y="229399"/>
            <a:ext cx="12175089" cy="523220"/>
          </a:xfrm>
          <a:prstGeom prst="rect">
            <a:avLst/>
          </a:prstGeom>
        </p:spPr>
        <p:txBody>
          <a:bodyPr wrap="square">
            <a:spAutoFit/>
          </a:bodyPr>
          <a:lstStyle/>
          <a:p>
            <a:r>
              <a:rPr lang="en-US" sz="2800" b="1" dirty="0">
                <a:solidFill>
                  <a:srgbClr val="002060"/>
                </a:solidFill>
                <a:latin typeface="Montserrat" charset="0"/>
                <a:ea typeface="Montserrat" charset="0"/>
                <a:cs typeface="Montserrat" charset="0"/>
              </a:rPr>
              <a:t>HYPERPARAMETERS OPTIMIZATION STEPS IN SAGEMAKER</a:t>
            </a:r>
            <a:endParaRPr lang="ru-RU" sz="2800" b="1" dirty="0">
              <a:solidFill>
                <a:srgbClr val="002060"/>
              </a:solidFill>
              <a:latin typeface="Montserrat" charset="0"/>
              <a:ea typeface="Montserrat" charset="0"/>
              <a:cs typeface="Montserrat" charset="0"/>
            </a:endParaRPr>
          </a:p>
        </p:txBody>
      </p:sp>
    </p:spTree>
    <p:extLst>
      <p:ext uri="{BB962C8B-B14F-4D97-AF65-F5344CB8AC3E}">
        <p14:creationId xmlns:p14="http://schemas.microsoft.com/office/powerpoint/2010/main" val="211593896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F6B1795F-89A7-46F3-9BBB-10DC147B2596}"/>
              </a:ext>
            </a:extLst>
          </p:cNvPr>
          <p:cNvPicPr>
            <a:picLocks noChangeAspect="1"/>
          </p:cNvPicPr>
          <p:nvPr/>
        </p:nvPicPr>
        <p:blipFill>
          <a:blip r:embed="rId2"/>
          <a:stretch>
            <a:fillRect/>
          </a:stretch>
        </p:blipFill>
        <p:spPr>
          <a:xfrm>
            <a:off x="8878" y="-26581"/>
            <a:ext cx="12192000" cy="6884581"/>
          </a:xfrm>
          <a:prstGeom prst="rect">
            <a:avLst/>
          </a:prstGeom>
        </p:spPr>
      </p:pic>
      <p:sp>
        <p:nvSpPr>
          <p:cNvPr id="3" name="Content Placeholder 2">
            <a:extLst>
              <a:ext uri="{FF2B5EF4-FFF2-40B4-BE49-F238E27FC236}">
                <a16:creationId xmlns:a16="http://schemas.microsoft.com/office/drawing/2014/main" id="{57BC3583-DA0C-C84B-814E-BFFB99C9BFAB}"/>
              </a:ext>
            </a:extLst>
          </p:cNvPr>
          <p:cNvSpPr>
            <a:spLocks noGrp="1"/>
          </p:cNvSpPr>
          <p:nvPr>
            <p:ph idx="1"/>
          </p:nvPr>
        </p:nvSpPr>
        <p:spPr>
          <a:xfrm>
            <a:off x="-6863335" y="-2088357"/>
            <a:ext cx="9905999" cy="4176713"/>
          </a:xfrm>
          <a:noFill/>
        </p:spPr>
        <p:txBody>
          <a:bodyPr/>
          <a:lstStyle/>
          <a:p>
            <a:r>
              <a:rPr lang="en-US" dirty="0"/>
              <a:t>Image classifier</a:t>
            </a:r>
          </a:p>
        </p:txBody>
      </p:sp>
      <p:pic>
        <p:nvPicPr>
          <p:cNvPr id="5" name="Picture 4">
            <a:extLst>
              <a:ext uri="{FF2B5EF4-FFF2-40B4-BE49-F238E27FC236}">
                <a16:creationId xmlns:a16="http://schemas.microsoft.com/office/drawing/2014/main" id="{1FB92731-A051-3040-AE14-20629F63F06D}"/>
              </a:ext>
            </a:extLst>
          </p:cNvPr>
          <p:cNvPicPr>
            <a:picLocks noChangeAspect="1"/>
          </p:cNvPicPr>
          <p:nvPr/>
        </p:nvPicPr>
        <p:blipFill>
          <a:blip r:embed="rId3"/>
          <a:stretch>
            <a:fillRect/>
          </a:stretch>
        </p:blipFill>
        <p:spPr>
          <a:xfrm>
            <a:off x="1980700" y="1234125"/>
            <a:ext cx="5501707" cy="4532243"/>
          </a:xfrm>
          <a:prstGeom prst="rect">
            <a:avLst/>
          </a:prstGeom>
        </p:spPr>
      </p:pic>
      <p:sp>
        <p:nvSpPr>
          <p:cNvPr id="6" name="Left Arrow 5">
            <a:extLst>
              <a:ext uri="{FF2B5EF4-FFF2-40B4-BE49-F238E27FC236}">
                <a16:creationId xmlns:a16="http://schemas.microsoft.com/office/drawing/2014/main" id="{AA958F3D-BECD-C74B-B5E6-E02C507772DF}"/>
              </a:ext>
            </a:extLst>
          </p:cNvPr>
          <p:cNvSpPr/>
          <p:nvPr/>
        </p:nvSpPr>
        <p:spPr>
          <a:xfrm flipV="1">
            <a:off x="5929143" y="1641630"/>
            <a:ext cx="1770631" cy="286440"/>
          </a:xfrm>
          <a:prstGeom prst="lef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Left Arrow 6">
            <a:extLst>
              <a:ext uri="{FF2B5EF4-FFF2-40B4-BE49-F238E27FC236}">
                <a16:creationId xmlns:a16="http://schemas.microsoft.com/office/drawing/2014/main" id="{7BF96FF1-1B50-0B4A-8648-C3EDA890377B}"/>
              </a:ext>
            </a:extLst>
          </p:cNvPr>
          <p:cNvSpPr/>
          <p:nvPr/>
        </p:nvSpPr>
        <p:spPr>
          <a:xfrm flipV="1">
            <a:off x="7115347" y="5598877"/>
            <a:ext cx="584427" cy="227125"/>
          </a:xfrm>
          <a:prstGeom prst="lef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13C6F6EF-A5C3-7A45-ABD7-80D697298940}"/>
              </a:ext>
            </a:extLst>
          </p:cNvPr>
          <p:cNvSpPr txBox="1"/>
          <p:nvPr/>
        </p:nvSpPr>
        <p:spPr>
          <a:xfrm>
            <a:off x="7769349" y="1641630"/>
            <a:ext cx="3661501" cy="923330"/>
          </a:xfrm>
          <a:prstGeom prst="rect">
            <a:avLst/>
          </a:prstGeom>
          <a:noFill/>
        </p:spPr>
        <p:txBody>
          <a:bodyPr wrap="square" rtlCol="0">
            <a:spAutoFit/>
          </a:bodyPr>
          <a:lstStyle/>
          <a:p>
            <a:r>
              <a:rPr lang="en-US" b="1" dirty="0"/>
              <a:t>Provide the volume size according to the size of dataset. We use 10 GB, as we have a small dataset.</a:t>
            </a:r>
          </a:p>
        </p:txBody>
      </p:sp>
      <p:sp>
        <p:nvSpPr>
          <p:cNvPr id="9" name="TextBox 8">
            <a:extLst>
              <a:ext uri="{FF2B5EF4-FFF2-40B4-BE49-F238E27FC236}">
                <a16:creationId xmlns:a16="http://schemas.microsoft.com/office/drawing/2014/main" id="{1ED3FBEE-6031-1B40-ACF1-DEA4EBDEE479}"/>
              </a:ext>
            </a:extLst>
          </p:cNvPr>
          <p:cNvSpPr txBox="1"/>
          <p:nvPr/>
        </p:nvSpPr>
        <p:spPr>
          <a:xfrm>
            <a:off x="7769349" y="5578998"/>
            <a:ext cx="1259897" cy="369332"/>
          </a:xfrm>
          <a:prstGeom prst="rect">
            <a:avLst/>
          </a:prstGeom>
          <a:noFill/>
        </p:spPr>
        <p:txBody>
          <a:bodyPr wrap="none" rtlCol="0">
            <a:spAutoFit/>
          </a:bodyPr>
          <a:lstStyle/>
          <a:p>
            <a:r>
              <a:rPr lang="en-US" b="1" dirty="0"/>
              <a:t>Select Next</a:t>
            </a:r>
          </a:p>
        </p:txBody>
      </p:sp>
      <p:sp>
        <p:nvSpPr>
          <p:cNvPr id="12" name="Прямоугольник 4">
            <a:extLst>
              <a:ext uri="{FF2B5EF4-FFF2-40B4-BE49-F238E27FC236}">
                <a16:creationId xmlns:a16="http://schemas.microsoft.com/office/drawing/2014/main" id="{9378A7F5-3D2A-4C17-B095-64F8E8F6BB40}"/>
              </a:ext>
            </a:extLst>
          </p:cNvPr>
          <p:cNvSpPr/>
          <p:nvPr/>
        </p:nvSpPr>
        <p:spPr>
          <a:xfrm>
            <a:off x="416128" y="229399"/>
            <a:ext cx="12175089" cy="523220"/>
          </a:xfrm>
          <a:prstGeom prst="rect">
            <a:avLst/>
          </a:prstGeom>
        </p:spPr>
        <p:txBody>
          <a:bodyPr wrap="square">
            <a:spAutoFit/>
          </a:bodyPr>
          <a:lstStyle/>
          <a:p>
            <a:r>
              <a:rPr lang="en-US" sz="2800" b="1" dirty="0">
                <a:solidFill>
                  <a:srgbClr val="002060"/>
                </a:solidFill>
                <a:latin typeface="Montserrat" charset="0"/>
                <a:ea typeface="Montserrat" charset="0"/>
                <a:cs typeface="Montserrat" charset="0"/>
              </a:rPr>
              <a:t>HYPERPARAMETERS OPTIMIZATION STEPS IN SAGEMAKER</a:t>
            </a:r>
            <a:endParaRPr lang="ru-RU" sz="2800" b="1" dirty="0">
              <a:solidFill>
                <a:srgbClr val="002060"/>
              </a:solidFill>
              <a:latin typeface="Montserrat" charset="0"/>
              <a:ea typeface="Montserrat" charset="0"/>
              <a:cs typeface="Montserrat" charset="0"/>
            </a:endParaRPr>
          </a:p>
        </p:txBody>
      </p:sp>
    </p:spTree>
    <p:extLst>
      <p:ext uri="{BB962C8B-B14F-4D97-AF65-F5344CB8AC3E}">
        <p14:creationId xmlns:p14="http://schemas.microsoft.com/office/powerpoint/2010/main" val="333623775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5494E3EA-1B2A-4E9F-898C-87981BA57E70}"/>
              </a:ext>
            </a:extLst>
          </p:cNvPr>
          <p:cNvPicPr>
            <a:picLocks noChangeAspect="1"/>
          </p:cNvPicPr>
          <p:nvPr/>
        </p:nvPicPr>
        <p:blipFill>
          <a:blip r:embed="rId2"/>
          <a:stretch>
            <a:fillRect/>
          </a:stretch>
        </p:blipFill>
        <p:spPr>
          <a:xfrm>
            <a:off x="8878" y="-26581"/>
            <a:ext cx="12192000" cy="6884581"/>
          </a:xfrm>
          <a:prstGeom prst="rect">
            <a:avLst/>
          </a:prstGeom>
        </p:spPr>
      </p:pic>
      <p:sp>
        <p:nvSpPr>
          <p:cNvPr id="3" name="Content Placeholder 2">
            <a:extLst>
              <a:ext uri="{FF2B5EF4-FFF2-40B4-BE49-F238E27FC236}">
                <a16:creationId xmlns:a16="http://schemas.microsoft.com/office/drawing/2014/main" id="{57BC3583-DA0C-C84B-814E-BFFB99C9BFAB}"/>
              </a:ext>
            </a:extLst>
          </p:cNvPr>
          <p:cNvSpPr>
            <a:spLocks noGrp="1"/>
          </p:cNvSpPr>
          <p:nvPr>
            <p:ph idx="1"/>
          </p:nvPr>
        </p:nvSpPr>
        <p:spPr>
          <a:xfrm>
            <a:off x="-6863335" y="-2088357"/>
            <a:ext cx="9905999" cy="4176713"/>
          </a:xfrm>
          <a:noFill/>
        </p:spPr>
        <p:txBody>
          <a:bodyPr/>
          <a:lstStyle/>
          <a:p>
            <a:r>
              <a:rPr lang="en-US" dirty="0"/>
              <a:t>Image classifier</a:t>
            </a:r>
          </a:p>
        </p:txBody>
      </p:sp>
      <p:pic>
        <p:nvPicPr>
          <p:cNvPr id="5" name="Picture 4">
            <a:extLst>
              <a:ext uri="{FF2B5EF4-FFF2-40B4-BE49-F238E27FC236}">
                <a16:creationId xmlns:a16="http://schemas.microsoft.com/office/drawing/2014/main" id="{E61A5F10-8F11-184F-9450-CFC4CFC10B47}"/>
              </a:ext>
            </a:extLst>
          </p:cNvPr>
          <p:cNvPicPr>
            <a:picLocks noChangeAspect="1"/>
          </p:cNvPicPr>
          <p:nvPr/>
        </p:nvPicPr>
        <p:blipFill>
          <a:blip r:embed="rId3"/>
          <a:stretch>
            <a:fillRect/>
          </a:stretch>
        </p:blipFill>
        <p:spPr>
          <a:xfrm>
            <a:off x="2144144" y="1518785"/>
            <a:ext cx="7499487" cy="3622261"/>
          </a:xfrm>
          <a:prstGeom prst="rect">
            <a:avLst/>
          </a:prstGeom>
        </p:spPr>
      </p:pic>
      <p:sp>
        <p:nvSpPr>
          <p:cNvPr id="6" name="Left Arrow 5">
            <a:extLst>
              <a:ext uri="{FF2B5EF4-FFF2-40B4-BE49-F238E27FC236}">
                <a16:creationId xmlns:a16="http://schemas.microsoft.com/office/drawing/2014/main" id="{D305E2B6-F513-F248-9816-5DCFDCA32D43}"/>
              </a:ext>
            </a:extLst>
          </p:cNvPr>
          <p:cNvSpPr/>
          <p:nvPr/>
        </p:nvSpPr>
        <p:spPr>
          <a:xfrm flipV="1">
            <a:off x="9414530" y="4524819"/>
            <a:ext cx="689548" cy="325336"/>
          </a:xfrm>
          <a:prstGeom prst="lef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1D77AD40-655E-3B4B-BDF6-519E91B3CADF}"/>
              </a:ext>
            </a:extLst>
          </p:cNvPr>
          <p:cNvSpPr txBox="1"/>
          <p:nvPr/>
        </p:nvSpPr>
        <p:spPr>
          <a:xfrm>
            <a:off x="10215545" y="4502821"/>
            <a:ext cx="1259897" cy="369332"/>
          </a:xfrm>
          <a:prstGeom prst="rect">
            <a:avLst/>
          </a:prstGeom>
          <a:noFill/>
        </p:spPr>
        <p:txBody>
          <a:bodyPr wrap="none" rtlCol="0">
            <a:spAutoFit/>
          </a:bodyPr>
          <a:lstStyle/>
          <a:p>
            <a:r>
              <a:rPr lang="en-US" b="1" dirty="0"/>
              <a:t>Select Next</a:t>
            </a:r>
          </a:p>
        </p:txBody>
      </p:sp>
      <p:sp>
        <p:nvSpPr>
          <p:cNvPr id="10" name="Прямоугольник 4">
            <a:extLst>
              <a:ext uri="{FF2B5EF4-FFF2-40B4-BE49-F238E27FC236}">
                <a16:creationId xmlns:a16="http://schemas.microsoft.com/office/drawing/2014/main" id="{ACF6C039-773D-4B29-B722-36D6EE71D8EA}"/>
              </a:ext>
            </a:extLst>
          </p:cNvPr>
          <p:cNvSpPr/>
          <p:nvPr/>
        </p:nvSpPr>
        <p:spPr>
          <a:xfrm>
            <a:off x="416128" y="229399"/>
            <a:ext cx="12175089" cy="523220"/>
          </a:xfrm>
          <a:prstGeom prst="rect">
            <a:avLst/>
          </a:prstGeom>
        </p:spPr>
        <p:txBody>
          <a:bodyPr wrap="square">
            <a:spAutoFit/>
          </a:bodyPr>
          <a:lstStyle/>
          <a:p>
            <a:r>
              <a:rPr lang="en-US" sz="2800" b="1" dirty="0">
                <a:solidFill>
                  <a:srgbClr val="002060"/>
                </a:solidFill>
                <a:latin typeface="Montserrat" charset="0"/>
                <a:ea typeface="Montserrat" charset="0"/>
                <a:cs typeface="Montserrat" charset="0"/>
              </a:rPr>
              <a:t>HYPERPARAMETERS OPTIMIZATION STEPS IN SAGEMAKER</a:t>
            </a:r>
            <a:endParaRPr lang="ru-RU" sz="2800" b="1" dirty="0">
              <a:solidFill>
                <a:srgbClr val="002060"/>
              </a:solidFill>
              <a:latin typeface="Montserrat" charset="0"/>
              <a:ea typeface="Montserrat" charset="0"/>
              <a:cs typeface="Montserrat" charset="0"/>
            </a:endParaRPr>
          </a:p>
        </p:txBody>
      </p:sp>
    </p:spTree>
    <p:extLst>
      <p:ext uri="{BB962C8B-B14F-4D97-AF65-F5344CB8AC3E}">
        <p14:creationId xmlns:p14="http://schemas.microsoft.com/office/powerpoint/2010/main" val="173197071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F3463526-D058-4CCF-B24B-028F3B0D637B}"/>
              </a:ext>
            </a:extLst>
          </p:cNvPr>
          <p:cNvPicPr>
            <a:picLocks noChangeAspect="1"/>
          </p:cNvPicPr>
          <p:nvPr/>
        </p:nvPicPr>
        <p:blipFill>
          <a:blip r:embed="rId2"/>
          <a:stretch>
            <a:fillRect/>
          </a:stretch>
        </p:blipFill>
        <p:spPr>
          <a:xfrm>
            <a:off x="8878" y="-26581"/>
            <a:ext cx="12192000" cy="6884581"/>
          </a:xfrm>
          <a:prstGeom prst="rect">
            <a:avLst/>
          </a:prstGeom>
        </p:spPr>
      </p:pic>
      <p:sp>
        <p:nvSpPr>
          <p:cNvPr id="3" name="Content Placeholder 2">
            <a:extLst>
              <a:ext uri="{FF2B5EF4-FFF2-40B4-BE49-F238E27FC236}">
                <a16:creationId xmlns:a16="http://schemas.microsoft.com/office/drawing/2014/main" id="{57BC3583-DA0C-C84B-814E-BFFB99C9BFAB}"/>
              </a:ext>
            </a:extLst>
          </p:cNvPr>
          <p:cNvSpPr>
            <a:spLocks noGrp="1"/>
          </p:cNvSpPr>
          <p:nvPr>
            <p:ph idx="1"/>
          </p:nvPr>
        </p:nvSpPr>
        <p:spPr>
          <a:xfrm>
            <a:off x="-6863335" y="-2088357"/>
            <a:ext cx="9905999" cy="4176713"/>
          </a:xfrm>
          <a:noFill/>
        </p:spPr>
        <p:txBody>
          <a:bodyPr/>
          <a:lstStyle/>
          <a:p>
            <a:r>
              <a:rPr lang="en-US" dirty="0"/>
              <a:t>Image classifier</a:t>
            </a:r>
          </a:p>
        </p:txBody>
      </p:sp>
      <p:pic>
        <p:nvPicPr>
          <p:cNvPr id="5" name="Picture 4">
            <a:extLst>
              <a:ext uri="{FF2B5EF4-FFF2-40B4-BE49-F238E27FC236}">
                <a16:creationId xmlns:a16="http://schemas.microsoft.com/office/drawing/2014/main" id="{46A42A83-47DC-0A4D-9379-51E4060FAAAA}"/>
              </a:ext>
            </a:extLst>
          </p:cNvPr>
          <p:cNvPicPr>
            <a:picLocks noChangeAspect="1"/>
          </p:cNvPicPr>
          <p:nvPr/>
        </p:nvPicPr>
        <p:blipFill>
          <a:blip r:embed="rId3"/>
          <a:stretch>
            <a:fillRect/>
          </a:stretch>
        </p:blipFill>
        <p:spPr>
          <a:xfrm>
            <a:off x="1695655" y="1308471"/>
            <a:ext cx="7944402" cy="3837155"/>
          </a:xfrm>
          <a:prstGeom prst="rect">
            <a:avLst/>
          </a:prstGeom>
        </p:spPr>
      </p:pic>
      <p:sp>
        <p:nvSpPr>
          <p:cNvPr id="6" name="Left Arrow 5">
            <a:extLst>
              <a:ext uri="{FF2B5EF4-FFF2-40B4-BE49-F238E27FC236}">
                <a16:creationId xmlns:a16="http://schemas.microsoft.com/office/drawing/2014/main" id="{7A305837-0FDE-DE41-9CBB-6AC9072ED681}"/>
              </a:ext>
            </a:extLst>
          </p:cNvPr>
          <p:cNvSpPr/>
          <p:nvPr/>
        </p:nvSpPr>
        <p:spPr>
          <a:xfrm rot="5400000" flipV="1">
            <a:off x="2696223" y="4271011"/>
            <a:ext cx="1514749" cy="234485"/>
          </a:xfrm>
          <a:prstGeom prst="lef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Left Arrow 6">
            <a:extLst>
              <a:ext uri="{FF2B5EF4-FFF2-40B4-BE49-F238E27FC236}">
                <a16:creationId xmlns:a16="http://schemas.microsoft.com/office/drawing/2014/main" id="{AB94A6A0-619F-8349-B657-BF5253F925AF}"/>
              </a:ext>
            </a:extLst>
          </p:cNvPr>
          <p:cNvSpPr/>
          <p:nvPr/>
        </p:nvSpPr>
        <p:spPr>
          <a:xfrm rot="5400000" flipV="1">
            <a:off x="5043073" y="4255662"/>
            <a:ext cx="1514748" cy="265181"/>
          </a:xfrm>
          <a:prstGeom prst="lef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Left Arrow 7">
            <a:extLst>
              <a:ext uri="{FF2B5EF4-FFF2-40B4-BE49-F238E27FC236}">
                <a16:creationId xmlns:a16="http://schemas.microsoft.com/office/drawing/2014/main" id="{D59B50D6-FAAA-1E45-8BD6-CE5684A5404C}"/>
              </a:ext>
            </a:extLst>
          </p:cNvPr>
          <p:cNvSpPr/>
          <p:nvPr/>
        </p:nvSpPr>
        <p:spPr>
          <a:xfrm flipV="1">
            <a:off x="9383789" y="4491719"/>
            <a:ext cx="856231" cy="245526"/>
          </a:xfrm>
          <a:prstGeom prst="lef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30F727C8-257E-AE44-947A-12705E1E9D07}"/>
              </a:ext>
            </a:extLst>
          </p:cNvPr>
          <p:cNvSpPr txBox="1"/>
          <p:nvPr/>
        </p:nvSpPr>
        <p:spPr>
          <a:xfrm>
            <a:off x="10267771" y="4429816"/>
            <a:ext cx="1259897" cy="369332"/>
          </a:xfrm>
          <a:prstGeom prst="rect">
            <a:avLst/>
          </a:prstGeom>
          <a:noFill/>
        </p:spPr>
        <p:txBody>
          <a:bodyPr wrap="none" rtlCol="0">
            <a:spAutoFit/>
          </a:bodyPr>
          <a:lstStyle/>
          <a:p>
            <a:r>
              <a:rPr lang="en-US" b="1" dirty="0"/>
              <a:t>Select Next</a:t>
            </a:r>
          </a:p>
        </p:txBody>
      </p:sp>
      <p:sp>
        <p:nvSpPr>
          <p:cNvPr id="10" name="TextBox 9">
            <a:extLst>
              <a:ext uri="{FF2B5EF4-FFF2-40B4-BE49-F238E27FC236}">
                <a16:creationId xmlns:a16="http://schemas.microsoft.com/office/drawing/2014/main" id="{B7C389EC-E545-D94F-94F0-31960DE54571}"/>
              </a:ext>
            </a:extLst>
          </p:cNvPr>
          <p:cNvSpPr txBox="1"/>
          <p:nvPr/>
        </p:nvSpPr>
        <p:spPr>
          <a:xfrm>
            <a:off x="2685467" y="5145626"/>
            <a:ext cx="1992577" cy="923330"/>
          </a:xfrm>
          <a:prstGeom prst="rect">
            <a:avLst/>
          </a:prstGeom>
          <a:noFill/>
        </p:spPr>
        <p:txBody>
          <a:bodyPr wrap="square" rtlCol="0">
            <a:spAutoFit/>
          </a:bodyPr>
          <a:lstStyle/>
          <a:p>
            <a:r>
              <a:rPr lang="en-US" b="1" dirty="0"/>
              <a:t>Select the number of jobs to be run in parallel.</a:t>
            </a:r>
          </a:p>
        </p:txBody>
      </p:sp>
      <p:sp>
        <p:nvSpPr>
          <p:cNvPr id="11" name="TextBox 10">
            <a:extLst>
              <a:ext uri="{FF2B5EF4-FFF2-40B4-BE49-F238E27FC236}">
                <a16:creationId xmlns:a16="http://schemas.microsoft.com/office/drawing/2014/main" id="{33000607-C3E4-564C-89EE-4FC31E201F0C}"/>
              </a:ext>
            </a:extLst>
          </p:cNvPr>
          <p:cNvSpPr txBox="1"/>
          <p:nvPr/>
        </p:nvSpPr>
        <p:spPr>
          <a:xfrm>
            <a:off x="5002066" y="5145626"/>
            <a:ext cx="2289871" cy="923330"/>
          </a:xfrm>
          <a:prstGeom prst="rect">
            <a:avLst/>
          </a:prstGeom>
          <a:noFill/>
        </p:spPr>
        <p:txBody>
          <a:bodyPr wrap="square" rtlCol="0">
            <a:spAutoFit/>
          </a:bodyPr>
          <a:lstStyle/>
          <a:p>
            <a:r>
              <a:rPr lang="en-US" b="1" dirty="0"/>
              <a:t>Total number of training jobs to be performed</a:t>
            </a:r>
          </a:p>
        </p:txBody>
      </p:sp>
      <p:sp>
        <p:nvSpPr>
          <p:cNvPr id="14" name="Прямоугольник 4">
            <a:extLst>
              <a:ext uri="{FF2B5EF4-FFF2-40B4-BE49-F238E27FC236}">
                <a16:creationId xmlns:a16="http://schemas.microsoft.com/office/drawing/2014/main" id="{9D344929-8A77-4DBD-88A0-B463617F21C3}"/>
              </a:ext>
            </a:extLst>
          </p:cNvPr>
          <p:cNvSpPr/>
          <p:nvPr/>
        </p:nvSpPr>
        <p:spPr>
          <a:xfrm>
            <a:off x="416128" y="229399"/>
            <a:ext cx="12175089" cy="523220"/>
          </a:xfrm>
          <a:prstGeom prst="rect">
            <a:avLst/>
          </a:prstGeom>
        </p:spPr>
        <p:txBody>
          <a:bodyPr wrap="square">
            <a:spAutoFit/>
          </a:bodyPr>
          <a:lstStyle/>
          <a:p>
            <a:r>
              <a:rPr lang="en-US" sz="2800" b="1" dirty="0">
                <a:solidFill>
                  <a:srgbClr val="002060"/>
                </a:solidFill>
                <a:latin typeface="Montserrat" charset="0"/>
                <a:ea typeface="Montserrat" charset="0"/>
                <a:cs typeface="Montserrat" charset="0"/>
              </a:rPr>
              <a:t>HYPERPARAMETERS OPTIMIZATION STEPS IN SAGEMAKER</a:t>
            </a:r>
            <a:endParaRPr lang="ru-RU" sz="2800" b="1" dirty="0">
              <a:solidFill>
                <a:srgbClr val="002060"/>
              </a:solidFill>
              <a:latin typeface="Montserrat" charset="0"/>
              <a:ea typeface="Montserrat" charset="0"/>
              <a:cs typeface="Montserrat" charset="0"/>
            </a:endParaRPr>
          </a:p>
        </p:txBody>
      </p:sp>
    </p:spTree>
    <p:extLst>
      <p:ext uri="{BB962C8B-B14F-4D97-AF65-F5344CB8AC3E}">
        <p14:creationId xmlns:p14="http://schemas.microsoft.com/office/powerpoint/2010/main" val="195123725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0EDDDCB-D3CA-47EF-BFF0-B92BA70C2711}"/>
              </a:ext>
            </a:extLst>
          </p:cNvPr>
          <p:cNvPicPr>
            <a:picLocks noChangeAspect="1"/>
          </p:cNvPicPr>
          <p:nvPr/>
        </p:nvPicPr>
        <p:blipFill>
          <a:blip r:embed="rId2"/>
          <a:stretch>
            <a:fillRect/>
          </a:stretch>
        </p:blipFill>
        <p:spPr>
          <a:xfrm>
            <a:off x="8878" y="-26581"/>
            <a:ext cx="12192000" cy="6884581"/>
          </a:xfrm>
          <a:prstGeom prst="rect">
            <a:avLst/>
          </a:prstGeom>
        </p:spPr>
      </p:pic>
      <p:sp>
        <p:nvSpPr>
          <p:cNvPr id="3" name="Content Placeholder 2">
            <a:extLst>
              <a:ext uri="{FF2B5EF4-FFF2-40B4-BE49-F238E27FC236}">
                <a16:creationId xmlns:a16="http://schemas.microsoft.com/office/drawing/2014/main" id="{57BC3583-DA0C-C84B-814E-BFFB99C9BFAB}"/>
              </a:ext>
            </a:extLst>
          </p:cNvPr>
          <p:cNvSpPr>
            <a:spLocks noGrp="1"/>
          </p:cNvSpPr>
          <p:nvPr>
            <p:ph idx="1"/>
          </p:nvPr>
        </p:nvSpPr>
        <p:spPr>
          <a:xfrm>
            <a:off x="-6863335" y="-2088357"/>
            <a:ext cx="9905999" cy="4176713"/>
          </a:xfrm>
          <a:noFill/>
        </p:spPr>
        <p:txBody>
          <a:bodyPr/>
          <a:lstStyle/>
          <a:p>
            <a:r>
              <a:rPr lang="en-US" dirty="0"/>
              <a:t>Image classifier</a:t>
            </a:r>
          </a:p>
        </p:txBody>
      </p:sp>
      <p:pic>
        <p:nvPicPr>
          <p:cNvPr id="5" name="Picture 4">
            <a:extLst>
              <a:ext uri="{FF2B5EF4-FFF2-40B4-BE49-F238E27FC236}">
                <a16:creationId xmlns:a16="http://schemas.microsoft.com/office/drawing/2014/main" id="{0D79C598-6443-A948-93A7-8499E8A09C7B}"/>
              </a:ext>
            </a:extLst>
          </p:cNvPr>
          <p:cNvPicPr>
            <a:picLocks noChangeAspect="1"/>
          </p:cNvPicPr>
          <p:nvPr/>
        </p:nvPicPr>
        <p:blipFill rotWithShape="1">
          <a:blip r:embed="rId3"/>
          <a:srcRect l="-1302" t="831" r="1" b="-456"/>
          <a:stretch/>
        </p:blipFill>
        <p:spPr>
          <a:xfrm>
            <a:off x="1316996" y="1250673"/>
            <a:ext cx="7662448" cy="4356653"/>
          </a:xfrm>
          <a:prstGeom prst="rect">
            <a:avLst/>
          </a:prstGeom>
        </p:spPr>
      </p:pic>
      <p:sp>
        <p:nvSpPr>
          <p:cNvPr id="6" name="Left Arrow 5">
            <a:extLst>
              <a:ext uri="{FF2B5EF4-FFF2-40B4-BE49-F238E27FC236}">
                <a16:creationId xmlns:a16="http://schemas.microsoft.com/office/drawing/2014/main" id="{0D7CB828-A49E-1A40-AE32-4E1D4E0C13C1}"/>
              </a:ext>
            </a:extLst>
          </p:cNvPr>
          <p:cNvSpPr/>
          <p:nvPr/>
        </p:nvSpPr>
        <p:spPr>
          <a:xfrm flipV="1">
            <a:off x="7904273" y="5236262"/>
            <a:ext cx="1343251" cy="291549"/>
          </a:xfrm>
          <a:prstGeom prst="lef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91471798-1FBB-4B44-A261-04018F8D90CE}"/>
              </a:ext>
            </a:extLst>
          </p:cNvPr>
          <p:cNvSpPr txBox="1"/>
          <p:nvPr/>
        </p:nvSpPr>
        <p:spPr>
          <a:xfrm>
            <a:off x="9381150" y="5096321"/>
            <a:ext cx="2730500" cy="646331"/>
          </a:xfrm>
          <a:prstGeom prst="rect">
            <a:avLst/>
          </a:prstGeom>
          <a:noFill/>
        </p:spPr>
        <p:txBody>
          <a:bodyPr wrap="square" rtlCol="0">
            <a:spAutoFit/>
          </a:bodyPr>
          <a:lstStyle/>
          <a:p>
            <a:r>
              <a:rPr lang="en-US" b="1" dirty="0"/>
              <a:t>Finally click this to create the tuning job</a:t>
            </a:r>
          </a:p>
        </p:txBody>
      </p:sp>
      <p:sp>
        <p:nvSpPr>
          <p:cNvPr id="10" name="Прямоугольник 4">
            <a:extLst>
              <a:ext uri="{FF2B5EF4-FFF2-40B4-BE49-F238E27FC236}">
                <a16:creationId xmlns:a16="http://schemas.microsoft.com/office/drawing/2014/main" id="{73E3BA34-EAD0-417F-93A4-2DE04601E2CA}"/>
              </a:ext>
            </a:extLst>
          </p:cNvPr>
          <p:cNvSpPr/>
          <p:nvPr/>
        </p:nvSpPr>
        <p:spPr>
          <a:xfrm>
            <a:off x="416128" y="229399"/>
            <a:ext cx="12175089" cy="523220"/>
          </a:xfrm>
          <a:prstGeom prst="rect">
            <a:avLst/>
          </a:prstGeom>
        </p:spPr>
        <p:txBody>
          <a:bodyPr wrap="square">
            <a:spAutoFit/>
          </a:bodyPr>
          <a:lstStyle/>
          <a:p>
            <a:r>
              <a:rPr lang="en-US" sz="2800" b="1" dirty="0">
                <a:solidFill>
                  <a:srgbClr val="002060"/>
                </a:solidFill>
                <a:latin typeface="Montserrat" charset="0"/>
                <a:ea typeface="Montserrat" charset="0"/>
                <a:cs typeface="Montserrat" charset="0"/>
              </a:rPr>
              <a:t>HYPERPARAMETERS OPTIMIZATION STEPS IN SAGEMAKER</a:t>
            </a:r>
            <a:endParaRPr lang="ru-RU" sz="2800" b="1" dirty="0">
              <a:solidFill>
                <a:srgbClr val="002060"/>
              </a:solidFill>
              <a:latin typeface="Montserrat" charset="0"/>
              <a:ea typeface="Montserrat" charset="0"/>
              <a:cs typeface="Montserrat" charset="0"/>
            </a:endParaRPr>
          </a:p>
        </p:txBody>
      </p:sp>
    </p:spTree>
    <p:extLst>
      <p:ext uri="{BB962C8B-B14F-4D97-AF65-F5344CB8AC3E}">
        <p14:creationId xmlns:p14="http://schemas.microsoft.com/office/powerpoint/2010/main" val="39662275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CB4B7435-054C-4FF4-850C-9E01D2AEBA6C}"/>
              </a:ext>
            </a:extLst>
          </p:cNvPr>
          <p:cNvPicPr>
            <a:picLocks noChangeAspect="1"/>
          </p:cNvPicPr>
          <p:nvPr/>
        </p:nvPicPr>
        <p:blipFill>
          <a:blip r:embed="rId2"/>
          <a:stretch>
            <a:fillRect/>
          </a:stretch>
        </p:blipFill>
        <p:spPr>
          <a:xfrm>
            <a:off x="8878" y="-26581"/>
            <a:ext cx="12192000" cy="6884581"/>
          </a:xfrm>
          <a:prstGeom prst="rect">
            <a:avLst/>
          </a:prstGeom>
        </p:spPr>
      </p:pic>
      <p:sp>
        <p:nvSpPr>
          <p:cNvPr id="3" name="Content Placeholder 2">
            <a:extLst>
              <a:ext uri="{FF2B5EF4-FFF2-40B4-BE49-F238E27FC236}">
                <a16:creationId xmlns:a16="http://schemas.microsoft.com/office/drawing/2014/main" id="{57BC3583-DA0C-C84B-814E-BFFB99C9BFAB}"/>
              </a:ext>
            </a:extLst>
          </p:cNvPr>
          <p:cNvSpPr>
            <a:spLocks noGrp="1"/>
          </p:cNvSpPr>
          <p:nvPr>
            <p:ph idx="1"/>
          </p:nvPr>
        </p:nvSpPr>
        <p:spPr>
          <a:xfrm>
            <a:off x="-6863335" y="-2088357"/>
            <a:ext cx="9905999" cy="4176713"/>
          </a:xfrm>
          <a:noFill/>
        </p:spPr>
        <p:txBody>
          <a:bodyPr/>
          <a:lstStyle/>
          <a:p>
            <a:r>
              <a:rPr lang="en-US" dirty="0"/>
              <a:t>Image classifier</a:t>
            </a:r>
          </a:p>
        </p:txBody>
      </p:sp>
      <p:pic>
        <p:nvPicPr>
          <p:cNvPr id="5" name="Picture 4">
            <a:extLst>
              <a:ext uri="{FF2B5EF4-FFF2-40B4-BE49-F238E27FC236}">
                <a16:creationId xmlns:a16="http://schemas.microsoft.com/office/drawing/2014/main" id="{5470BCB5-EDD0-D54B-BFF9-FC96FAA726FC}"/>
              </a:ext>
            </a:extLst>
          </p:cNvPr>
          <p:cNvPicPr>
            <a:picLocks noChangeAspect="1"/>
          </p:cNvPicPr>
          <p:nvPr/>
        </p:nvPicPr>
        <p:blipFill>
          <a:blip r:embed="rId3"/>
          <a:stretch>
            <a:fillRect/>
          </a:stretch>
        </p:blipFill>
        <p:spPr>
          <a:xfrm>
            <a:off x="1803115" y="1815539"/>
            <a:ext cx="8905461" cy="1997711"/>
          </a:xfrm>
          <a:prstGeom prst="rect">
            <a:avLst/>
          </a:prstGeom>
        </p:spPr>
      </p:pic>
      <p:sp>
        <p:nvSpPr>
          <p:cNvPr id="6" name="Left Arrow 5">
            <a:extLst>
              <a:ext uri="{FF2B5EF4-FFF2-40B4-BE49-F238E27FC236}">
                <a16:creationId xmlns:a16="http://schemas.microsoft.com/office/drawing/2014/main" id="{E7303759-416B-1741-8CF9-85EC89752DF6}"/>
              </a:ext>
            </a:extLst>
          </p:cNvPr>
          <p:cNvSpPr/>
          <p:nvPr/>
        </p:nvSpPr>
        <p:spPr>
          <a:xfrm rot="5400000" flipV="1">
            <a:off x="4236183" y="4045132"/>
            <a:ext cx="689548" cy="374754"/>
          </a:xfrm>
          <a:prstGeom prst="lef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09C684AC-A72E-D94C-B3F0-DD50126FF4A7}"/>
              </a:ext>
            </a:extLst>
          </p:cNvPr>
          <p:cNvSpPr txBox="1"/>
          <p:nvPr/>
        </p:nvSpPr>
        <p:spPr>
          <a:xfrm>
            <a:off x="3742350" y="4708520"/>
            <a:ext cx="2278572" cy="369332"/>
          </a:xfrm>
          <a:prstGeom prst="rect">
            <a:avLst/>
          </a:prstGeom>
          <a:noFill/>
        </p:spPr>
        <p:txBody>
          <a:bodyPr wrap="none" rtlCol="0">
            <a:spAutoFit/>
          </a:bodyPr>
          <a:lstStyle/>
          <a:p>
            <a:r>
              <a:rPr lang="en-US" b="1" dirty="0"/>
              <a:t>Tuning job in progress</a:t>
            </a:r>
          </a:p>
        </p:txBody>
      </p:sp>
      <p:sp>
        <p:nvSpPr>
          <p:cNvPr id="10" name="Прямоугольник 4">
            <a:extLst>
              <a:ext uri="{FF2B5EF4-FFF2-40B4-BE49-F238E27FC236}">
                <a16:creationId xmlns:a16="http://schemas.microsoft.com/office/drawing/2014/main" id="{468652B0-B228-4654-90BD-001DFE0867DB}"/>
              </a:ext>
            </a:extLst>
          </p:cNvPr>
          <p:cNvSpPr/>
          <p:nvPr/>
        </p:nvSpPr>
        <p:spPr>
          <a:xfrm>
            <a:off x="416128" y="229399"/>
            <a:ext cx="12175089" cy="523220"/>
          </a:xfrm>
          <a:prstGeom prst="rect">
            <a:avLst/>
          </a:prstGeom>
        </p:spPr>
        <p:txBody>
          <a:bodyPr wrap="square">
            <a:spAutoFit/>
          </a:bodyPr>
          <a:lstStyle/>
          <a:p>
            <a:r>
              <a:rPr lang="en-US" sz="2800" b="1" dirty="0">
                <a:solidFill>
                  <a:srgbClr val="002060"/>
                </a:solidFill>
                <a:latin typeface="Montserrat" charset="0"/>
                <a:ea typeface="Montserrat" charset="0"/>
                <a:cs typeface="Montserrat" charset="0"/>
              </a:rPr>
              <a:t>HYPERPARAMETERS OPTIMIZATION STEPS IN SAGEMAKER</a:t>
            </a:r>
            <a:endParaRPr lang="ru-RU" sz="2800" b="1" dirty="0">
              <a:solidFill>
                <a:srgbClr val="002060"/>
              </a:solidFill>
              <a:latin typeface="Montserrat" charset="0"/>
              <a:ea typeface="Montserrat" charset="0"/>
              <a:cs typeface="Montserrat" charset="0"/>
            </a:endParaRPr>
          </a:p>
        </p:txBody>
      </p:sp>
    </p:spTree>
    <p:extLst>
      <p:ext uri="{BB962C8B-B14F-4D97-AF65-F5344CB8AC3E}">
        <p14:creationId xmlns:p14="http://schemas.microsoft.com/office/powerpoint/2010/main" val="165224277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Picture 32">
            <a:extLst>
              <a:ext uri="{FF2B5EF4-FFF2-40B4-BE49-F238E27FC236}">
                <a16:creationId xmlns:a16="http://schemas.microsoft.com/office/drawing/2014/main" id="{024EAB0D-A325-4448-B623-E0F127FE36DD}"/>
              </a:ext>
            </a:extLst>
          </p:cNvPr>
          <p:cNvPicPr>
            <a:picLocks noChangeAspect="1"/>
          </p:cNvPicPr>
          <p:nvPr/>
        </p:nvPicPr>
        <p:blipFill>
          <a:blip r:embed="rId2"/>
          <a:stretch>
            <a:fillRect/>
          </a:stretch>
        </p:blipFill>
        <p:spPr>
          <a:xfrm>
            <a:off x="0" y="-26581"/>
            <a:ext cx="12192000" cy="6884581"/>
          </a:xfrm>
          <a:prstGeom prst="rect">
            <a:avLst/>
          </a:prstGeom>
        </p:spPr>
      </p:pic>
      <p:sp>
        <p:nvSpPr>
          <p:cNvPr id="4" name="Прямоугольник 4">
            <a:extLst>
              <a:ext uri="{FF2B5EF4-FFF2-40B4-BE49-F238E27FC236}">
                <a16:creationId xmlns:a16="http://schemas.microsoft.com/office/drawing/2014/main" id="{12C6E965-CE0F-404D-9CD3-EB96CF077C49}"/>
              </a:ext>
            </a:extLst>
          </p:cNvPr>
          <p:cNvSpPr/>
          <p:nvPr/>
        </p:nvSpPr>
        <p:spPr>
          <a:xfrm>
            <a:off x="416128" y="89963"/>
            <a:ext cx="12175089" cy="584775"/>
          </a:xfrm>
          <a:prstGeom prst="rect">
            <a:avLst/>
          </a:prstGeom>
        </p:spPr>
        <p:txBody>
          <a:bodyPr wrap="square">
            <a:spAutoFit/>
          </a:bodyPr>
          <a:lstStyle/>
          <a:p>
            <a:r>
              <a:rPr lang="en-US" sz="3200" b="1" dirty="0">
                <a:solidFill>
                  <a:srgbClr val="002060"/>
                </a:solidFill>
                <a:latin typeface="Montserrat" charset="0"/>
                <a:ea typeface="Montserrat" charset="0"/>
                <a:cs typeface="Montserrat" charset="0"/>
              </a:rPr>
              <a:t>BIAS VARIANCE INTUITION</a:t>
            </a:r>
            <a:endParaRPr lang="ru-RU" sz="3200" b="1" dirty="0">
              <a:solidFill>
                <a:srgbClr val="002060"/>
              </a:solidFill>
              <a:latin typeface="Montserrat" charset="0"/>
              <a:ea typeface="Montserrat" charset="0"/>
              <a:cs typeface="Montserrat" charset="0"/>
            </a:endParaRPr>
          </a:p>
        </p:txBody>
      </p:sp>
      <p:sp>
        <p:nvSpPr>
          <p:cNvPr id="5" name="Content Placeholder 2">
            <a:extLst>
              <a:ext uri="{FF2B5EF4-FFF2-40B4-BE49-F238E27FC236}">
                <a16:creationId xmlns:a16="http://schemas.microsoft.com/office/drawing/2014/main" id="{89D6F42F-BEED-4B4B-A18A-29A1B02E9635}"/>
              </a:ext>
            </a:extLst>
          </p:cNvPr>
          <p:cNvSpPr txBox="1">
            <a:spLocks/>
          </p:cNvSpPr>
          <p:nvPr/>
        </p:nvSpPr>
        <p:spPr>
          <a:xfrm>
            <a:off x="554183" y="1264643"/>
            <a:ext cx="4731261" cy="4525963"/>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342900" indent="-342900" algn="l">
              <a:buFont typeface="Arial" panose="020B0604020202020204" pitchFamily="34" charset="0"/>
              <a:buChar char="•"/>
            </a:pPr>
            <a:r>
              <a:rPr lang="en-CA" sz="1800" b="1" dirty="0">
                <a:latin typeface="Montserrat" charset="0"/>
                <a:ea typeface="Montserrat" charset="0"/>
                <a:cs typeface="Montserrat" charset="0"/>
              </a:rPr>
              <a:t>Let’s assume that we want to get the relationship between the Temperature and weekly sales.</a:t>
            </a:r>
          </a:p>
          <a:p>
            <a:pPr marL="342900" indent="-342900" algn="l">
              <a:buFont typeface="Arial" panose="020B0604020202020204" pitchFamily="34" charset="0"/>
              <a:buChar char="•"/>
            </a:pPr>
            <a:r>
              <a:rPr lang="en-CA" sz="1800" b="1" dirty="0">
                <a:latin typeface="Montserrat" charset="0"/>
                <a:ea typeface="Montserrat" charset="0"/>
                <a:cs typeface="Montserrat" charset="0"/>
              </a:rPr>
              <a:t>As temperature increase, people tend to be happier and shop more.</a:t>
            </a:r>
          </a:p>
          <a:p>
            <a:pPr marL="342900" indent="-342900" algn="l">
              <a:buFont typeface="Arial" panose="020B0604020202020204" pitchFamily="34" charset="0"/>
              <a:buChar char="•"/>
            </a:pPr>
            <a:r>
              <a:rPr lang="en-CA" sz="1800" b="1" dirty="0">
                <a:latin typeface="Montserrat" charset="0"/>
                <a:ea typeface="Montserrat" charset="0"/>
                <a:cs typeface="Montserrat" charset="0"/>
              </a:rPr>
              <a:t>This will likely increase the weekly sales. </a:t>
            </a:r>
          </a:p>
          <a:p>
            <a:pPr marL="342900" indent="-342900" algn="l">
              <a:buFont typeface="Arial" panose="020B0604020202020204" pitchFamily="34" charset="0"/>
              <a:buChar char="•"/>
            </a:pPr>
            <a:r>
              <a:rPr lang="en-CA" sz="1800" b="1" dirty="0">
                <a:latin typeface="Montserrat" charset="0"/>
                <a:ea typeface="Montserrat" charset="0"/>
                <a:cs typeface="Montserrat" charset="0"/>
              </a:rPr>
              <a:t>As temperature goes beyond a certain limit, sales tend to plateau and they do not increase anymore.</a:t>
            </a:r>
          </a:p>
          <a:p>
            <a:pPr marL="342900" indent="-342900" algn="l">
              <a:buFont typeface="Arial" panose="020B0604020202020204" pitchFamily="34" charset="0"/>
              <a:buChar char="•"/>
            </a:pPr>
            <a:endParaRPr lang="en-CA" sz="1800" dirty="0">
              <a:latin typeface="Montserrat" charset="0"/>
              <a:ea typeface="Montserrat" charset="0"/>
              <a:cs typeface="Montserrat" charset="0"/>
            </a:endParaRPr>
          </a:p>
          <a:p>
            <a:pPr marL="342900" indent="-342900" algn="l">
              <a:buFont typeface="Arial" panose="020B0604020202020204" pitchFamily="34" charset="0"/>
              <a:buChar char="•"/>
            </a:pPr>
            <a:endParaRPr lang="en-CA" sz="1800" dirty="0">
              <a:latin typeface="Montserrat" charset="0"/>
              <a:ea typeface="Montserrat" charset="0"/>
              <a:cs typeface="Montserrat" charset="0"/>
            </a:endParaRPr>
          </a:p>
          <a:p>
            <a:pPr marL="342900" indent="-342900" algn="l">
              <a:buFont typeface="Arial" panose="020B0604020202020204" pitchFamily="34" charset="0"/>
              <a:buChar char="•"/>
            </a:pPr>
            <a:endParaRPr lang="en-CA" sz="1800" dirty="0">
              <a:latin typeface="Montserrat" charset="0"/>
              <a:ea typeface="Montserrat" charset="0"/>
              <a:cs typeface="Montserrat" charset="0"/>
            </a:endParaRPr>
          </a:p>
        </p:txBody>
      </p:sp>
      <p:cxnSp>
        <p:nvCxnSpPr>
          <p:cNvPr id="6" name="Straight Arrow Connector 5">
            <a:extLst>
              <a:ext uri="{FF2B5EF4-FFF2-40B4-BE49-F238E27FC236}">
                <a16:creationId xmlns:a16="http://schemas.microsoft.com/office/drawing/2014/main" id="{DC4A5C07-6616-6E41-8A35-FFAD6627D873}"/>
              </a:ext>
            </a:extLst>
          </p:cNvPr>
          <p:cNvCxnSpPr/>
          <p:nvPr/>
        </p:nvCxnSpPr>
        <p:spPr>
          <a:xfrm flipV="1">
            <a:off x="6094903" y="5247492"/>
            <a:ext cx="4795616" cy="32711"/>
          </a:xfrm>
          <a:prstGeom prst="straightConnector1">
            <a:avLst/>
          </a:prstGeom>
          <a:ln w="57150">
            <a:solidFill>
              <a:srgbClr val="124359"/>
            </a:solidFill>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6">
            <a:extLst>
              <a:ext uri="{FF2B5EF4-FFF2-40B4-BE49-F238E27FC236}">
                <a16:creationId xmlns:a16="http://schemas.microsoft.com/office/drawing/2014/main" id="{D338CA92-F4B6-1144-8614-BA49AE141560}"/>
              </a:ext>
            </a:extLst>
          </p:cNvPr>
          <p:cNvCxnSpPr/>
          <p:nvPr/>
        </p:nvCxnSpPr>
        <p:spPr>
          <a:xfrm flipH="1" flipV="1">
            <a:off x="6096000" y="1595474"/>
            <a:ext cx="18137" cy="3706955"/>
          </a:xfrm>
          <a:prstGeom prst="straightConnector1">
            <a:avLst/>
          </a:prstGeom>
          <a:ln w="57150">
            <a:solidFill>
              <a:srgbClr val="124359"/>
            </a:solidFill>
            <a:tailEnd type="triangle"/>
          </a:ln>
        </p:spPr>
        <p:style>
          <a:lnRef idx="1">
            <a:schemeClr val="accent1"/>
          </a:lnRef>
          <a:fillRef idx="0">
            <a:schemeClr val="accent1"/>
          </a:fillRef>
          <a:effectRef idx="0">
            <a:schemeClr val="accent1"/>
          </a:effectRef>
          <a:fontRef idx="minor">
            <a:schemeClr val="tx1"/>
          </a:fontRef>
        </p:style>
      </p:cxnSp>
      <p:sp>
        <p:nvSpPr>
          <p:cNvPr id="8" name="Oval 7">
            <a:extLst>
              <a:ext uri="{FF2B5EF4-FFF2-40B4-BE49-F238E27FC236}">
                <a16:creationId xmlns:a16="http://schemas.microsoft.com/office/drawing/2014/main" id="{0ADFCDEF-913B-A74E-9C33-9AA39DD2EEBE}"/>
              </a:ext>
            </a:extLst>
          </p:cNvPr>
          <p:cNvSpPr/>
          <p:nvPr/>
        </p:nvSpPr>
        <p:spPr>
          <a:xfrm>
            <a:off x="7312284" y="3041969"/>
            <a:ext cx="284199" cy="300118"/>
          </a:xfrm>
          <a:prstGeom prst="ellipse">
            <a:avLst/>
          </a:prstGeom>
          <a:solidFill>
            <a:srgbClr val="0070C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9" name="Oval 8">
            <a:extLst>
              <a:ext uri="{FF2B5EF4-FFF2-40B4-BE49-F238E27FC236}">
                <a16:creationId xmlns:a16="http://schemas.microsoft.com/office/drawing/2014/main" id="{96144707-9C89-5A41-B818-3F344CF11978}"/>
              </a:ext>
            </a:extLst>
          </p:cNvPr>
          <p:cNvSpPr/>
          <p:nvPr/>
        </p:nvSpPr>
        <p:spPr>
          <a:xfrm>
            <a:off x="7933512" y="2482772"/>
            <a:ext cx="284199" cy="300118"/>
          </a:xfrm>
          <a:prstGeom prst="ellipse">
            <a:avLst/>
          </a:prstGeom>
          <a:solidFill>
            <a:srgbClr val="0070C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11" name="Oval 10">
            <a:extLst>
              <a:ext uri="{FF2B5EF4-FFF2-40B4-BE49-F238E27FC236}">
                <a16:creationId xmlns:a16="http://schemas.microsoft.com/office/drawing/2014/main" id="{4D3CEF67-F03F-AD45-A0CF-37F576C6E45E}"/>
              </a:ext>
            </a:extLst>
          </p:cNvPr>
          <p:cNvSpPr/>
          <p:nvPr/>
        </p:nvSpPr>
        <p:spPr>
          <a:xfrm>
            <a:off x="6533337" y="4680564"/>
            <a:ext cx="284199" cy="300118"/>
          </a:xfrm>
          <a:prstGeom prst="ellipse">
            <a:avLst/>
          </a:prstGeom>
          <a:solidFill>
            <a:srgbClr val="0070C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12" name="Oval 11">
            <a:extLst>
              <a:ext uri="{FF2B5EF4-FFF2-40B4-BE49-F238E27FC236}">
                <a16:creationId xmlns:a16="http://schemas.microsoft.com/office/drawing/2014/main" id="{CAD1C64B-BB01-A745-986E-C7F9D1C5476C}"/>
              </a:ext>
            </a:extLst>
          </p:cNvPr>
          <p:cNvSpPr/>
          <p:nvPr/>
        </p:nvSpPr>
        <p:spPr>
          <a:xfrm>
            <a:off x="7429649" y="4464340"/>
            <a:ext cx="284199" cy="300118"/>
          </a:xfrm>
          <a:prstGeom prst="ellipse">
            <a:avLst/>
          </a:prstGeom>
          <a:solidFill>
            <a:srgbClr val="0070C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13" name="Oval 12">
            <a:extLst>
              <a:ext uri="{FF2B5EF4-FFF2-40B4-BE49-F238E27FC236}">
                <a16:creationId xmlns:a16="http://schemas.microsoft.com/office/drawing/2014/main" id="{71B13C7F-B5AC-6B40-A0C7-7A8395975078}"/>
              </a:ext>
            </a:extLst>
          </p:cNvPr>
          <p:cNvSpPr/>
          <p:nvPr/>
        </p:nvSpPr>
        <p:spPr>
          <a:xfrm>
            <a:off x="8690016" y="2148647"/>
            <a:ext cx="284199" cy="300118"/>
          </a:xfrm>
          <a:prstGeom prst="ellipse">
            <a:avLst/>
          </a:prstGeom>
          <a:solidFill>
            <a:srgbClr val="0070C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14" name="Oval 13">
            <a:extLst>
              <a:ext uri="{FF2B5EF4-FFF2-40B4-BE49-F238E27FC236}">
                <a16:creationId xmlns:a16="http://schemas.microsoft.com/office/drawing/2014/main" id="{3DAD6D67-258F-B54A-A68D-E736AF7D1C3F}"/>
              </a:ext>
            </a:extLst>
          </p:cNvPr>
          <p:cNvSpPr/>
          <p:nvPr/>
        </p:nvSpPr>
        <p:spPr>
          <a:xfrm>
            <a:off x="6628118" y="4078008"/>
            <a:ext cx="284199" cy="300118"/>
          </a:xfrm>
          <a:prstGeom prst="ellipse">
            <a:avLst/>
          </a:prstGeom>
          <a:solidFill>
            <a:srgbClr val="0070C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15" name="Oval 14">
            <a:extLst>
              <a:ext uri="{FF2B5EF4-FFF2-40B4-BE49-F238E27FC236}">
                <a16:creationId xmlns:a16="http://schemas.microsoft.com/office/drawing/2014/main" id="{11DF9034-C600-2F49-B332-8F8D02A3AE3C}"/>
              </a:ext>
            </a:extLst>
          </p:cNvPr>
          <p:cNvSpPr/>
          <p:nvPr/>
        </p:nvSpPr>
        <p:spPr>
          <a:xfrm>
            <a:off x="8652530" y="2756217"/>
            <a:ext cx="284199" cy="300118"/>
          </a:xfrm>
          <a:prstGeom prst="ellipse">
            <a:avLst/>
          </a:prstGeom>
          <a:solidFill>
            <a:srgbClr val="0070C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16" name="TextBox 15">
            <a:extLst>
              <a:ext uri="{FF2B5EF4-FFF2-40B4-BE49-F238E27FC236}">
                <a16:creationId xmlns:a16="http://schemas.microsoft.com/office/drawing/2014/main" id="{7411DFEA-D05B-854D-B161-493C6A6595F3}"/>
              </a:ext>
            </a:extLst>
          </p:cNvPr>
          <p:cNvSpPr txBox="1"/>
          <p:nvPr/>
        </p:nvSpPr>
        <p:spPr>
          <a:xfrm>
            <a:off x="7312284" y="5258010"/>
            <a:ext cx="3134961" cy="646331"/>
          </a:xfrm>
          <a:prstGeom prst="rect">
            <a:avLst/>
          </a:prstGeom>
          <a:noFill/>
        </p:spPr>
        <p:txBody>
          <a:bodyPr wrap="none" rtlCol="0">
            <a:spAutoFit/>
          </a:bodyPr>
          <a:lstStyle/>
          <a:p>
            <a:r>
              <a:rPr lang="en-CA" sz="3600" b="1" dirty="0">
                <a:solidFill>
                  <a:srgbClr val="002060"/>
                </a:solidFill>
              </a:rPr>
              <a:t>TEMPERATURE</a:t>
            </a:r>
          </a:p>
        </p:txBody>
      </p:sp>
      <p:sp>
        <p:nvSpPr>
          <p:cNvPr id="17" name="TextBox 16">
            <a:extLst>
              <a:ext uri="{FF2B5EF4-FFF2-40B4-BE49-F238E27FC236}">
                <a16:creationId xmlns:a16="http://schemas.microsoft.com/office/drawing/2014/main" id="{2015ED6D-8DD3-0D43-B034-5B2B70DE66CD}"/>
              </a:ext>
            </a:extLst>
          </p:cNvPr>
          <p:cNvSpPr txBox="1"/>
          <p:nvPr/>
        </p:nvSpPr>
        <p:spPr>
          <a:xfrm rot="16200000">
            <a:off x="4342747" y="2961816"/>
            <a:ext cx="2718758" cy="584775"/>
          </a:xfrm>
          <a:prstGeom prst="rect">
            <a:avLst/>
          </a:prstGeom>
          <a:noFill/>
        </p:spPr>
        <p:txBody>
          <a:bodyPr wrap="none" rtlCol="0">
            <a:spAutoFit/>
          </a:bodyPr>
          <a:lstStyle/>
          <a:p>
            <a:r>
              <a:rPr lang="en-CA" sz="3200" b="1" dirty="0">
                <a:solidFill>
                  <a:srgbClr val="002060"/>
                </a:solidFill>
              </a:rPr>
              <a:t>WEEKLY SALES</a:t>
            </a:r>
          </a:p>
        </p:txBody>
      </p:sp>
      <p:sp>
        <p:nvSpPr>
          <p:cNvPr id="18" name="Oval 17">
            <a:extLst>
              <a:ext uri="{FF2B5EF4-FFF2-40B4-BE49-F238E27FC236}">
                <a16:creationId xmlns:a16="http://schemas.microsoft.com/office/drawing/2014/main" id="{AF7A1437-FEE4-4949-AF45-21D9DE6718E7}"/>
              </a:ext>
            </a:extLst>
          </p:cNvPr>
          <p:cNvSpPr/>
          <p:nvPr/>
        </p:nvSpPr>
        <p:spPr>
          <a:xfrm>
            <a:off x="8208512" y="3056335"/>
            <a:ext cx="284199" cy="300118"/>
          </a:xfrm>
          <a:prstGeom prst="ellipse">
            <a:avLst/>
          </a:prstGeom>
          <a:solidFill>
            <a:srgbClr val="0070C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19" name="Oval 18">
            <a:extLst>
              <a:ext uri="{FF2B5EF4-FFF2-40B4-BE49-F238E27FC236}">
                <a16:creationId xmlns:a16="http://schemas.microsoft.com/office/drawing/2014/main" id="{70DEEC81-C42C-ED46-A37A-2E2B9B13145F}"/>
              </a:ext>
            </a:extLst>
          </p:cNvPr>
          <p:cNvSpPr/>
          <p:nvPr/>
        </p:nvSpPr>
        <p:spPr>
          <a:xfrm>
            <a:off x="7606525" y="3518858"/>
            <a:ext cx="284199" cy="300118"/>
          </a:xfrm>
          <a:prstGeom prst="ellipse">
            <a:avLst/>
          </a:prstGeom>
          <a:solidFill>
            <a:srgbClr val="0070C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20" name="Oval 19">
            <a:extLst>
              <a:ext uri="{FF2B5EF4-FFF2-40B4-BE49-F238E27FC236}">
                <a16:creationId xmlns:a16="http://schemas.microsoft.com/office/drawing/2014/main" id="{6576C676-70CA-CA40-9BB6-4CBC796AE0F5}"/>
              </a:ext>
            </a:extLst>
          </p:cNvPr>
          <p:cNvSpPr/>
          <p:nvPr/>
        </p:nvSpPr>
        <p:spPr>
          <a:xfrm>
            <a:off x="10352615" y="1763737"/>
            <a:ext cx="284199" cy="300118"/>
          </a:xfrm>
          <a:prstGeom prst="ellipse">
            <a:avLst/>
          </a:prstGeom>
          <a:solidFill>
            <a:srgbClr val="0070C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21" name="Oval 20">
            <a:extLst>
              <a:ext uri="{FF2B5EF4-FFF2-40B4-BE49-F238E27FC236}">
                <a16:creationId xmlns:a16="http://schemas.microsoft.com/office/drawing/2014/main" id="{144C5F82-CE35-A542-8957-57D4BF65DD7B}"/>
              </a:ext>
            </a:extLst>
          </p:cNvPr>
          <p:cNvSpPr/>
          <p:nvPr/>
        </p:nvSpPr>
        <p:spPr>
          <a:xfrm>
            <a:off x="10888478" y="2220181"/>
            <a:ext cx="284199" cy="300118"/>
          </a:xfrm>
          <a:prstGeom prst="ellipse">
            <a:avLst/>
          </a:prstGeom>
          <a:solidFill>
            <a:srgbClr val="0070C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22" name="Oval 21">
            <a:extLst>
              <a:ext uri="{FF2B5EF4-FFF2-40B4-BE49-F238E27FC236}">
                <a16:creationId xmlns:a16="http://schemas.microsoft.com/office/drawing/2014/main" id="{53ECE515-8869-9244-BFD6-1632180D31DF}"/>
              </a:ext>
            </a:extLst>
          </p:cNvPr>
          <p:cNvSpPr/>
          <p:nvPr/>
        </p:nvSpPr>
        <p:spPr>
          <a:xfrm>
            <a:off x="9878897" y="2382997"/>
            <a:ext cx="284199" cy="300118"/>
          </a:xfrm>
          <a:prstGeom prst="ellipse">
            <a:avLst/>
          </a:prstGeom>
          <a:solidFill>
            <a:srgbClr val="0070C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cxnSp>
        <p:nvCxnSpPr>
          <p:cNvPr id="23" name="Straight Arrow Connector 22">
            <a:extLst>
              <a:ext uri="{FF2B5EF4-FFF2-40B4-BE49-F238E27FC236}">
                <a16:creationId xmlns:a16="http://schemas.microsoft.com/office/drawing/2014/main" id="{859C6F78-7736-5841-826A-512A77E898E1}"/>
              </a:ext>
            </a:extLst>
          </p:cNvPr>
          <p:cNvCxnSpPr/>
          <p:nvPr/>
        </p:nvCxnSpPr>
        <p:spPr>
          <a:xfrm flipV="1">
            <a:off x="9296400" y="2482772"/>
            <a:ext cx="0" cy="2764720"/>
          </a:xfrm>
          <a:prstGeom prst="straightConnector1">
            <a:avLst/>
          </a:prstGeom>
          <a:ln w="57150">
            <a:prstDash val="dash"/>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C65B2E50-9600-0D42-8B91-2445B505B8BE}"/>
              </a:ext>
            </a:extLst>
          </p:cNvPr>
          <p:cNvCxnSpPr/>
          <p:nvPr/>
        </p:nvCxnSpPr>
        <p:spPr>
          <a:xfrm flipH="1">
            <a:off x="6156149" y="2502038"/>
            <a:ext cx="3184950" cy="18261"/>
          </a:xfrm>
          <a:prstGeom prst="straightConnector1">
            <a:avLst/>
          </a:prstGeom>
          <a:ln w="57150">
            <a:prstDash val="dash"/>
            <a:tailEnd type="triangle"/>
          </a:ln>
        </p:spPr>
        <p:style>
          <a:lnRef idx="1">
            <a:schemeClr val="accent1"/>
          </a:lnRef>
          <a:fillRef idx="0">
            <a:schemeClr val="accent1"/>
          </a:fillRef>
          <a:effectRef idx="0">
            <a:schemeClr val="accent1"/>
          </a:effectRef>
          <a:fontRef idx="minor">
            <a:schemeClr val="tx1"/>
          </a:fontRef>
        </p:style>
      </p:cxnSp>
      <p:sp>
        <p:nvSpPr>
          <p:cNvPr id="25" name="Freeform 24">
            <a:extLst>
              <a:ext uri="{FF2B5EF4-FFF2-40B4-BE49-F238E27FC236}">
                <a16:creationId xmlns:a16="http://schemas.microsoft.com/office/drawing/2014/main" id="{AA13A453-2052-1F48-8985-737C154290F7}"/>
              </a:ext>
            </a:extLst>
          </p:cNvPr>
          <p:cNvSpPr/>
          <p:nvPr/>
        </p:nvSpPr>
        <p:spPr>
          <a:xfrm>
            <a:off x="7060831" y="2018807"/>
            <a:ext cx="4236135" cy="2936199"/>
          </a:xfrm>
          <a:custGeom>
            <a:avLst/>
            <a:gdLst>
              <a:gd name="connsiteX0" fmla="*/ 0 w 5191125"/>
              <a:gd name="connsiteY0" fmla="*/ 3108613 h 3108613"/>
              <a:gd name="connsiteX1" fmla="*/ 657225 w 5191125"/>
              <a:gd name="connsiteY1" fmla="*/ 1775113 h 3108613"/>
              <a:gd name="connsiteX2" fmla="*/ 2085975 w 5191125"/>
              <a:gd name="connsiteY2" fmla="*/ 755938 h 3108613"/>
              <a:gd name="connsiteX3" fmla="*/ 3933825 w 5191125"/>
              <a:gd name="connsiteY3" fmla="*/ 213013 h 3108613"/>
              <a:gd name="connsiteX4" fmla="*/ 5191125 w 5191125"/>
              <a:gd name="connsiteY4" fmla="*/ 32038 h 31086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1125" h="3108613">
                <a:moveTo>
                  <a:pt x="0" y="3108613"/>
                </a:moveTo>
                <a:cubicBezTo>
                  <a:pt x="154781" y="2637919"/>
                  <a:pt x="309563" y="2167225"/>
                  <a:pt x="657225" y="1775113"/>
                </a:cubicBezTo>
                <a:cubicBezTo>
                  <a:pt x="1004887" y="1383001"/>
                  <a:pt x="1539875" y="1016288"/>
                  <a:pt x="2085975" y="755938"/>
                </a:cubicBezTo>
                <a:cubicBezTo>
                  <a:pt x="2632075" y="495588"/>
                  <a:pt x="3416300" y="333663"/>
                  <a:pt x="3933825" y="213013"/>
                </a:cubicBezTo>
                <a:cubicBezTo>
                  <a:pt x="4451350" y="92363"/>
                  <a:pt x="5029200" y="-69562"/>
                  <a:pt x="5191125" y="32038"/>
                </a:cubicBezTo>
              </a:path>
            </a:pathLst>
          </a:custGeom>
          <a:noFill/>
          <a:ln w="762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cxnSp>
        <p:nvCxnSpPr>
          <p:cNvPr id="26" name="Curved Connector 25">
            <a:extLst>
              <a:ext uri="{FF2B5EF4-FFF2-40B4-BE49-F238E27FC236}">
                <a16:creationId xmlns:a16="http://schemas.microsoft.com/office/drawing/2014/main" id="{9569EFAC-BDBB-7246-B1EB-8AA24A0C414F}"/>
              </a:ext>
            </a:extLst>
          </p:cNvPr>
          <p:cNvCxnSpPr/>
          <p:nvPr/>
        </p:nvCxnSpPr>
        <p:spPr>
          <a:xfrm rot="10800000">
            <a:off x="8823134" y="1835840"/>
            <a:ext cx="889868" cy="534140"/>
          </a:xfrm>
          <a:prstGeom prst="curvedConnector3">
            <a:avLst/>
          </a:prstGeom>
          <a:ln w="57150">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D96F3E54-BAB2-AB4B-8E19-D13749C893C2}"/>
              </a:ext>
            </a:extLst>
          </p:cNvPr>
          <p:cNvSpPr txBox="1"/>
          <p:nvPr/>
        </p:nvSpPr>
        <p:spPr>
          <a:xfrm>
            <a:off x="7541851" y="1352608"/>
            <a:ext cx="1617520" cy="923330"/>
          </a:xfrm>
          <a:prstGeom prst="rect">
            <a:avLst/>
          </a:prstGeom>
          <a:noFill/>
        </p:spPr>
        <p:txBody>
          <a:bodyPr wrap="square" rtlCol="0">
            <a:spAutoFit/>
          </a:bodyPr>
          <a:lstStyle/>
          <a:p>
            <a:pPr algn="ctr"/>
            <a:r>
              <a:rPr lang="en-CA" b="1" dirty="0">
                <a:solidFill>
                  <a:srgbClr val="002060"/>
                </a:solidFill>
              </a:rPr>
              <a:t>PERFECT (TRUE) MODEL!</a:t>
            </a:r>
          </a:p>
        </p:txBody>
      </p:sp>
      <p:sp>
        <p:nvSpPr>
          <p:cNvPr id="28" name="Oval 27">
            <a:extLst>
              <a:ext uri="{FF2B5EF4-FFF2-40B4-BE49-F238E27FC236}">
                <a16:creationId xmlns:a16="http://schemas.microsoft.com/office/drawing/2014/main" id="{12AF604A-F3E9-B04C-B227-6E8714FA0C67}"/>
              </a:ext>
            </a:extLst>
          </p:cNvPr>
          <p:cNvSpPr/>
          <p:nvPr/>
        </p:nvSpPr>
        <p:spPr>
          <a:xfrm>
            <a:off x="9656884" y="1763737"/>
            <a:ext cx="284199" cy="300118"/>
          </a:xfrm>
          <a:prstGeom prst="ellipse">
            <a:avLst/>
          </a:prstGeom>
          <a:solidFill>
            <a:srgbClr val="0070C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29" name="Oval 28">
            <a:extLst>
              <a:ext uri="{FF2B5EF4-FFF2-40B4-BE49-F238E27FC236}">
                <a16:creationId xmlns:a16="http://schemas.microsoft.com/office/drawing/2014/main" id="{F6D960A6-1172-634A-9490-76B7777788B8}"/>
              </a:ext>
            </a:extLst>
          </p:cNvPr>
          <p:cNvSpPr/>
          <p:nvPr/>
        </p:nvSpPr>
        <p:spPr>
          <a:xfrm>
            <a:off x="11228703" y="1627206"/>
            <a:ext cx="284199" cy="300118"/>
          </a:xfrm>
          <a:prstGeom prst="ellipse">
            <a:avLst/>
          </a:prstGeom>
          <a:solidFill>
            <a:srgbClr val="0070C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30" name="Oval 29">
            <a:extLst>
              <a:ext uri="{FF2B5EF4-FFF2-40B4-BE49-F238E27FC236}">
                <a16:creationId xmlns:a16="http://schemas.microsoft.com/office/drawing/2014/main" id="{79C88A87-0B8E-1B46-97A8-1F193CB0DC45}"/>
              </a:ext>
            </a:extLst>
          </p:cNvPr>
          <p:cNvSpPr/>
          <p:nvPr/>
        </p:nvSpPr>
        <p:spPr>
          <a:xfrm>
            <a:off x="11394940" y="2232938"/>
            <a:ext cx="284199" cy="300118"/>
          </a:xfrm>
          <a:prstGeom prst="ellipse">
            <a:avLst/>
          </a:prstGeom>
          <a:solidFill>
            <a:srgbClr val="0070C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Tree>
    <p:extLst>
      <p:ext uri="{BB962C8B-B14F-4D97-AF65-F5344CB8AC3E}">
        <p14:creationId xmlns:p14="http://schemas.microsoft.com/office/powerpoint/2010/main" val="14989258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ppt_x"/>
                                          </p:val>
                                        </p:tav>
                                        <p:tav tm="100000">
                                          <p:val>
                                            <p:strVal val="#ppt_x"/>
                                          </p:val>
                                        </p:tav>
                                      </p:tavLst>
                                    </p:anim>
                                    <p:anim calcmode="lin" valueType="num">
                                      <p:cBhvr additive="base">
                                        <p:cTn id="8" dur="500" fill="hold"/>
                                        <p:tgtEl>
                                          <p:spTgt spid="2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500" fill="hold"/>
                                        <p:tgtEl>
                                          <p:spTgt spid="27"/>
                                        </p:tgtEl>
                                        <p:attrNameLst>
                                          <p:attrName>ppt_x</p:attrName>
                                        </p:attrNameLst>
                                      </p:cBhvr>
                                      <p:tavLst>
                                        <p:tav tm="0">
                                          <p:val>
                                            <p:strVal val="#ppt_x"/>
                                          </p:val>
                                        </p:tav>
                                        <p:tav tm="100000">
                                          <p:val>
                                            <p:strVal val="#ppt_x"/>
                                          </p:val>
                                        </p:tav>
                                      </p:tavLst>
                                    </p:anim>
                                    <p:anim calcmode="lin" valueType="num">
                                      <p:cBhvr additive="base">
                                        <p:cTn id="12" dur="500" fill="hold"/>
                                        <p:tgtEl>
                                          <p:spTgt spid="27"/>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fill="hold"/>
                                        <p:tgtEl>
                                          <p:spTgt spid="26"/>
                                        </p:tgtEl>
                                        <p:attrNameLst>
                                          <p:attrName>ppt_x</p:attrName>
                                        </p:attrNameLst>
                                      </p:cBhvr>
                                      <p:tavLst>
                                        <p:tav tm="0">
                                          <p:val>
                                            <p:strVal val="#ppt_x"/>
                                          </p:val>
                                        </p:tav>
                                        <p:tav tm="100000">
                                          <p:val>
                                            <p:strVal val="#ppt_x"/>
                                          </p:val>
                                        </p:tav>
                                      </p:tavLst>
                                    </p:anim>
                                    <p:anim calcmode="lin" valueType="num">
                                      <p:cBhvr additive="base">
                                        <p:cTn id="16"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wipe(down)">
                                      <p:cBhvr>
                                        <p:cTn id="21" dur="500"/>
                                        <p:tgtEl>
                                          <p:spTgt spid="23"/>
                                        </p:tgtEl>
                                      </p:cBhvr>
                                    </p:animEffect>
                                  </p:childTnLst>
                                </p:cTn>
                              </p:par>
                            </p:childTnLst>
                          </p:cTn>
                        </p:par>
                        <p:par>
                          <p:cTn id="22" fill="hold">
                            <p:stCondLst>
                              <p:cond delay="500"/>
                            </p:stCondLst>
                            <p:childTnLst>
                              <p:par>
                                <p:cTn id="23" presetID="22" presetClass="entr" presetSubtype="4" fill="hold" nodeType="after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wipe(down)">
                                      <p:cBhvr>
                                        <p:cTn id="25"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7"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85DDC0E-B0AB-4F24-8B1D-80ED30077CCB}"/>
              </a:ext>
            </a:extLst>
          </p:cNvPr>
          <p:cNvPicPr>
            <a:picLocks noChangeAspect="1"/>
          </p:cNvPicPr>
          <p:nvPr/>
        </p:nvPicPr>
        <p:blipFill>
          <a:blip r:embed="rId2"/>
          <a:stretch>
            <a:fillRect/>
          </a:stretch>
        </p:blipFill>
        <p:spPr>
          <a:xfrm>
            <a:off x="8878" y="-26581"/>
            <a:ext cx="12192000" cy="6884581"/>
          </a:xfrm>
          <a:prstGeom prst="rect">
            <a:avLst/>
          </a:prstGeom>
        </p:spPr>
      </p:pic>
      <p:pic>
        <p:nvPicPr>
          <p:cNvPr id="5" name="Picture 4">
            <a:extLst>
              <a:ext uri="{FF2B5EF4-FFF2-40B4-BE49-F238E27FC236}">
                <a16:creationId xmlns:a16="http://schemas.microsoft.com/office/drawing/2014/main" id="{02B793CF-DD9F-914A-9BAC-8F1CC3D2075C}"/>
              </a:ext>
            </a:extLst>
          </p:cNvPr>
          <p:cNvPicPr>
            <a:picLocks noChangeAspect="1"/>
          </p:cNvPicPr>
          <p:nvPr/>
        </p:nvPicPr>
        <p:blipFill rotWithShape="1">
          <a:blip r:embed="rId3"/>
          <a:srcRect r="34263"/>
          <a:stretch/>
        </p:blipFill>
        <p:spPr>
          <a:xfrm>
            <a:off x="3073736" y="1986490"/>
            <a:ext cx="6628629" cy="2262003"/>
          </a:xfrm>
          <a:prstGeom prst="rect">
            <a:avLst/>
          </a:prstGeom>
        </p:spPr>
      </p:pic>
      <p:sp>
        <p:nvSpPr>
          <p:cNvPr id="6" name="Left Arrow 5">
            <a:extLst>
              <a:ext uri="{FF2B5EF4-FFF2-40B4-BE49-F238E27FC236}">
                <a16:creationId xmlns:a16="http://schemas.microsoft.com/office/drawing/2014/main" id="{A2B2C773-4338-9643-90EC-23831B4D3364}"/>
              </a:ext>
            </a:extLst>
          </p:cNvPr>
          <p:cNvSpPr/>
          <p:nvPr/>
        </p:nvSpPr>
        <p:spPr>
          <a:xfrm rot="5400000" flipV="1">
            <a:off x="4020503" y="4324195"/>
            <a:ext cx="689548" cy="374754"/>
          </a:xfrm>
          <a:prstGeom prst="lef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EC73A37F-397E-0548-99A3-4B1596516B04}"/>
              </a:ext>
            </a:extLst>
          </p:cNvPr>
          <p:cNvSpPr txBox="1"/>
          <p:nvPr/>
        </p:nvSpPr>
        <p:spPr>
          <a:xfrm>
            <a:off x="3307711" y="4856346"/>
            <a:ext cx="3171894" cy="369332"/>
          </a:xfrm>
          <a:prstGeom prst="rect">
            <a:avLst/>
          </a:prstGeom>
          <a:noFill/>
        </p:spPr>
        <p:txBody>
          <a:bodyPr wrap="none" rtlCol="0">
            <a:spAutoFit/>
          </a:bodyPr>
          <a:lstStyle/>
          <a:p>
            <a:r>
              <a:rPr lang="en-US" b="1" dirty="0"/>
              <a:t>After the completion, click this.</a:t>
            </a:r>
          </a:p>
        </p:txBody>
      </p:sp>
      <p:sp>
        <p:nvSpPr>
          <p:cNvPr id="10" name="Прямоугольник 4">
            <a:extLst>
              <a:ext uri="{FF2B5EF4-FFF2-40B4-BE49-F238E27FC236}">
                <a16:creationId xmlns:a16="http://schemas.microsoft.com/office/drawing/2014/main" id="{39685832-D958-4A65-ADF6-87DB269FEB8E}"/>
              </a:ext>
            </a:extLst>
          </p:cNvPr>
          <p:cNvSpPr/>
          <p:nvPr/>
        </p:nvSpPr>
        <p:spPr>
          <a:xfrm>
            <a:off x="416128" y="229399"/>
            <a:ext cx="12175089" cy="523220"/>
          </a:xfrm>
          <a:prstGeom prst="rect">
            <a:avLst/>
          </a:prstGeom>
        </p:spPr>
        <p:txBody>
          <a:bodyPr wrap="square">
            <a:spAutoFit/>
          </a:bodyPr>
          <a:lstStyle/>
          <a:p>
            <a:r>
              <a:rPr lang="en-US" sz="2800" b="1" dirty="0">
                <a:solidFill>
                  <a:srgbClr val="002060"/>
                </a:solidFill>
                <a:latin typeface="Montserrat" charset="0"/>
                <a:ea typeface="Montserrat" charset="0"/>
                <a:cs typeface="Montserrat" charset="0"/>
              </a:rPr>
              <a:t>HYPERPARAMETERS OPTIMIZATION STEPS IN SAGEMAKER</a:t>
            </a:r>
            <a:endParaRPr lang="ru-RU" sz="2800" b="1" dirty="0">
              <a:solidFill>
                <a:srgbClr val="002060"/>
              </a:solidFill>
              <a:latin typeface="Montserrat" charset="0"/>
              <a:ea typeface="Montserrat" charset="0"/>
              <a:cs typeface="Montserrat" charset="0"/>
            </a:endParaRPr>
          </a:p>
        </p:txBody>
      </p:sp>
    </p:spTree>
    <p:extLst>
      <p:ext uri="{BB962C8B-B14F-4D97-AF65-F5344CB8AC3E}">
        <p14:creationId xmlns:p14="http://schemas.microsoft.com/office/powerpoint/2010/main" val="268401428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F343A3B3-CF65-430B-97B7-47ECB83AD611}"/>
              </a:ext>
            </a:extLst>
          </p:cNvPr>
          <p:cNvPicPr>
            <a:picLocks noChangeAspect="1"/>
          </p:cNvPicPr>
          <p:nvPr/>
        </p:nvPicPr>
        <p:blipFill>
          <a:blip r:embed="rId2"/>
          <a:stretch>
            <a:fillRect/>
          </a:stretch>
        </p:blipFill>
        <p:spPr>
          <a:xfrm>
            <a:off x="8878" y="-26581"/>
            <a:ext cx="12192000" cy="6884581"/>
          </a:xfrm>
          <a:prstGeom prst="rect">
            <a:avLst/>
          </a:prstGeom>
        </p:spPr>
      </p:pic>
      <p:sp>
        <p:nvSpPr>
          <p:cNvPr id="3" name="Content Placeholder 2">
            <a:extLst>
              <a:ext uri="{FF2B5EF4-FFF2-40B4-BE49-F238E27FC236}">
                <a16:creationId xmlns:a16="http://schemas.microsoft.com/office/drawing/2014/main" id="{57BC3583-DA0C-C84B-814E-BFFB99C9BFAB}"/>
              </a:ext>
            </a:extLst>
          </p:cNvPr>
          <p:cNvSpPr>
            <a:spLocks noGrp="1"/>
          </p:cNvSpPr>
          <p:nvPr>
            <p:ph idx="1"/>
          </p:nvPr>
        </p:nvSpPr>
        <p:spPr>
          <a:xfrm>
            <a:off x="-6863335" y="-2088357"/>
            <a:ext cx="9905999" cy="4176713"/>
          </a:xfrm>
          <a:noFill/>
        </p:spPr>
        <p:txBody>
          <a:bodyPr/>
          <a:lstStyle/>
          <a:p>
            <a:r>
              <a:rPr lang="en-US" dirty="0"/>
              <a:t>Image classifier</a:t>
            </a:r>
          </a:p>
        </p:txBody>
      </p:sp>
      <p:pic>
        <p:nvPicPr>
          <p:cNvPr id="5" name="Picture 4">
            <a:extLst>
              <a:ext uri="{FF2B5EF4-FFF2-40B4-BE49-F238E27FC236}">
                <a16:creationId xmlns:a16="http://schemas.microsoft.com/office/drawing/2014/main" id="{F1A0AF9B-8064-A24C-8B2B-617178C9C678}"/>
              </a:ext>
            </a:extLst>
          </p:cNvPr>
          <p:cNvPicPr>
            <a:picLocks noChangeAspect="1"/>
          </p:cNvPicPr>
          <p:nvPr/>
        </p:nvPicPr>
        <p:blipFill>
          <a:blip r:embed="rId3"/>
          <a:stretch>
            <a:fillRect/>
          </a:stretch>
        </p:blipFill>
        <p:spPr>
          <a:xfrm>
            <a:off x="646045" y="1778091"/>
            <a:ext cx="7086600" cy="4583944"/>
          </a:xfrm>
          <a:prstGeom prst="rect">
            <a:avLst/>
          </a:prstGeom>
        </p:spPr>
      </p:pic>
      <p:sp>
        <p:nvSpPr>
          <p:cNvPr id="6" name="TextBox 5">
            <a:extLst>
              <a:ext uri="{FF2B5EF4-FFF2-40B4-BE49-F238E27FC236}">
                <a16:creationId xmlns:a16="http://schemas.microsoft.com/office/drawing/2014/main" id="{ADFCC270-568E-DD4B-A728-6BA4FF5FB984}"/>
              </a:ext>
            </a:extLst>
          </p:cNvPr>
          <p:cNvSpPr txBox="1"/>
          <p:nvPr/>
        </p:nvSpPr>
        <p:spPr>
          <a:xfrm>
            <a:off x="7874001" y="2819400"/>
            <a:ext cx="3479800" cy="646331"/>
          </a:xfrm>
          <a:prstGeom prst="rect">
            <a:avLst/>
          </a:prstGeom>
          <a:noFill/>
        </p:spPr>
        <p:txBody>
          <a:bodyPr wrap="square" rtlCol="0">
            <a:spAutoFit/>
          </a:bodyPr>
          <a:lstStyle/>
          <a:p>
            <a:r>
              <a:rPr lang="en-US" b="1" dirty="0"/>
              <a:t>You can scroll down to see the best training job hyper-parameters</a:t>
            </a:r>
          </a:p>
        </p:txBody>
      </p:sp>
      <p:sp>
        <p:nvSpPr>
          <p:cNvPr id="7" name="TextBox 6">
            <a:extLst>
              <a:ext uri="{FF2B5EF4-FFF2-40B4-BE49-F238E27FC236}">
                <a16:creationId xmlns:a16="http://schemas.microsoft.com/office/drawing/2014/main" id="{4AFF002F-CC27-5448-BA8D-3EAF9098E64C}"/>
              </a:ext>
            </a:extLst>
          </p:cNvPr>
          <p:cNvSpPr txBox="1"/>
          <p:nvPr/>
        </p:nvSpPr>
        <p:spPr>
          <a:xfrm>
            <a:off x="8407400" y="4457700"/>
            <a:ext cx="3238500" cy="923330"/>
          </a:xfrm>
          <a:prstGeom prst="rect">
            <a:avLst/>
          </a:prstGeom>
          <a:noFill/>
        </p:spPr>
        <p:txBody>
          <a:bodyPr wrap="square" rtlCol="0">
            <a:spAutoFit/>
          </a:bodyPr>
          <a:lstStyle/>
          <a:p>
            <a:r>
              <a:rPr lang="en-US" b="1" dirty="0"/>
              <a:t>Finally, you can copy these values to train your model in your notebook instance.</a:t>
            </a:r>
          </a:p>
        </p:txBody>
      </p:sp>
      <p:sp>
        <p:nvSpPr>
          <p:cNvPr id="10" name="Прямоугольник 4">
            <a:extLst>
              <a:ext uri="{FF2B5EF4-FFF2-40B4-BE49-F238E27FC236}">
                <a16:creationId xmlns:a16="http://schemas.microsoft.com/office/drawing/2014/main" id="{040FE083-3A0D-4D6D-AE24-92ECFC95A45C}"/>
              </a:ext>
            </a:extLst>
          </p:cNvPr>
          <p:cNvSpPr/>
          <p:nvPr/>
        </p:nvSpPr>
        <p:spPr>
          <a:xfrm>
            <a:off x="416128" y="229399"/>
            <a:ext cx="12175089" cy="523220"/>
          </a:xfrm>
          <a:prstGeom prst="rect">
            <a:avLst/>
          </a:prstGeom>
        </p:spPr>
        <p:txBody>
          <a:bodyPr wrap="square">
            <a:spAutoFit/>
          </a:bodyPr>
          <a:lstStyle/>
          <a:p>
            <a:r>
              <a:rPr lang="en-US" sz="2800" b="1" dirty="0">
                <a:solidFill>
                  <a:srgbClr val="002060"/>
                </a:solidFill>
                <a:latin typeface="Montserrat" charset="0"/>
                <a:ea typeface="Montserrat" charset="0"/>
                <a:cs typeface="Montserrat" charset="0"/>
              </a:rPr>
              <a:t>HYPERPARAMETERS OPTIMIZATION STEPS IN SAGEMAKER</a:t>
            </a:r>
            <a:endParaRPr lang="ru-RU" sz="2800" b="1" dirty="0">
              <a:solidFill>
                <a:srgbClr val="002060"/>
              </a:solidFill>
              <a:latin typeface="Montserrat" charset="0"/>
              <a:ea typeface="Montserrat" charset="0"/>
              <a:cs typeface="Montserrat" charset="0"/>
            </a:endParaRPr>
          </a:p>
        </p:txBody>
      </p:sp>
    </p:spTree>
    <p:extLst>
      <p:ext uri="{BB962C8B-B14F-4D97-AF65-F5344CB8AC3E}">
        <p14:creationId xmlns:p14="http://schemas.microsoft.com/office/powerpoint/2010/main" val="265281670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8998302-23AC-490D-91F6-53927E37E579}"/>
              </a:ext>
            </a:extLst>
          </p:cNvPr>
          <p:cNvPicPr>
            <a:picLocks noChangeAspect="1"/>
          </p:cNvPicPr>
          <p:nvPr/>
        </p:nvPicPr>
        <p:blipFill>
          <a:blip r:embed="rId2"/>
          <a:stretch>
            <a:fillRect/>
          </a:stretch>
        </p:blipFill>
        <p:spPr>
          <a:xfrm>
            <a:off x="8878" y="-26581"/>
            <a:ext cx="12192000" cy="6884581"/>
          </a:xfrm>
          <a:prstGeom prst="rect">
            <a:avLst/>
          </a:prstGeom>
        </p:spPr>
      </p:pic>
      <p:pic>
        <p:nvPicPr>
          <p:cNvPr id="5" name="Picture 4">
            <a:extLst>
              <a:ext uri="{FF2B5EF4-FFF2-40B4-BE49-F238E27FC236}">
                <a16:creationId xmlns:a16="http://schemas.microsoft.com/office/drawing/2014/main" id="{14E0606A-C49A-784D-A705-D3597608C7FF}"/>
              </a:ext>
            </a:extLst>
          </p:cNvPr>
          <p:cNvPicPr>
            <a:picLocks noChangeAspect="1"/>
          </p:cNvPicPr>
          <p:nvPr/>
        </p:nvPicPr>
        <p:blipFill>
          <a:blip r:embed="rId3"/>
          <a:stretch>
            <a:fillRect/>
          </a:stretch>
        </p:blipFill>
        <p:spPr>
          <a:xfrm>
            <a:off x="1312863" y="2854337"/>
            <a:ext cx="9412102" cy="2383584"/>
          </a:xfrm>
          <a:prstGeom prst="rect">
            <a:avLst/>
          </a:prstGeom>
        </p:spPr>
      </p:pic>
      <p:sp>
        <p:nvSpPr>
          <p:cNvPr id="10" name="Прямоугольник 4">
            <a:extLst>
              <a:ext uri="{FF2B5EF4-FFF2-40B4-BE49-F238E27FC236}">
                <a16:creationId xmlns:a16="http://schemas.microsoft.com/office/drawing/2014/main" id="{FADCC002-6F64-475E-B655-5C5B29323F5E}"/>
              </a:ext>
            </a:extLst>
          </p:cNvPr>
          <p:cNvSpPr/>
          <p:nvPr/>
        </p:nvSpPr>
        <p:spPr>
          <a:xfrm>
            <a:off x="416128" y="229399"/>
            <a:ext cx="12175089" cy="523220"/>
          </a:xfrm>
          <a:prstGeom prst="rect">
            <a:avLst/>
          </a:prstGeom>
        </p:spPr>
        <p:txBody>
          <a:bodyPr wrap="square">
            <a:spAutoFit/>
          </a:bodyPr>
          <a:lstStyle/>
          <a:p>
            <a:r>
              <a:rPr lang="en-US" sz="2800" b="1" dirty="0">
                <a:solidFill>
                  <a:srgbClr val="002060"/>
                </a:solidFill>
                <a:latin typeface="Montserrat" charset="0"/>
                <a:ea typeface="Montserrat" charset="0"/>
                <a:cs typeface="Montserrat" charset="0"/>
              </a:rPr>
              <a:t>HYPERPARAMETERS OPTIMIZATION STEPS IN SAGEMAKER</a:t>
            </a:r>
            <a:endParaRPr lang="ru-RU" sz="2800" b="1" dirty="0">
              <a:solidFill>
                <a:srgbClr val="002060"/>
              </a:solidFill>
              <a:latin typeface="Montserrat" charset="0"/>
              <a:ea typeface="Montserrat" charset="0"/>
              <a:cs typeface="Montserrat" charset="0"/>
            </a:endParaRPr>
          </a:p>
        </p:txBody>
      </p:sp>
    </p:spTree>
    <p:extLst>
      <p:ext uri="{BB962C8B-B14F-4D97-AF65-F5344CB8AC3E}">
        <p14:creationId xmlns:p14="http://schemas.microsoft.com/office/powerpoint/2010/main" val="25399658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96982AE-9C85-4B08-8C16-FC4E941C7279}"/>
              </a:ext>
            </a:extLst>
          </p:cNvPr>
          <p:cNvPicPr>
            <a:picLocks noChangeAspect="1"/>
          </p:cNvPicPr>
          <p:nvPr/>
        </p:nvPicPr>
        <p:blipFill>
          <a:blip r:embed="rId2"/>
          <a:stretch>
            <a:fillRect/>
          </a:stretch>
        </p:blipFill>
        <p:spPr>
          <a:xfrm>
            <a:off x="8878" y="-26581"/>
            <a:ext cx="12192000" cy="6884581"/>
          </a:xfrm>
          <a:prstGeom prst="rect">
            <a:avLst/>
          </a:prstGeom>
        </p:spPr>
      </p:pic>
      <p:pic>
        <p:nvPicPr>
          <p:cNvPr id="5" name="Picture 4">
            <a:extLst>
              <a:ext uri="{FF2B5EF4-FFF2-40B4-BE49-F238E27FC236}">
                <a16:creationId xmlns:a16="http://schemas.microsoft.com/office/drawing/2014/main" id="{2328EB3C-CC63-2B41-83B2-9CC4963DAEA7}"/>
              </a:ext>
            </a:extLst>
          </p:cNvPr>
          <p:cNvPicPr>
            <a:picLocks noChangeAspect="1"/>
          </p:cNvPicPr>
          <p:nvPr/>
        </p:nvPicPr>
        <p:blipFill>
          <a:blip r:embed="rId3"/>
          <a:stretch>
            <a:fillRect/>
          </a:stretch>
        </p:blipFill>
        <p:spPr>
          <a:xfrm>
            <a:off x="1202635" y="2627452"/>
            <a:ext cx="8776252" cy="2574040"/>
          </a:xfrm>
          <a:prstGeom prst="rect">
            <a:avLst/>
          </a:prstGeom>
        </p:spPr>
      </p:pic>
      <p:sp>
        <p:nvSpPr>
          <p:cNvPr id="8" name="Прямоугольник 4">
            <a:extLst>
              <a:ext uri="{FF2B5EF4-FFF2-40B4-BE49-F238E27FC236}">
                <a16:creationId xmlns:a16="http://schemas.microsoft.com/office/drawing/2014/main" id="{3BC1618A-AFE7-402F-98DA-7D32AF4B473B}"/>
              </a:ext>
            </a:extLst>
          </p:cNvPr>
          <p:cNvSpPr/>
          <p:nvPr/>
        </p:nvSpPr>
        <p:spPr>
          <a:xfrm>
            <a:off x="416128" y="229399"/>
            <a:ext cx="12175089" cy="523220"/>
          </a:xfrm>
          <a:prstGeom prst="rect">
            <a:avLst/>
          </a:prstGeom>
        </p:spPr>
        <p:txBody>
          <a:bodyPr wrap="square">
            <a:spAutoFit/>
          </a:bodyPr>
          <a:lstStyle/>
          <a:p>
            <a:r>
              <a:rPr lang="en-US" sz="2800" b="1" dirty="0">
                <a:solidFill>
                  <a:srgbClr val="002060"/>
                </a:solidFill>
                <a:latin typeface="Montserrat" charset="0"/>
                <a:ea typeface="Montserrat" charset="0"/>
                <a:cs typeface="Montserrat" charset="0"/>
              </a:rPr>
              <a:t>HYPERPARAMETERS OPTIMIZATION STEPS IN SAGEMAKER</a:t>
            </a:r>
            <a:endParaRPr lang="ru-RU" sz="2800" b="1" dirty="0">
              <a:solidFill>
                <a:srgbClr val="002060"/>
              </a:solidFill>
              <a:latin typeface="Montserrat" charset="0"/>
              <a:ea typeface="Montserrat" charset="0"/>
              <a:cs typeface="Montserrat" charset="0"/>
            </a:endParaRPr>
          </a:p>
        </p:txBody>
      </p:sp>
    </p:spTree>
    <p:extLst>
      <p:ext uri="{BB962C8B-B14F-4D97-AF65-F5344CB8AC3E}">
        <p14:creationId xmlns:p14="http://schemas.microsoft.com/office/powerpoint/2010/main" val="13038375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Picture 32">
            <a:extLst>
              <a:ext uri="{FF2B5EF4-FFF2-40B4-BE49-F238E27FC236}">
                <a16:creationId xmlns:a16="http://schemas.microsoft.com/office/drawing/2014/main" id="{A95CB52E-DDAF-4A15-97BC-35ABDC05AF04}"/>
              </a:ext>
            </a:extLst>
          </p:cNvPr>
          <p:cNvPicPr>
            <a:picLocks noChangeAspect="1"/>
          </p:cNvPicPr>
          <p:nvPr/>
        </p:nvPicPr>
        <p:blipFill>
          <a:blip r:embed="rId2"/>
          <a:stretch>
            <a:fillRect/>
          </a:stretch>
        </p:blipFill>
        <p:spPr>
          <a:xfrm>
            <a:off x="0" y="-26581"/>
            <a:ext cx="12192000" cy="6884581"/>
          </a:xfrm>
          <a:prstGeom prst="rect">
            <a:avLst/>
          </a:prstGeom>
        </p:spPr>
      </p:pic>
      <p:sp>
        <p:nvSpPr>
          <p:cNvPr id="4" name="Прямоугольник 4">
            <a:extLst>
              <a:ext uri="{FF2B5EF4-FFF2-40B4-BE49-F238E27FC236}">
                <a16:creationId xmlns:a16="http://schemas.microsoft.com/office/drawing/2014/main" id="{376FCE22-A404-3C43-8FBA-0BE403CEE972}"/>
              </a:ext>
            </a:extLst>
          </p:cNvPr>
          <p:cNvSpPr/>
          <p:nvPr/>
        </p:nvSpPr>
        <p:spPr>
          <a:xfrm>
            <a:off x="554183" y="36842"/>
            <a:ext cx="7086472" cy="1077218"/>
          </a:xfrm>
          <a:prstGeom prst="rect">
            <a:avLst/>
          </a:prstGeom>
        </p:spPr>
        <p:txBody>
          <a:bodyPr wrap="square">
            <a:spAutoFit/>
          </a:bodyPr>
          <a:lstStyle/>
          <a:p>
            <a:r>
              <a:rPr lang="en-US" sz="3200" b="1" dirty="0">
                <a:solidFill>
                  <a:srgbClr val="002060"/>
                </a:solidFill>
                <a:latin typeface="Montserrat" charset="0"/>
                <a:ea typeface="Montserrat" charset="0"/>
                <a:cs typeface="Montserrat" charset="0"/>
              </a:rPr>
              <a:t>BIAS VARIANCE TRAINING VS. TESTING DATASETS</a:t>
            </a:r>
            <a:endParaRPr lang="ru-RU" sz="3200" b="1" dirty="0">
              <a:solidFill>
                <a:srgbClr val="002060"/>
              </a:solidFill>
              <a:latin typeface="Montserrat" charset="0"/>
              <a:ea typeface="Montserrat" charset="0"/>
              <a:cs typeface="Montserrat" charset="0"/>
            </a:endParaRPr>
          </a:p>
        </p:txBody>
      </p:sp>
      <p:sp>
        <p:nvSpPr>
          <p:cNvPr id="5" name="Content Placeholder 2">
            <a:extLst>
              <a:ext uri="{FF2B5EF4-FFF2-40B4-BE49-F238E27FC236}">
                <a16:creationId xmlns:a16="http://schemas.microsoft.com/office/drawing/2014/main" id="{4C42F461-81E6-C244-BC2B-FF4A019A5E9F}"/>
              </a:ext>
            </a:extLst>
          </p:cNvPr>
          <p:cNvSpPr txBox="1">
            <a:spLocks/>
          </p:cNvSpPr>
          <p:nvPr/>
        </p:nvSpPr>
        <p:spPr>
          <a:xfrm>
            <a:off x="554183" y="1264643"/>
            <a:ext cx="4731261" cy="4525963"/>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342900" indent="-342900" algn="l">
              <a:buFont typeface="Arial" panose="020B0604020202020204" pitchFamily="34" charset="0"/>
              <a:buChar char="•"/>
            </a:pPr>
            <a:r>
              <a:rPr lang="en-CA" sz="1800" b="1" dirty="0">
                <a:latin typeface="Montserrat" charset="0"/>
                <a:ea typeface="Montserrat" charset="0"/>
                <a:cs typeface="Montserrat" charset="0"/>
              </a:rPr>
              <a:t>Dataset is divided to training and testing datasets</a:t>
            </a:r>
          </a:p>
          <a:p>
            <a:pPr marL="342900" indent="-342900" algn="l">
              <a:buFont typeface="Arial" panose="020B0604020202020204" pitchFamily="34" charset="0"/>
              <a:buChar char="•"/>
            </a:pPr>
            <a:r>
              <a:rPr lang="en-CA" sz="1800" b="1" dirty="0">
                <a:latin typeface="Montserrat" charset="0"/>
                <a:ea typeface="Montserrat" charset="0"/>
                <a:cs typeface="Montserrat" charset="0"/>
              </a:rPr>
              <a:t>Testing datasets have never been seen by the model before</a:t>
            </a:r>
          </a:p>
          <a:p>
            <a:pPr marL="342900" indent="-342900" algn="l">
              <a:buFont typeface="Arial" panose="020B0604020202020204" pitchFamily="34" charset="0"/>
              <a:buChar char="•"/>
            </a:pPr>
            <a:endParaRPr lang="en-CA" sz="1800" dirty="0">
              <a:latin typeface="Montserrat" charset="0"/>
              <a:ea typeface="Montserrat" charset="0"/>
              <a:cs typeface="Montserrat" charset="0"/>
            </a:endParaRPr>
          </a:p>
          <a:p>
            <a:pPr marL="342900" indent="-342900" algn="l">
              <a:buFont typeface="Arial" panose="020B0604020202020204" pitchFamily="34" charset="0"/>
              <a:buChar char="•"/>
            </a:pPr>
            <a:endParaRPr lang="en-CA" sz="1800" dirty="0">
              <a:latin typeface="Montserrat" charset="0"/>
              <a:ea typeface="Montserrat" charset="0"/>
              <a:cs typeface="Montserrat" charset="0"/>
            </a:endParaRPr>
          </a:p>
          <a:p>
            <a:pPr marL="342900" indent="-342900" algn="l">
              <a:buFont typeface="Arial" panose="020B0604020202020204" pitchFamily="34" charset="0"/>
              <a:buChar char="•"/>
            </a:pPr>
            <a:endParaRPr lang="en-CA" sz="1800" dirty="0">
              <a:latin typeface="Montserrat" charset="0"/>
              <a:ea typeface="Montserrat" charset="0"/>
              <a:cs typeface="Montserrat" charset="0"/>
            </a:endParaRPr>
          </a:p>
        </p:txBody>
      </p:sp>
      <p:cxnSp>
        <p:nvCxnSpPr>
          <p:cNvPr id="6" name="Straight Arrow Connector 5">
            <a:extLst>
              <a:ext uri="{FF2B5EF4-FFF2-40B4-BE49-F238E27FC236}">
                <a16:creationId xmlns:a16="http://schemas.microsoft.com/office/drawing/2014/main" id="{1CCC6B94-4EC1-6149-9A38-E18E0857ED83}"/>
              </a:ext>
            </a:extLst>
          </p:cNvPr>
          <p:cNvCxnSpPr/>
          <p:nvPr/>
        </p:nvCxnSpPr>
        <p:spPr>
          <a:xfrm flipV="1">
            <a:off x="5883655" y="5095092"/>
            <a:ext cx="4795616" cy="32711"/>
          </a:xfrm>
          <a:prstGeom prst="straightConnector1">
            <a:avLst/>
          </a:prstGeom>
          <a:ln w="57150">
            <a:solidFill>
              <a:srgbClr val="124359"/>
            </a:solidFill>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6">
            <a:extLst>
              <a:ext uri="{FF2B5EF4-FFF2-40B4-BE49-F238E27FC236}">
                <a16:creationId xmlns:a16="http://schemas.microsoft.com/office/drawing/2014/main" id="{B008CE72-7E2D-014D-878E-0126963C2295}"/>
              </a:ext>
            </a:extLst>
          </p:cNvPr>
          <p:cNvCxnSpPr/>
          <p:nvPr/>
        </p:nvCxnSpPr>
        <p:spPr>
          <a:xfrm flipH="1" flipV="1">
            <a:off x="5884752" y="1443074"/>
            <a:ext cx="18137" cy="3706955"/>
          </a:xfrm>
          <a:prstGeom prst="straightConnector1">
            <a:avLst/>
          </a:prstGeom>
          <a:ln w="57150">
            <a:solidFill>
              <a:srgbClr val="124359"/>
            </a:solidFill>
            <a:tailEnd type="triangle"/>
          </a:ln>
        </p:spPr>
        <p:style>
          <a:lnRef idx="1">
            <a:schemeClr val="accent1"/>
          </a:lnRef>
          <a:fillRef idx="0">
            <a:schemeClr val="accent1"/>
          </a:fillRef>
          <a:effectRef idx="0">
            <a:schemeClr val="accent1"/>
          </a:effectRef>
          <a:fontRef idx="minor">
            <a:schemeClr val="tx1"/>
          </a:fontRef>
        </p:style>
      </p:cxnSp>
      <p:sp>
        <p:nvSpPr>
          <p:cNvPr id="8" name="Oval 7">
            <a:extLst>
              <a:ext uri="{FF2B5EF4-FFF2-40B4-BE49-F238E27FC236}">
                <a16:creationId xmlns:a16="http://schemas.microsoft.com/office/drawing/2014/main" id="{0EEACEAE-E92C-394F-8DEC-754F21CBF4D8}"/>
              </a:ext>
            </a:extLst>
          </p:cNvPr>
          <p:cNvSpPr/>
          <p:nvPr/>
        </p:nvSpPr>
        <p:spPr>
          <a:xfrm>
            <a:off x="7101036" y="2889569"/>
            <a:ext cx="284199" cy="300118"/>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9" name="Oval 8">
            <a:extLst>
              <a:ext uri="{FF2B5EF4-FFF2-40B4-BE49-F238E27FC236}">
                <a16:creationId xmlns:a16="http://schemas.microsoft.com/office/drawing/2014/main" id="{BDB0E206-B123-0544-ADF1-AB940FFBF7B9}"/>
              </a:ext>
            </a:extLst>
          </p:cNvPr>
          <p:cNvSpPr/>
          <p:nvPr/>
        </p:nvSpPr>
        <p:spPr>
          <a:xfrm>
            <a:off x="7722264" y="2330372"/>
            <a:ext cx="284199" cy="300118"/>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11" name="Oval 10">
            <a:extLst>
              <a:ext uri="{FF2B5EF4-FFF2-40B4-BE49-F238E27FC236}">
                <a16:creationId xmlns:a16="http://schemas.microsoft.com/office/drawing/2014/main" id="{6D941C68-8F8D-F446-B909-0B4F4D4AFAB8}"/>
              </a:ext>
            </a:extLst>
          </p:cNvPr>
          <p:cNvSpPr/>
          <p:nvPr/>
        </p:nvSpPr>
        <p:spPr>
          <a:xfrm>
            <a:off x="6322089" y="4528164"/>
            <a:ext cx="284199" cy="300118"/>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12" name="Oval 11">
            <a:extLst>
              <a:ext uri="{FF2B5EF4-FFF2-40B4-BE49-F238E27FC236}">
                <a16:creationId xmlns:a16="http://schemas.microsoft.com/office/drawing/2014/main" id="{E0BE7BF0-FC4C-7149-B697-429D870729DE}"/>
              </a:ext>
            </a:extLst>
          </p:cNvPr>
          <p:cNvSpPr/>
          <p:nvPr/>
        </p:nvSpPr>
        <p:spPr>
          <a:xfrm>
            <a:off x="7218401" y="4311940"/>
            <a:ext cx="284199" cy="300118"/>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13" name="Oval 12">
            <a:extLst>
              <a:ext uri="{FF2B5EF4-FFF2-40B4-BE49-F238E27FC236}">
                <a16:creationId xmlns:a16="http://schemas.microsoft.com/office/drawing/2014/main" id="{EC33C9EA-5119-7E4B-B58E-C55A186953F7}"/>
              </a:ext>
            </a:extLst>
          </p:cNvPr>
          <p:cNvSpPr/>
          <p:nvPr/>
        </p:nvSpPr>
        <p:spPr>
          <a:xfrm>
            <a:off x="8478768" y="1996247"/>
            <a:ext cx="284199" cy="300118"/>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14" name="Oval 13">
            <a:extLst>
              <a:ext uri="{FF2B5EF4-FFF2-40B4-BE49-F238E27FC236}">
                <a16:creationId xmlns:a16="http://schemas.microsoft.com/office/drawing/2014/main" id="{BE1AC7EA-1BBC-A243-8E60-CCBF1E237F04}"/>
              </a:ext>
            </a:extLst>
          </p:cNvPr>
          <p:cNvSpPr/>
          <p:nvPr/>
        </p:nvSpPr>
        <p:spPr>
          <a:xfrm>
            <a:off x="6416870" y="3925608"/>
            <a:ext cx="284199" cy="300118"/>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15" name="Oval 14">
            <a:extLst>
              <a:ext uri="{FF2B5EF4-FFF2-40B4-BE49-F238E27FC236}">
                <a16:creationId xmlns:a16="http://schemas.microsoft.com/office/drawing/2014/main" id="{8581BE00-2219-CB4E-9467-B7FA903E55B8}"/>
              </a:ext>
            </a:extLst>
          </p:cNvPr>
          <p:cNvSpPr/>
          <p:nvPr/>
        </p:nvSpPr>
        <p:spPr>
          <a:xfrm>
            <a:off x="8441282" y="2603817"/>
            <a:ext cx="284199" cy="300118"/>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16" name="TextBox 15">
            <a:extLst>
              <a:ext uri="{FF2B5EF4-FFF2-40B4-BE49-F238E27FC236}">
                <a16:creationId xmlns:a16="http://schemas.microsoft.com/office/drawing/2014/main" id="{E1030272-BAE2-4C40-A527-359375443D4B}"/>
              </a:ext>
            </a:extLst>
          </p:cNvPr>
          <p:cNvSpPr txBox="1"/>
          <p:nvPr/>
        </p:nvSpPr>
        <p:spPr>
          <a:xfrm>
            <a:off x="7101036" y="5075884"/>
            <a:ext cx="3134961" cy="646331"/>
          </a:xfrm>
          <a:prstGeom prst="rect">
            <a:avLst/>
          </a:prstGeom>
          <a:noFill/>
        </p:spPr>
        <p:txBody>
          <a:bodyPr wrap="none" rtlCol="0">
            <a:spAutoFit/>
          </a:bodyPr>
          <a:lstStyle/>
          <a:p>
            <a:r>
              <a:rPr lang="en-CA" sz="3600" b="1" dirty="0">
                <a:solidFill>
                  <a:srgbClr val="002060"/>
                </a:solidFill>
              </a:rPr>
              <a:t>TEMPERATURE</a:t>
            </a:r>
          </a:p>
        </p:txBody>
      </p:sp>
      <p:sp>
        <p:nvSpPr>
          <p:cNvPr id="17" name="TextBox 16">
            <a:extLst>
              <a:ext uri="{FF2B5EF4-FFF2-40B4-BE49-F238E27FC236}">
                <a16:creationId xmlns:a16="http://schemas.microsoft.com/office/drawing/2014/main" id="{02077CFC-5370-4147-ABFB-8782F9A903E0}"/>
              </a:ext>
            </a:extLst>
          </p:cNvPr>
          <p:cNvSpPr txBox="1"/>
          <p:nvPr/>
        </p:nvSpPr>
        <p:spPr>
          <a:xfrm rot="16200000">
            <a:off x="4131499" y="2809416"/>
            <a:ext cx="2718758" cy="584775"/>
          </a:xfrm>
          <a:prstGeom prst="rect">
            <a:avLst/>
          </a:prstGeom>
          <a:noFill/>
        </p:spPr>
        <p:txBody>
          <a:bodyPr wrap="none" rtlCol="0">
            <a:spAutoFit/>
          </a:bodyPr>
          <a:lstStyle/>
          <a:p>
            <a:r>
              <a:rPr lang="en-CA" sz="3200" b="1" dirty="0">
                <a:solidFill>
                  <a:srgbClr val="002060"/>
                </a:solidFill>
              </a:rPr>
              <a:t>WEEKLY SALES</a:t>
            </a:r>
          </a:p>
        </p:txBody>
      </p:sp>
      <p:sp>
        <p:nvSpPr>
          <p:cNvPr id="18" name="Oval 17">
            <a:extLst>
              <a:ext uri="{FF2B5EF4-FFF2-40B4-BE49-F238E27FC236}">
                <a16:creationId xmlns:a16="http://schemas.microsoft.com/office/drawing/2014/main" id="{38D8E8A7-5308-1B4C-9746-7B8AA9F697B0}"/>
              </a:ext>
            </a:extLst>
          </p:cNvPr>
          <p:cNvSpPr/>
          <p:nvPr/>
        </p:nvSpPr>
        <p:spPr>
          <a:xfrm>
            <a:off x="7997264" y="2903935"/>
            <a:ext cx="284199" cy="300118"/>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19" name="Oval 18">
            <a:extLst>
              <a:ext uri="{FF2B5EF4-FFF2-40B4-BE49-F238E27FC236}">
                <a16:creationId xmlns:a16="http://schemas.microsoft.com/office/drawing/2014/main" id="{22D3D487-A9E2-0C4F-83F8-A55A63D23348}"/>
              </a:ext>
            </a:extLst>
          </p:cNvPr>
          <p:cNvSpPr/>
          <p:nvPr/>
        </p:nvSpPr>
        <p:spPr>
          <a:xfrm>
            <a:off x="7395277" y="3366458"/>
            <a:ext cx="284199" cy="300118"/>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20" name="Oval 19">
            <a:extLst>
              <a:ext uri="{FF2B5EF4-FFF2-40B4-BE49-F238E27FC236}">
                <a16:creationId xmlns:a16="http://schemas.microsoft.com/office/drawing/2014/main" id="{0A08D7F8-7C65-3040-A599-D3F66EC0B576}"/>
              </a:ext>
            </a:extLst>
          </p:cNvPr>
          <p:cNvSpPr/>
          <p:nvPr/>
        </p:nvSpPr>
        <p:spPr>
          <a:xfrm>
            <a:off x="10141367" y="1611337"/>
            <a:ext cx="284199" cy="300118"/>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21" name="Oval 20">
            <a:extLst>
              <a:ext uri="{FF2B5EF4-FFF2-40B4-BE49-F238E27FC236}">
                <a16:creationId xmlns:a16="http://schemas.microsoft.com/office/drawing/2014/main" id="{7D2F260D-2E64-B14D-AA2E-14BC5E7966BB}"/>
              </a:ext>
            </a:extLst>
          </p:cNvPr>
          <p:cNvSpPr/>
          <p:nvPr/>
        </p:nvSpPr>
        <p:spPr>
          <a:xfrm>
            <a:off x="10677230" y="2067781"/>
            <a:ext cx="284199" cy="300118"/>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22" name="Oval 21">
            <a:extLst>
              <a:ext uri="{FF2B5EF4-FFF2-40B4-BE49-F238E27FC236}">
                <a16:creationId xmlns:a16="http://schemas.microsoft.com/office/drawing/2014/main" id="{B61687FD-F6E4-DC41-9AAE-144A73E38439}"/>
              </a:ext>
            </a:extLst>
          </p:cNvPr>
          <p:cNvSpPr/>
          <p:nvPr/>
        </p:nvSpPr>
        <p:spPr>
          <a:xfrm>
            <a:off x="9667649" y="2230597"/>
            <a:ext cx="284199" cy="300118"/>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23" name="Freeform 22">
            <a:extLst>
              <a:ext uri="{FF2B5EF4-FFF2-40B4-BE49-F238E27FC236}">
                <a16:creationId xmlns:a16="http://schemas.microsoft.com/office/drawing/2014/main" id="{903489E4-F4D4-5A41-AA98-8AAA9CAEE5F1}"/>
              </a:ext>
            </a:extLst>
          </p:cNvPr>
          <p:cNvSpPr/>
          <p:nvPr/>
        </p:nvSpPr>
        <p:spPr>
          <a:xfrm>
            <a:off x="6849583" y="1866407"/>
            <a:ext cx="4236135" cy="2936199"/>
          </a:xfrm>
          <a:custGeom>
            <a:avLst/>
            <a:gdLst>
              <a:gd name="connsiteX0" fmla="*/ 0 w 5191125"/>
              <a:gd name="connsiteY0" fmla="*/ 3108613 h 3108613"/>
              <a:gd name="connsiteX1" fmla="*/ 657225 w 5191125"/>
              <a:gd name="connsiteY1" fmla="*/ 1775113 h 3108613"/>
              <a:gd name="connsiteX2" fmla="*/ 2085975 w 5191125"/>
              <a:gd name="connsiteY2" fmla="*/ 755938 h 3108613"/>
              <a:gd name="connsiteX3" fmla="*/ 3933825 w 5191125"/>
              <a:gd name="connsiteY3" fmla="*/ 213013 h 3108613"/>
              <a:gd name="connsiteX4" fmla="*/ 5191125 w 5191125"/>
              <a:gd name="connsiteY4" fmla="*/ 32038 h 31086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1125" h="3108613">
                <a:moveTo>
                  <a:pt x="0" y="3108613"/>
                </a:moveTo>
                <a:cubicBezTo>
                  <a:pt x="154781" y="2637919"/>
                  <a:pt x="309563" y="2167225"/>
                  <a:pt x="657225" y="1775113"/>
                </a:cubicBezTo>
                <a:cubicBezTo>
                  <a:pt x="1004887" y="1383001"/>
                  <a:pt x="1539875" y="1016288"/>
                  <a:pt x="2085975" y="755938"/>
                </a:cubicBezTo>
                <a:cubicBezTo>
                  <a:pt x="2632075" y="495588"/>
                  <a:pt x="3416300" y="333663"/>
                  <a:pt x="3933825" y="213013"/>
                </a:cubicBezTo>
                <a:cubicBezTo>
                  <a:pt x="4451350" y="92363"/>
                  <a:pt x="5029200" y="-69562"/>
                  <a:pt x="5191125" y="32038"/>
                </a:cubicBezTo>
              </a:path>
            </a:pathLst>
          </a:custGeom>
          <a:noFill/>
          <a:ln w="762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cxnSp>
        <p:nvCxnSpPr>
          <p:cNvPr id="24" name="Curved Connector 23">
            <a:extLst>
              <a:ext uri="{FF2B5EF4-FFF2-40B4-BE49-F238E27FC236}">
                <a16:creationId xmlns:a16="http://schemas.microsoft.com/office/drawing/2014/main" id="{2357F27D-F86B-0B44-B8AB-FF9A32580408}"/>
              </a:ext>
            </a:extLst>
          </p:cNvPr>
          <p:cNvCxnSpPr>
            <a:stCxn id="14" idx="2"/>
          </p:cNvCxnSpPr>
          <p:nvPr/>
        </p:nvCxnSpPr>
        <p:spPr>
          <a:xfrm rot="10800000" flipV="1">
            <a:off x="4684504" y="4075666"/>
            <a:ext cx="1732366" cy="1258599"/>
          </a:xfrm>
          <a:prstGeom prst="curvedConnector3">
            <a:avLst/>
          </a:prstGeom>
          <a:ln w="5715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25" name="Oval 24">
            <a:extLst>
              <a:ext uri="{FF2B5EF4-FFF2-40B4-BE49-F238E27FC236}">
                <a16:creationId xmlns:a16="http://schemas.microsoft.com/office/drawing/2014/main" id="{1A47E56C-AC70-5D41-8D6C-6B4EE08B1BB8}"/>
              </a:ext>
            </a:extLst>
          </p:cNvPr>
          <p:cNvSpPr/>
          <p:nvPr/>
        </p:nvSpPr>
        <p:spPr>
          <a:xfrm>
            <a:off x="9445636" y="1611337"/>
            <a:ext cx="284199" cy="300118"/>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26" name="Oval 25">
            <a:extLst>
              <a:ext uri="{FF2B5EF4-FFF2-40B4-BE49-F238E27FC236}">
                <a16:creationId xmlns:a16="http://schemas.microsoft.com/office/drawing/2014/main" id="{4B8A741B-5014-9548-9CA4-2F9D70398A6D}"/>
              </a:ext>
            </a:extLst>
          </p:cNvPr>
          <p:cNvSpPr/>
          <p:nvPr/>
        </p:nvSpPr>
        <p:spPr>
          <a:xfrm>
            <a:off x="11017455" y="1474806"/>
            <a:ext cx="284199" cy="300118"/>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27" name="Oval 26">
            <a:extLst>
              <a:ext uri="{FF2B5EF4-FFF2-40B4-BE49-F238E27FC236}">
                <a16:creationId xmlns:a16="http://schemas.microsoft.com/office/drawing/2014/main" id="{63E5EE76-45C7-D144-9600-FEBE199F95C6}"/>
              </a:ext>
            </a:extLst>
          </p:cNvPr>
          <p:cNvSpPr/>
          <p:nvPr/>
        </p:nvSpPr>
        <p:spPr>
          <a:xfrm>
            <a:off x="11183692" y="2080538"/>
            <a:ext cx="284199" cy="300118"/>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002060"/>
              </a:solidFill>
            </a:endParaRPr>
          </a:p>
        </p:txBody>
      </p:sp>
      <p:sp>
        <p:nvSpPr>
          <p:cNvPr id="28" name="TextBox 27">
            <a:extLst>
              <a:ext uri="{FF2B5EF4-FFF2-40B4-BE49-F238E27FC236}">
                <a16:creationId xmlns:a16="http://schemas.microsoft.com/office/drawing/2014/main" id="{020C0AF3-A1A1-8C4C-B38D-0CC67DC83513}"/>
              </a:ext>
            </a:extLst>
          </p:cNvPr>
          <p:cNvSpPr txBox="1"/>
          <p:nvPr/>
        </p:nvSpPr>
        <p:spPr>
          <a:xfrm>
            <a:off x="2580256" y="5127803"/>
            <a:ext cx="2246348" cy="369332"/>
          </a:xfrm>
          <a:prstGeom prst="rect">
            <a:avLst/>
          </a:prstGeom>
          <a:noFill/>
        </p:spPr>
        <p:txBody>
          <a:bodyPr wrap="square" rtlCol="0">
            <a:spAutoFit/>
          </a:bodyPr>
          <a:lstStyle/>
          <a:p>
            <a:pPr algn="ctr"/>
            <a:r>
              <a:rPr lang="en-CA" b="1" dirty="0">
                <a:solidFill>
                  <a:srgbClr val="002060"/>
                </a:solidFill>
              </a:rPr>
              <a:t>TRAINING DATASET</a:t>
            </a:r>
          </a:p>
        </p:txBody>
      </p:sp>
      <p:cxnSp>
        <p:nvCxnSpPr>
          <p:cNvPr id="29" name="Curved Connector 28">
            <a:extLst>
              <a:ext uri="{FF2B5EF4-FFF2-40B4-BE49-F238E27FC236}">
                <a16:creationId xmlns:a16="http://schemas.microsoft.com/office/drawing/2014/main" id="{B9517BAE-7A85-0342-B1F1-DA2720E2DE29}"/>
              </a:ext>
            </a:extLst>
          </p:cNvPr>
          <p:cNvCxnSpPr>
            <a:stCxn id="15" idx="6"/>
          </p:cNvCxnSpPr>
          <p:nvPr/>
        </p:nvCxnSpPr>
        <p:spPr>
          <a:xfrm>
            <a:off x="8725481" y="2753876"/>
            <a:ext cx="1574565" cy="1622789"/>
          </a:xfrm>
          <a:prstGeom prst="curvedConnector2">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246FAB37-D268-7C43-9A7F-0CB1A2B36840}"/>
              </a:ext>
            </a:extLst>
          </p:cNvPr>
          <p:cNvSpPr txBox="1"/>
          <p:nvPr/>
        </p:nvSpPr>
        <p:spPr>
          <a:xfrm>
            <a:off x="9302392" y="4328647"/>
            <a:ext cx="2246348" cy="369332"/>
          </a:xfrm>
          <a:prstGeom prst="rect">
            <a:avLst/>
          </a:prstGeom>
          <a:noFill/>
        </p:spPr>
        <p:txBody>
          <a:bodyPr wrap="square" rtlCol="0">
            <a:spAutoFit/>
          </a:bodyPr>
          <a:lstStyle/>
          <a:p>
            <a:pPr algn="ctr"/>
            <a:r>
              <a:rPr lang="en-CA" b="1" dirty="0">
                <a:solidFill>
                  <a:srgbClr val="002060"/>
                </a:solidFill>
              </a:rPr>
              <a:t>TESTING DATASET</a:t>
            </a:r>
          </a:p>
        </p:txBody>
      </p:sp>
      <p:cxnSp>
        <p:nvCxnSpPr>
          <p:cNvPr id="31" name="Curved Connector 30">
            <a:extLst>
              <a:ext uri="{FF2B5EF4-FFF2-40B4-BE49-F238E27FC236}">
                <a16:creationId xmlns:a16="http://schemas.microsoft.com/office/drawing/2014/main" id="{95C098CB-BF53-0041-AA75-03FC34E94975}"/>
              </a:ext>
            </a:extLst>
          </p:cNvPr>
          <p:cNvCxnSpPr>
            <a:endCxn id="28" idx="3"/>
          </p:cNvCxnSpPr>
          <p:nvPr/>
        </p:nvCxnSpPr>
        <p:spPr>
          <a:xfrm rot="10800000" flipV="1">
            <a:off x="4826604" y="4535237"/>
            <a:ext cx="2461158" cy="777232"/>
          </a:xfrm>
          <a:prstGeom prst="curvedConnector3">
            <a:avLst/>
          </a:prstGeom>
          <a:ln w="5715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32" name="Curved Connector 31">
            <a:extLst>
              <a:ext uri="{FF2B5EF4-FFF2-40B4-BE49-F238E27FC236}">
                <a16:creationId xmlns:a16="http://schemas.microsoft.com/office/drawing/2014/main" id="{9651C3C5-11D4-6C4F-A7AC-82E0CF6B6ACC}"/>
              </a:ext>
            </a:extLst>
          </p:cNvPr>
          <p:cNvCxnSpPr>
            <a:stCxn id="25" idx="4"/>
          </p:cNvCxnSpPr>
          <p:nvPr/>
        </p:nvCxnSpPr>
        <p:spPr>
          <a:xfrm rot="16200000" flipH="1">
            <a:off x="8845727" y="2653464"/>
            <a:ext cx="2400484" cy="916466"/>
          </a:xfrm>
          <a:prstGeom prst="curvedConnector3">
            <a:avLst>
              <a:gd name="adj1" fmla="val 50000"/>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431987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500" fill="hold"/>
                                        <p:tgtEl>
                                          <p:spTgt spid="31"/>
                                        </p:tgtEl>
                                        <p:attrNameLst>
                                          <p:attrName>ppt_x</p:attrName>
                                        </p:attrNameLst>
                                      </p:cBhvr>
                                      <p:tavLst>
                                        <p:tav tm="0">
                                          <p:val>
                                            <p:strVal val="#ppt_x"/>
                                          </p:val>
                                        </p:tav>
                                        <p:tav tm="100000">
                                          <p:val>
                                            <p:strVal val="#ppt_x"/>
                                          </p:val>
                                        </p:tav>
                                      </p:tavLst>
                                    </p:anim>
                                    <p:anim calcmode="lin" valueType="num">
                                      <p:cBhvr additive="base">
                                        <p:cTn id="12" dur="500" fill="hold"/>
                                        <p:tgtEl>
                                          <p:spTgt spid="31"/>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500" fill="hold"/>
                                        <p:tgtEl>
                                          <p:spTgt spid="28"/>
                                        </p:tgtEl>
                                        <p:attrNameLst>
                                          <p:attrName>ppt_x</p:attrName>
                                        </p:attrNameLst>
                                      </p:cBhvr>
                                      <p:tavLst>
                                        <p:tav tm="0">
                                          <p:val>
                                            <p:strVal val="#ppt_x"/>
                                          </p:val>
                                        </p:tav>
                                        <p:tav tm="100000">
                                          <p:val>
                                            <p:strVal val="#ppt_x"/>
                                          </p:val>
                                        </p:tav>
                                      </p:tavLst>
                                    </p:anim>
                                    <p:anim calcmode="lin" valueType="num">
                                      <p:cBhvr additive="base">
                                        <p:cTn id="16"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cBhvr additive="base">
                                        <p:cTn id="21" dur="500" fill="hold"/>
                                        <p:tgtEl>
                                          <p:spTgt spid="29"/>
                                        </p:tgtEl>
                                        <p:attrNameLst>
                                          <p:attrName>ppt_x</p:attrName>
                                        </p:attrNameLst>
                                      </p:cBhvr>
                                      <p:tavLst>
                                        <p:tav tm="0">
                                          <p:val>
                                            <p:strVal val="#ppt_x"/>
                                          </p:val>
                                        </p:tav>
                                        <p:tav tm="100000">
                                          <p:val>
                                            <p:strVal val="#ppt_x"/>
                                          </p:val>
                                        </p:tav>
                                      </p:tavLst>
                                    </p:anim>
                                    <p:anim calcmode="lin" valueType="num">
                                      <p:cBhvr additive="base">
                                        <p:cTn id="22" dur="500" fill="hold"/>
                                        <p:tgtEl>
                                          <p:spTgt spid="29"/>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32"/>
                                        </p:tgtEl>
                                        <p:attrNameLst>
                                          <p:attrName>style.visibility</p:attrName>
                                        </p:attrNameLst>
                                      </p:cBhvr>
                                      <p:to>
                                        <p:strVal val="visible"/>
                                      </p:to>
                                    </p:set>
                                    <p:anim calcmode="lin" valueType="num">
                                      <p:cBhvr additive="base">
                                        <p:cTn id="25" dur="500" fill="hold"/>
                                        <p:tgtEl>
                                          <p:spTgt spid="32"/>
                                        </p:tgtEl>
                                        <p:attrNameLst>
                                          <p:attrName>ppt_x</p:attrName>
                                        </p:attrNameLst>
                                      </p:cBhvr>
                                      <p:tavLst>
                                        <p:tav tm="0">
                                          <p:val>
                                            <p:strVal val="#ppt_x"/>
                                          </p:val>
                                        </p:tav>
                                        <p:tav tm="100000">
                                          <p:val>
                                            <p:strVal val="#ppt_x"/>
                                          </p:val>
                                        </p:tav>
                                      </p:tavLst>
                                    </p:anim>
                                    <p:anim calcmode="lin" valueType="num">
                                      <p:cBhvr additive="base">
                                        <p:cTn id="26" dur="500" fill="hold"/>
                                        <p:tgtEl>
                                          <p:spTgt spid="32"/>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30"/>
                                        </p:tgtEl>
                                        <p:attrNameLst>
                                          <p:attrName>style.visibility</p:attrName>
                                        </p:attrNameLst>
                                      </p:cBhvr>
                                      <p:to>
                                        <p:strVal val="visible"/>
                                      </p:to>
                                    </p:set>
                                    <p:anim calcmode="lin" valueType="num">
                                      <p:cBhvr additive="base">
                                        <p:cTn id="29" dur="500" fill="hold"/>
                                        <p:tgtEl>
                                          <p:spTgt spid="30"/>
                                        </p:tgtEl>
                                        <p:attrNameLst>
                                          <p:attrName>ppt_x</p:attrName>
                                        </p:attrNameLst>
                                      </p:cBhvr>
                                      <p:tavLst>
                                        <p:tav tm="0">
                                          <p:val>
                                            <p:strVal val="#ppt_x"/>
                                          </p:val>
                                        </p:tav>
                                        <p:tav tm="100000">
                                          <p:val>
                                            <p:strVal val="#ppt_x"/>
                                          </p:val>
                                        </p:tav>
                                      </p:tavLst>
                                    </p:anim>
                                    <p:anim calcmode="lin" valueType="num">
                                      <p:cBhvr additive="base">
                                        <p:cTn id="30"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0"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2140</TotalTime>
  <Words>5076</Words>
  <Application>Microsoft Office PowerPoint</Application>
  <PresentationFormat>Widescreen</PresentationFormat>
  <Paragraphs>799</Paragraphs>
  <Slides>83</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83</vt:i4>
      </vt:variant>
    </vt:vector>
  </HeadingPairs>
  <TitlesOfParts>
    <vt:vector size="90" baseType="lpstr">
      <vt:lpstr>Arial</vt:lpstr>
      <vt:lpstr>Calibri</vt:lpstr>
      <vt:lpstr>Calibri Light</vt:lpstr>
      <vt:lpstr>Cambria Math</vt:lpstr>
      <vt:lpstr>Courier New</vt:lpstr>
      <vt:lpstr>Montserrat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R.M. Mohamed</dc:creator>
  <cp:lastModifiedBy>R.M. Mohamed</cp:lastModifiedBy>
  <cp:revision>223</cp:revision>
  <dcterms:created xsi:type="dcterms:W3CDTF">2020-05-06T00:39:06Z</dcterms:created>
  <dcterms:modified xsi:type="dcterms:W3CDTF">2020-05-23T01:04:37Z</dcterms:modified>
</cp:coreProperties>
</file>