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07" r:id="rId3"/>
    <p:sldId id="257" r:id="rId4"/>
    <p:sldId id="986" r:id="rId5"/>
    <p:sldId id="308" r:id="rId6"/>
    <p:sldId id="287" r:id="rId7"/>
    <p:sldId id="265" r:id="rId8"/>
    <p:sldId id="266" r:id="rId9"/>
    <p:sldId id="293" r:id="rId10"/>
    <p:sldId id="296" r:id="rId11"/>
    <p:sldId id="309" r:id="rId12"/>
    <p:sldId id="298" r:id="rId13"/>
    <p:sldId id="295" r:id="rId14"/>
    <p:sldId id="294" r:id="rId15"/>
    <p:sldId id="985" r:id="rId16"/>
    <p:sldId id="755" r:id="rId17"/>
    <p:sldId id="756" r:id="rId18"/>
    <p:sldId id="757" r:id="rId19"/>
    <p:sldId id="984" r:id="rId20"/>
    <p:sldId id="758" r:id="rId21"/>
    <p:sldId id="75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F85"/>
    <a:srgbClr val="77C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96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29CBEF-A880-4269-8B0C-E1C581E36279}" type="doc">
      <dgm:prSet loTypeId="urn:microsoft.com/office/officeart/2005/8/layout/vList2" loCatId="list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en-CA"/>
        </a:p>
      </dgm:t>
    </dgm:pt>
    <dgm:pt modelId="{A5C4EB41-DDEB-4DB0-853C-01B9198685A3}">
      <dgm:prSet phldrT="[Text]" custT="1"/>
      <dgm:spPr/>
      <dgm:t>
        <a:bodyPr/>
        <a:lstStyle/>
        <a:p>
          <a:r>
            <a:rPr lang="en-CA" sz="2800" b="1" dirty="0">
              <a:latin typeface="Montserrat"/>
            </a:rPr>
            <a:t>DISCRETE BINARY CLASSIFICATION </a:t>
          </a:r>
          <a:endParaRPr lang="en-CA" sz="2800" dirty="0"/>
        </a:p>
      </dgm:t>
    </dgm:pt>
    <dgm:pt modelId="{F3C0CE82-62B1-43D3-A004-3DF0408B0447}" type="parTrans" cxnId="{9D1BFA35-BAA4-4B1F-BF13-3C5AAF24E053}">
      <dgm:prSet/>
      <dgm:spPr/>
      <dgm:t>
        <a:bodyPr/>
        <a:lstStyle/>
        <a:p>
          <a:endParaRPr lang="en-CA" sz="1600"/>
        </a:p>
      </dgm:t>
    </dgm:pt>
    <dgm:pt modelId="{A247AD15-BA4F-49B6-AE59-F302BF12E9BA}" type="sibTrans" cxnId="{9D1BFA35-BAA4-4B1F-BF13-3C5AAF24E053}">
      <dgm:prSet/>
      <dgm:spPr/>
      <dgm:t>
        <a:bodyPr/>
        <a:lstStyle/>
        <a:p>
          <a:endParaRPr lang="en-CA" sz="1600"/>
        </a:p>
      </dgm:t>
    </dgm:pt>
    <dgm:pt modelId="{372DF5A9-DBBC-4DB6-ABDE-003E51B0D048}">
      <dgm:prSet custT="1"/>
      <dgm:spPr/>
      <dgm:t>
        <a:bodyPr/>
        <a:lstStyle/>
        <a:p>
          <a:r>
            <a:rPr lang="en-CA" sz="2000" dirty="0">
              <a:latin typeface="Montserrat"/>
            </a:rPr>
            <a:t>Does this patient have a disease or not?</a:t>
          </a:r>
        </a:p>
      </dgm:t>
    </dgm:pt>
    <dgm:pt modelId="{ECB7377A-AC03-4F7A-9720-BEFE8CE212AF}" type="parTrans" cxnId="{8AB60685-FDB5-4008-BB70-1ADD778CD6B0}">
      <dgm:prSet/>
      <dgm:spPr/>
      <dgm:t>
        <a:bodyPr/>
        <a:lstStyle/>
        <a:p>
          <a:endParaRPr lang="en-CA" sz="1600"/>
        </a:p>
      </dgm:t>
    </dgm:pt>
    <dgm:pt modelId="{72BD10AE-6140-4FBE-AF3D-53387E90A9A0}" type="sibTrans" cxnId="{8AB60685-FDB5-4008-BB70-1ADD778CD6B0}">
      <dgm:prSet/>
      <dgm:spPr/>
      <dgm:t>
        <a:bodyPr/>
        <a:lstStyle/>
        <a:p>
          <a:endParaRPr lang="en-CA" sz="1600"/>
        </a:p>
      </dgm:t>
    </dgm:pt>
    <dgm:pt modelId="{35C09FA7-6895-4898-A6C0-2764330A6F9F}">
      <dgm:prSet custT="1"/>
      <dgm:spPr/>
      <dgm:t>
        <a:bodyPr/>
        <a:lstStyle/>
        <a:p>
          <a:r>
            <a:rPr lang="en-CA" sz="2800" b="1">
              <a:latin typeface="Montserrat"/>
            </a:rPr>
            <a:t>DISCRETE MULTICLASS CLASSIFICATION</a:t>
          </a:r>
          <a:endParaRPr lang="en-CA" sz="2800" b="1" dirty="0">
            <a:latin typeface="Montserrat"/>
          </a:endParaRPr>
        </a:p>
      </dgm:t>
    </dgm:pt>
    <dgm:pt modelId="{B1DAAA87-B0D2-43F4-ABDB-E51705503088}" type="parTrans" cxnId="{91D630F5-42BA-4B2B-8441-B69B375E499F}">
      <dgm:prSet/>
      <dgm:spPr/>
      <dgm:t>
        <a:bodyPr/>
        <a:lstStyle/>
        <a:p>
          <a:endParaRPr lang="en-CA" sz="1600"/>
        </a:p>
      </dgm:t>
    </dgm:pt>
    <dgm:pt modelId="{5AED9829-BFD1-43A8-A179-3500F75CB67D}" type="sibTrans" cxnId="{91D630F5-42BA-4B2B-8441-B69B375E499F}">
      <dgm:prSet/>
      <dgm:spPr/>
      <dgm:t>
        <a:bodyPr/>
        <a:lstStyle/>
        <a:p>
          <a:endParaRPr lang="en-CA" sz="1600"/>
        </a:p>
      </dgm:t>
    </dgm:pt>
    <dgm:pt modelId="{FC4CCA2F-34D7-40F1-95C5-FD37FC904B92}">
      <dgm:prSet custT="1"/>
      <dgm:spPr/>
      <dgm:t>
        <a:bodyPr/>
        <a:lstStyle/>
        <a:p>
          <a:r>
            <a:rPr lang="en-CA" sz="2000" dirty="0">
              <a:latin typeface="Montserrat"/>
            </a:rPr>
            <a:t>Should an autonomous car stop, slow down or accelerate?</a:t>
          </a:r>
        </a:p>
      </dgm:t>
    </dgm:pt>
    <dgm:pt modelId="{86695DF3-83D8-4403-A08D-C4A64479B5C6}" type="parTrans" cxnId="{31A61161-B762-4991-AC35-1782D4279108}">
      <dgm:prSet/>
      <dgm:spPr/>
      <dgm:t>
        <a:bodyPr/>
        <a:lstStyle/>
        <a:p>
          <a:endParaRPr lang="en-CA" sz="1600"/>
        </a:p>
      </dgm:t>
    </dgm:pt>
    <dgm:pt modelId="{9131695E-D876-4E6F-8188-2118772BF2E0}" type="sibTrans" cxnId="{31A61161-B762-4991-AC35-1782D4279108}">
      <dgm:prSet/>
      <dgm:spPr/>
      <dgm:t>
        <a:bodyPr/>
        <a:lstStyle/>
        <a:p>
          <a:endParaRPr lang="en-CA" sz="1600"/>
        </a:p>
      </dgm:t>
    </dgm:pt>
    <dgm:pt modelId="{8FE5EDD1-1A8B-4251-AF1C-EA91BBCE9231}">
      <dgm:prSet custT="1"/>
      <dgm:spPr/>
      <dgm:t>
        <a:bodyPr/>
        <a:lstStyle/>
        <a:p>
          <a:r>
            <a:rPr lang="en-CA" sz="2800" b="1" dirty="0">
              <a:latin typeface="Montserrat"/>
            </a:rPr>
            <a:t>REGRESSION TASKS</a:t>
          </a:r>
          <a:endParaRPr lang="en-CA" sz="2800" dirty="0"/>
        </a:p>
      </dgm:t>
    </dgm:pt>
    <dgm:pt modelId="{26B655A7-A7F6-4A74-895C-BCA913568417}" type="parTrans" cxnId="{A0A477E0-9A78-45B6-A5BA-1EC65B324B7A}">
      <dgm:prSet/>
      <dgm:spPr/>
      <dgm:t>
        <a:bodyPr/>
        <a:lstStyle/>
        <a:p>
          <a:endParaRPr lang="en-US"/>
        </a:p>
      </dgm:t>
    </dgm:pt>
    <dgm:pt modelId="{CBEC7365-2114-44E2-A91E-42B8B765332F}" type="sibTrans" cxnId="{A0A477E0-9A78-45B6-A5BA-1EC65B324B7A}">
      <dgm:prSet/>
      <dgm:spPr/>
      <dgm:t>
        <a:bodyPr/>
        <a:lstStyle/>
        <a:p>
          <a:endParaRPr lang="en-US"/>
        </a:p>
      </dgm:t>
    </dgm:pt>
    <dgm:pt modelId="{B0A18942-54D6-4E66-9F8E-952AFDD67217}">
      <dgm:prSet custT="1"/>
      <dgm:spPr/>
      <dgm:t>
        <a:bodyPr/>
        <a:lstStyle/>
        <a:p>
          <a:r>
            <a:rPr lang="en-CA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Montserrat"/>
              <a:ea typeface="+mn-ea"/>
              <a:cs typeface="+mn-cs"/>
            </a:rPr>
            <a:t>Revenue predictions based on previous years performance. </a:t>
          </a:r>
        </a:p>
      </dgm:t>
    </dgm:pt>
    <dgm:pt modelId="{AC5094B9-E468-4D1C-9906-AB5CB312EC4A}" type="parTrans" cxnId="{69FF8B25-C56D-41F1-9ADB-1ABAC2FB3898}">
      <dgm:prSet/>
      <dgm:spPr/>
      <dgm:t>
        <a:bodyPr/>
        <a:lstStyle/>
        <a:p>
          <a:endParaRPr lang="en-US"/>
        </a:p>
      </dgm:t>
    </dgm:pt>
    <dgm:pt modelId="{FD87A646-C02B-4960-8098-4536D0910228}" type="sibTrans" cxnId="{69FF8B25-C56D-41F1-9ADB-1ABAC2FB3898}">
      <dgm:prSet/>
      <dgm:spPr/>
      <dgm:t>
        <a:bodyPr/>
        <a:lstStyle/>
        <a:p>
          <a:endParaRPr lang="en-US"/>
        </a:p>
      </dgm:t>
    </dgm:pt>
    <dgm:pt modelId="{EC64C873-CDB6-4D31-8487-AC294C96C97C}" type="pres">
      <dgm:prSet presAssocID="{BB29CBEF-A880-4269-8B0C-E1C581E36279}" presName="linear" presStyleCnt="0">
        <dgm:presLayoutVars>
          <dgm:animLvl val="lvl"/>
          <dgm:resizeHandles val="exact"/>
        </dgm:presLayoutVars>
      </dgm:prSet>
      <dgm:spPr/>
    </dgm:pt>
    <dgm:pt modelId="{FE81388B-B1A8-4885-BD70-9213C999F80B}" type="pres">
      <dgm:prSet presAssocID="{8FE5EDD1-1A8B-4251-AF1C-EA91BBCE923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826D35CC-B67A-4E13-A701-AB8CCE547207}" type="pres">
      <dgm:prSet presAssocID="{8FE5EDD1-1A8B-4251-AF1C-EA91BBCE9231}" presName="childText" presStyleLbl="revTx" presStyleIdx="0" presStyleCnt="3">
        <dgm:presLayoutVars>
          <dgm:bulletEnabled val="1"/>
        </dgm:presLayoutVars>
      </dgm:prSet>
      <dgm:spPr/>
    </dgm:pt>
    <dgm:pt modelId="{3C4FD258-072A-4B6D-AE01-14C3C6CD1E12}" type="pres">
      <dgm:prSet presAssocID="{A5C4EB41-DDEB-4DB0-853C-01B9198685A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9F9BC3B-0739-40B5-BBEE-C5FF097CAC12}" type="pres">
      <dgm:prSet presAssocID="{A5C4EB41-DDEB-4DB0-853C-01B9198685A3}" presName="childText" presStyleLbl="revTx" presStyleIdx="1" presStyleCnt="3">
        <dgm:presLayoutVars>
          <dgm:bulletEnabled val="1"/>
        </dgm:presLayoutVars>
      </dgm:prSet>
      <dgm:spPr/>
    </dgm:pt>
    <dgm:pt modelId="{D5D6644B-84B8-424D-A959-CBE5DF3C3F95}" type="pres">
      <dgm:prSet presAssocID="{35C09FA7-6895-4898-A6C0-2764330A6F9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EB842A8-AF52-45A3-ADBF-DA0189210A44}" type="pres">
      <dgm:prSet presAssocID="{35C09FA7-6895-4898-A6C0-2764330A6F9F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D9748205-86F8-4B02-8BF6-07A3F72377BE}" type="presOf" srcId="{372DF5A9-DBBC-4DB6-ABDE-003E51B0D048}" destId="{C9F9BC3B-0739-40B5-BBEE-C5FF097CAC12}" srcOrd="0" destOrd="0" presId="urn:microsoft.com/office/officeart/2005/8/layout/vList2"/>
    <dgm:cxn modelId="{69FF8B25-C56D-41F1-9ADB-1ABAC2FB3898}" srcId="{8FE5EDD1-1A8B-4251-AF1C-EA91BBCE9231}" destId="{B0A18942-54D6-4E66-9F8E-952AFDD67217}" srcOrd="0" destOrd="0" parTransId="{AC5094B9-E468-4D1C-9906-AB5CB312EC4A}" sibTransId="{FD87A646-C02B-4960-8098-4536D0910228}"/>
    <dgm:cxn modelId="{CA1F1526-812E-437B-A701-10355432BF2E}" type="presOf" srcId="{35C09FA7-6895-4898-A6C0-2764330A6F9F}" destId="{D5D6644B-84B8-424D-A959-CBE5DF3C3F95}" srcOrd="0" destOrd="0" presId="urn:microsoft.com/office/officeart/2005/8/layout/vList2"/>
    <dgm:cxn modelId="{9D1BFA35-BAA4-4B1F-BF13-3C5AAF24E053}" srcId="{BB29CBEF-A880-4269-8B0C-E1C581E36279}" destId="{A5C4EB41-DDEB-4DB0-853C-01B9198685A3}" srcOrd="1" destOrd="0" parTransId="{F3C0CE82-62B1-43D3-A004-3DF0408B0447}" sibTransId="{A247AD15-BA4F-49B6-AE59-F302BF12E9BA}"/>
    <dgm:cxn modelId="{31A61161-B762-4991-AC35-1782D4279108}" srcId="{35C09FA7-6895-4898-A6C0-2764330A6F9F}" destId="{FC4CCA2F-34D7-40F1-95C5-FD37FC904B92}" srcOrd="0" destOrd="0" parTransId="{86695DF3-83D8-4403-A08D-C4A64479B5C6}" sibTransId="{9131695E-D876-4E6F-8188-2118772BF2E0}"/>
    <dgm:cxn modelId="{63B2AD75-7BE5-4904-9DA8-9A60A3EFD338}" type="presOf" srcId="{A5C4EB41-DDEB-4DB0-853C-01B9198685A3}" destId="{3C4FD258-072A-4B6D-AE01-14C3C6CD1E12}" srcOrd="0" destOrd="0" presId="urn:microsoft.com/office/officeart/2005/8/layout/vList2"/>
    <dgm:cxn modelId="{8AB60685-FDB5-4008-BB70-1ADD778CD6B0}" srcId="{A5C4EB41-DDEB-4DB0-853C-01B9198685A3}" destId="{372DF5A9-DBBC-4DB6-ABDE-003E51B0D048}" srcOrd="0" destOrd="0" parTransId="{ECB7377A-AC03-4F7A-9720-BEFE8CE212AF}" sibTransId="{72BD10AE-6140-4FBE-AF3D-53387E90A9A0}"/>
    <dgm:cxn modelId="{6093F0AC-5050-488F-A963-BFE4A9D3F8BE}" type="presOf" srcId="{8FE5EDD1-1A8B-4251-AF1C-EA91BBCE9231}" destId="{FE81388B-B1A8-4885-BD70-9213C999F80B}" srcOrd="0" destOrd="0" presId="urn:microsoft.com/office/officeart/2005/8/layout/vList2"/>
    <dgm:cxn modelId="{B2CF76C5-794E-459E-A73A-F78F592EFD99}" type="presOf" srcId="{FC4CCA2F-34D7-40F1-95C5-FD37FC904B92}" destId="{EEB842A8-AF52-45A3-ADBF-DA0189210A44}" srcOrd="0" destOrd="0" presId="urn:microsoft.com/office/officeart/2005/8/layout/vList2"/>
    <dgm:cxn modelId="{A0A477E0-9A78-45B6-A5BA-1EC65B324B7A}" srcId="{BB29CBEF-A880-4269-8B0C-E1C581E36279}" destId="{8FE5EDD1-1A8B-4251-AF1C-EA91BBCE9231}" srcOrd="0" destOrd="0" parTransId="{26B655A7-A7F6-4A74-895C-BCA913568417}" sibTransId="{CBEC7365-2114-44E2-A91E-42B8B765332F}"/>
    <dgm:cxn modelId="{4FF4DEF3-E4C2-4624-AC88-45C85C18C122}" type="presOf" srcId="{BB29CBEF-A880-4269-8B0C-E1C581E36279}" destId="{EC64C873-CDB6-4D31-8487-AC294C96C97C}" srcOrd="0" destOrd="0" presId="urn:microsoft.com/office/officeart/2005/8/layout/vList2"/>
    <dgm:cxn modelId="{91D630F5-42BA-4B2B-8441-B69B375E499F}" srcId="{BB29CBEF-A880-4269-8B0C-E1C581E36279}" destId="{35C09FA7-6895-4898-A6C0-2764330A6F9F}" srcOrd="2" destOrd="0" parTransId="{B1DAAA87-B0D2-43F4-ABDB-E51705503088}" sibTransId="{5AED9829-BFD1-43A8-A179-3500F75CB67D}"/>
    <dgm:cxn modelId="{D2D8CBF6-F4A4-4D69-83D7-79CEC5C8FEB3}" type="presOf" srcId="{B0A18942-54D6-4E66-9F8E-952AFDD67217}" destId="{826D35CC-B67A-4E13-A701-AB8CCE547207}" srcOrd="0" destOrd="0" presId="urn:microsoft.com/office/officeart/2005/8/layout/vList2"/>
    <dgm:cxn modelId="{0742283C-D11E-4A8C-888F-728E5B85EBB9}" type="presParOf" srcId="{EC64C873-CDB6-4D31-8487-AC294C96C97C}" destId="{FE81388B-B1A8-4885-BD70-9213C999F80B}" srcOrd="0" destOrd="0" presId="urn:microsoft.com/office/officeart/2005/8/layout/vList2"/>
    <dgm:cxn modelId="{36BDBD3E-A79B-4469-9154-904418AF5F3A}" type="presParOf" srcId="{EC64C873-CDB6-4D31-8487-AC294C96C97C}" destId="{826D35CC-B67A-4E13-A701-AB8CCE547207}" srcOrd="1" destOrd="0" presId="urn:microsoft.com/office/officeart/2005/8/layout/vList2"/>
    <dgm:cxn modelId="{38080E2A-D916-40A1-B711-97A54A25956C}" type="presParOf" srcId="{EC64C873-CDB6-4D31-8487-AC294C96C97C}" destId="{3C4FD258-072A-4B6D-AE01-14C3C6CD1E12}" srcOrd="2" destOrd="0" presId="urn:microsoft.com/office/officeart/2005/8/layout/vList2"/>
    <dgm:cxn modelId="{E80170F6-58A3-4BF5-A5CD-1FF7226DFAB9}" type="presParOf" srcId="{EC64C873-CDB6-4D31-8487-AC294C96C97C}" destId="{C9F9BC3B-0739-40B5-BBEE-C5FF097CAC12}" srcOrd="3" destOrd="0" presId="urn:microsoft.com/office/officeart/2005/8/layout/vList2"/>
    <dgm:cxn modelId="{06AEA811-DAFB-4138-BF4C-60D4ED36C290}" type="presParOf" srcId="{EC64C873-CDB6-4D31-8487-AC294C96C97C}" destId="{D5D6644B-84B8-424D-A959-CBE5DF3C3F95}" srcOrd="4" destOrd="0" presId="urn:microsoft.com/office/officeart/2005/8/layout/vList2"/>
    <dgm:cxn modelId="{6DBE72F6-D6A6-49C8-8506-1FD2E5136BB1}" type="presParOf" srcId="{EC64C873-CDB6-4D31-8487-AC294C96C97C}" destId="{EEB842A8-AF52-45A3-ADBF-DA0189210A4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1388B-B1A8-4885-BD70-9213C999F80B}">
      <dsp:nvSpPr>
        <dsp:cNvPr id="0" name=""/>
        <dsp:cNvSpPr/>
      </dsp:nvSpPr>
      <dsp:spPr>
        <a:xfrm>
          <a:off x="0" y="4196"/>
          <a:ext cx="10904756" cy="675674"/>
        </a:xfrm>
        <a:prstGeom prst="roundRect">
          <a:avLst/>
        </a:prstGeom>
        <a:solidFill>
          <a:schemeClr val="accent5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b="1" kern="1200" dirty="0">
              <a:latin typeface="Montserrat"/>
            </a:rPr>
            <a:t>REGRESSION TASKS</a:t>
          </a:r>
          <a:endParaRPr lang="en-CA" sz="2800" kern="1200" dirty="0"/>
        </a:p>
      </dsp:txBody>
      <dsp:txXfrm>
        <a:off x="32984" y="37180"/>
        <a:ext cx="10838788" cy="609706"/>
      </dsp:txXfrm>
    </dsp:sp>
    <dsp:sp modelId="{826D35CC-B67A-4E13-A701-AB8CCE547207}">
      <dsp:nvSpPr>
        <dsp:cNvPr id="0" name=""/>
        <dsp:cNvSpPr/>
      </dsp:nvSpPr>
      <dsp:spPr>
        <a:xfrm>
          <a:off x="0" y="679871"/>
          <a:ext cx="10904756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2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Montserrat"/>
              <a:ea typeface="+mn-ea"/>
              <a:cs typeface="+mn-cs"/>
            </a:rPr>
            <a:t>Revenue predictions based on previous years performance. </a:t>
          </a:r>
        </a:p>
      </dsp:txBody>
      <dsp:txXfrm>
        <a:off x="0" y="679871"/>
        <a:ext cx="10904756" cy="579600"/>
      </dsp:txXfrm>
    </dsp:sp>
    <dsp:sp modelId="{3C4FD258-072A-4B6D-AE01-14C3C6CD1E12}">
      <dsp:nvSpPr>
        <dsp:cNvPr id="0" name=""/>
        <dsp:cNvSpPr/>
      </dsp:nvSpPr>
      <dsp:spPr>
        <a:xfrm>
          <a:off x="0" y="1259471"/>
          <a:ext cx="10904756" cy="675674"/>
        </a:xfrm>
        <a:prstGeom prst="roundRect">
          <a:avLst/>
        </a:prstGeom>
        <a:solidFill>
          <a:schemeClr val="accent5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b="1" kern="1200" dirty="0">
              <a:latin typeface="Montserrat"/>
            </a:rPr>
            <a:t>DISCRETE BINARY CLASSIFICATION </a:t>
          </a:r>
          <a:endParaRPr lang="en-CA" sz="2800" kern="1200" dirty="0"/>
        </a:p>
      </dsp:txBody>
      <dsp:txXfrm>
        <a:off x="32984" y="1292455"/>
        <a:ext cx="10838788" cy="609706"/>
      </dsp:txXfrm>
    </dsp:sp>
    <dsp:sp modelId="{C9F9BC3B-0739-40B5-BBEE-C5FF097CAC12}">
      <dsp:nvSpPr>
        <dsp:cNvPr id="0" name=""/>
        <dsp:cNvSpPr/>
      </dsp:nvSpPr>
      <dsp:spPr>
        <a:xfrm>
          <a:off x="0" y="1935146"/>
          <a:ext cx="10904756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2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kern="1200" dirty="0">
              <a:latin typeface="Montserrat"/>
            </a:rPr>
            <a:t>Does this patient have a disease or not?</a:t>
          </a:r>
        </a:p>
      </dsp:txBody>
      <dsp:txXfrm>
        <a:off x="0" y="1935146"/>
        <a:ext cx="10904756" cy="579600"/>
      </dsp:txXfrm>
    </dsp:sp>
    <dsp:sp modelId="{D5D6644B-84B8-424D-A959-CBE5DF3C3F95}">
      <dsp:nvSpPr>
        <dsp:cNvPr id="0" name=""/>
        <dsp:cNvSpPr/>
      </dsp:nvSpPr>
      <dsp:spPr>
        <a:xfrm>
          <a:off x="0" y="2514746"/>
          <a:ext cx="10904756" cy="675674"/>
        </a:xfrm>
        <a:prstGeom prst="roundRect">
          <a:avLst/>
        </a:prstGeom>
        <a:solidFill>
          <a:schemeClr val="accent5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b="1" kern="1200">
              <a:latin typeface="Montserrat"/>
            </a:rPr>
            <a:t>DISCRETE MULTICLASS CLASSIFICATION</a:t>
          </a:r>
          <a:endParaRPr lang="en-CA" sz="2800" b="1" kern="1200" dirty="0">
            <a:latin typeface="Montserrat"/>
          </a:endParaRPr>
        </a:p>
      </dsp:txBody>
      <dsp:txXfrm>
        <a:off x="32984" y="2547730"/>
        <a:ext cx="10838788" cy="609706"/>
      </dsp:txXfrm>
    </dsp:sp>
    <dsp:sp modelId="{EEB842A8-AF52-45A3-ADBF-DA0189210A44}">
      <dsp:nvSpPr>
        <dsp:cNvPr id="0" name=""/>
        <dsp:cNvSpPr/>
      </dsp:nvSpPr>
      <dsp:spPr>
        <a:xfrm>
          <a:off x="0" y="3190421"/>
          <a:ext cx="10904756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2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000" kern="1200" dirty="0">
              <a:latin typeface="Montserrat"/>
            </a:rPr>
            <a:t>Should an autonomous car stop, slow down or accelerate?</a:t>
          </a:r>
        </a:p>
      </dsp:txBody>
      <dsp:txXfrm>
        <a:off x="0" y="3190421"/>
        <a:ext cx="10904756" cy="579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16590-2501-4DA5-8034-E6A397CF9107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79926-CB56-4B81-82FD-B293C33BA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0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AEDA6-8E64-4860-BD20-BF9F58091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1FD35-DB38-4881-8899-C4D24C54D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4A7DD-7582-4FDF-BDE9-D813EE69B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112CB-B773-47C4-8A5B-8BCD13EE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D8543-0C1A-44D8-AF2F-73662C06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6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8163C-2128-4C58-B2D7-D8C2ECC91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F0CE9A-B5AC-481C-A1A9-D00B6A0D6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841F7-4ED4-428E-B275-16DD1E54D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9BCC1-9102-47D5-AA28-AC67C70B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6AEC7-9532-4111-9F18-A500CA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8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438623-987D-43C9-9840-4DE8F9C6EA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A514D-8CC0-4353-9DC3-CA7DBE073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88FA3-3A37-4B41-B4F0-B69C0884A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0D789-7F9A-4107-A75B-2352ADB7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F3EB2-DB66-422C-B9BA-C4CD98366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8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C28B9-8755-45A3-B57E-80102AFB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15F04-49FC-4DF0-B9A3-ECDD02545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51E70-0D1C-4663-9A56-9C678517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E7A67-7C7A-406F-AED1-1FA60257A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024C2-B8C2-470F-A918-517D1DD3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9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6CB0F-13CB-4F4D-92A5-8093BFD5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B41E4-5391-485D-9081-639632AC2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20603-342D-4D02-A6EA-400FDE3D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E159C-CB66-49A2-A29C-1103460F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ABF9C-985B-4B39-BECA-069775D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8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050C-258D-495A-AF47-4F25D4209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114C1-4A81-4397-BD15-A61C4D417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9488C-CEDA-41F2-986E-FD21BA4E0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4FCF3-45BF-4F32-9AED-8E50D3E6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1266-ED54-44B7-8482-34B8C9C6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DBCD9-FA3C-4F5B-BFC1-49A816EC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1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002C4-4E2F-4702-B02C-BB244E82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CB4E-5EC6-4341-A20B-FE41DED1E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95C79-0547-4E92-9A11-12E77E7DB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CA4C4D-13BD-4F7E-BF38-BC5ED45021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E9732F-6819-45E4-BB4C-41138FE42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3D2252-B35B-4B92-A505-DB32792C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523605-4142-4FE7-83B0-35337342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1CF69-88C6-4ACD-99B3-1E8B7AB5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9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FE60-CFC6-432C-BCA8-AB1C5234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55BE14-B49B-4A75-AAF9-8A21C3D6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E6795-0307-4394-96DC-7505D8EF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4F04F-CD0E-4983-A512-2DEED58E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DA649-D5D8-43CC-A547-86C04D283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74BA6-DD8B-4C63-AD64-301BA72E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A965D-7295-4DD0-8D90-AB64448A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64E8-9120-4C41-B5FC-6B4CFA22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9A8D-B930-4D03-8421-B8B29406E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F56D3-F161-4ED1-8620-9410AEF22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2EB7C-1B38-4155-A704-16AF69A1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C21FB-1864-49CA-AC9F-1EAC4B5B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5D9AA-75CA-4003-9614-0438506B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F6EC-7080-463B-A1AC-1229A3E7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65340-38A2-470B-BD5D-CB504873D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2A733-F9BE-4118-8189-B50AC4170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06EDB-2CC4-4999-94F9-6F8C79824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D39B1-164C-4E84-A4C1-42472FB3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315DA-9347-4388-A62F-3567D161F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9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2FC68-B79E-4F27-875A-BED694E41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B92F4-F0A1-491A-BAF7-399CCBDC4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DF89F-3661-448B-A4AE-0C6251387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E89E-6964-4EC5-AA30-CEE41B040663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E35F9-CC07-4538-BCA4-16A3FE5ED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8CE8B-7131-413E-B33D-2537B3906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6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://www-bcf.usc.edu/~gareth/ISL/ISLR%20Seventh%20Printing.pdf" TargetMode="Externa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://www-bcf.usc.edu/~gareth/ISL/ISLR%20Seventh%20Printing.pdf" TargetMode="Externa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ws.amazon.com/sagemaker/latest/dg/ll_hyperparameters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domainvectors.org/en/free-clipart/Employee-search-concept/83802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kaggle.com/rohankayan/years-of-experience-and-salary-datase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domainvectors.org/en/free-clipart/Employee-search-concept/83802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0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7F2F-A7CC-46E2-89E0-5435E9C1D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E1FA-1407-4CCA-97CA-DFCD1D5B3A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E73AD-B962-429C-B954-65D105B8A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9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09F485-36D9-4EFE-89B5-F6DC7FAE5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4633" y="428"/>
            <a:ext cx="76630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SIMPLE LINEAR REGRESSION: ADDITIONAL READING MATERIAL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100138" y="1157949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sz="2000" dirty="0"/>
              <a:t>Additional Resources, Page #123: </a:t>
            </a:r>
            <a:r>
              <a:rPr lang="en-CA" sz="2000" dirty="0">
                <a:hlinkClick r:id="rId3"/>
              </a:rPr>
              <a:t>http://www.cs.huji.ac.il/~shais/UnderstandingMachineLearning/understanding-machine-learning-theory-algorithms.pdf</a:t>
            </a:r>
            <a:endParaRPr lang="en-CA" sz="2000" dirty="0"/>
          </a:p>
          <a:p>
            <a:pPr algn="l"/>
            <a:endParaRPr lang="en-CA" sz="2000" dirty="0"/>
          </a:p>
          <a:p>
            <a:pPr algn="l"/>
            <a:endParaRPr lang="en-CA" sz="2000" dirty="0"/>
          </a:p>
          <a:p>
            <a:pPr algn="l"/>
            <a:endParaRPr lang="en-CA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657" y="2540875"/>
            <a:ext cx="2320422" cy="3284483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205538" y="1157949"/>
            <a:ext cx="4862512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000" dirty="0"/>
              <a:t>Additional Resources, Page #61: </a:t>
            </a:r>
          </a:p>
          <a:p>
            <a:pPr marL="0" indent="0" algn="just">
              <a:buNone/>
            </a:pPr>
            <a:r>
              <a:rPr lang="en-CA" sz="2000" dirty="0">
                <a:hlinkClick r:id="rId5"/>
              </a:rPr>
              <a:t>http://www-bcf.usc.edu/~gareth/ISL/ISLR%20Seventh%20Printing.pdf</a:t>
            </a:r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0801" y="2538082"/>
            <a:ext cx="2217099" cy="328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98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895475" y="2543175"/>
            <a:ext cx="5518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b="1" dirty="0">
                <a:solidFill>
                  <a:srgbClr val="074F85"/>
                </a:solidFill>
              </a:rPr>
              <a:t>LEAST SUM OF SQUARES</a:t>
            </a:r>
            <a:endParaRPr lang="en-US" sz="4000" b="1" dirty="0">
              <a:solidFill>
                <a:srgbClr val="074F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448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477A09E9-2971-40AF-8FA6-797CC1CE0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34185" y="41217"/>
            <a:ext cx="107717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SIMPLE LINEAR REGRESSION: HOW TO OBTAIN MODEL PARAMETERS? LEAST SUM OF SQUARES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32952" y="1361327"/>
            <a:ext cx="112582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Least squares fitting is a way to find the best fit curve or line for a set of points.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sum of the squares of the offsets (residuals) are used to estimate the best fit curve or line.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Least squares method is used to obtain the coefficients m and b. 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6399" y="6386626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4645591" y="4418439"/>
            <a:ext cx="9368" cy="910624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158347" y="5949886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134913" y="3036047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709813" y="5088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3486542" y="342054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4512860" y="5088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5378363" y="270918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6588815" y="291460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2302388" y="5534094"/>
            <a:ext cx="4762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NUMBER OF YEARS OF EXPERIENCE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081598" y="3370626"/>
            <a:ext cx="1572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SALARY ($)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2209800" y="3298462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cxnSpLocks/>
          </p:cNvCxnSpPr>
          <p:nvPr/>
        </p:nvCxnSpPr>
        <p:spPr>
          <a:xfrm flipV="1">
            <a:off x="9094746" y="4665818"/>
            <a:ext cx="1656626" cy="81213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23999" y="5407966"/>
            <a:ext cx="284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solidFill>
                  <a:srgbClr val="FF0000"/>
                </a:solidFill>
              </a:rPr>
              <a:t>MINIMUM (LEAST) SUM OF SQUARES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5528192" y="2989444"/>
            <a:ext cx="9368" cy="910624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63104" y="3686384"/>
            <a:ext cx="0" cy="1245176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814850" y="2558557"/>
                <a:ext cx="15457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CA" sz="2800" b="1" dirty="0"/>
                  <a:t> (actual)</a:t>
                </a: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850" y="2558557"/>
                <a:ext cx="1545744" cy="430887"/>
              </a:xfrm>
              <a:prstGeom prst="rect">
                <a:avLst/>
              </a:prstGeom>
              <a:blipFill rotWithShape="0">
                <a:blip r:embed="rId3"/>
                <a:stretch>
                  <a:fillRect l="-395" t="-24286" r="-12253" b="-5142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5364245" y="4013930"/>
                <a:ext cx="30979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28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</m:acc>
                      </m:e>
                      <m:sub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CA" sz="2800" b="1" dirty="0"/>
                  <a:t>(estimated/fitted)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245" y="4013930"/>
                <a:ext cx="3097964" cy="430887"/>
              </a:xfrm>
              <a:prstGeom prst="rect">
                <a:avLst/>
              </a:prstGeom>
              <a:blipFill rotWithShape="0">
                <a:blip r:embed="rId4"/>
                <a:stretch>
                  <a:fillRect t="-23944" r="-2362" b="-507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8988476" y="3199535"/>
                <a:ext cx="2390719" cy="661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44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CA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CA" sz="32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CA" sz="3200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CA" sz="3200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</m:acc>
                        </m:e>
                        <m:sub>
                          <m:r>
                            <a:rPr lang="en-CA" sz="32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CA" sz="3200" b="1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CA" sz="3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3200" b="1" i="0" smtClean="0">
                              <a:latin typeface="Cambria Math" panose="02040503050406030204" pitchFamily="18" charset="0"/>
                            </a:rPr>
                            <m:t>𝐲</m:t>
                          </m:r>
                        </m:e>
                        <m:sub>
                          <m:r>
                            <a:rPr lang="en-CA" sz="32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3200" b="1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476" y="3199535"/>
                <a:ext cx="2390719" cy="66152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8721170" y="3910745"/>
                <a:ext cx="3135089" cy="1135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1" i="1" smtClean="0">
                          <a:latin typeface="Cambria Math" panose="02040503050406030204" pitchFamily="18" charset="0"/>
                        </a:rPr>
                        <m:t>𝒎𝒊𝒏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CA" sz="2800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CA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2800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CA" sz="2800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CA" sz="2800" b="1" i="1">
                                              <a:latin typeface="Cambria Math" panose="02040503050406030204" pitchFamily="18" charset="0"/>
                                            </a:rPr>
                                            <m:t>𝒚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  <m:r>
                                    <a:rPr lang="en-CA" sz="2800" b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b>
                                      <m:r>
                                        <a:rPr lang="en-CA" sz="2800" b="1" i="1">
                                          <a:latin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28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CA" sz="2800" b="1" dirty="0"/>
                            <m:t> </m:t>
                          </m:r>
                        </m:e>
                      </m:nary>
                    </m:oMath>
                  </m:oMathPara>
                </a14:m>
                <a:endParaRPr lang="en-CA" sz="2800" b="1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170" y="3910745"/>
                <a:ext cx="3135089" cy="113569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/>
          <p:cNvSpPr/>
          <p:nvPr/>
        </p:nvSpPr>
        <p:spPr>
          <a:xfrm>
            <a:off x="5425911" y="2768284"/>
            <a:ext cx="189104" cy="175175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5443008" y="3789435"/>
            <a:ext cx="189104" cy="175175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5038650" y="3084586"/>
                <a:ext cx="542136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200" b="1" i="1">
                          <a:latin typeface="Cambria Math" panose="02040503050406030204" pitchFamily="18" charset="0"/>
                        </a:rPr>
                        <m:t>𝒅</m:t>
                      </m:r>
                    </m:oMath>
                  </m:oMathPara>
                </a14:m>
                <a:endParaRPr lang="en-CA" sz="3200" b="1" dirty="0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650" y="3084586"/>
                <a:ext cx="542136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  <p:bldP spid="38" grpId="0"/>
      <p:bldP spid="39" grpId="0"/>
      <p:bldP spid="40" grpId="0"/>
      <p:bldP spid="41" grpId="0" animBg="1"/>
      <p:bldP spid="42" grpId="0" animBg="1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247E92A-FD7C-4D1B-A755-482CC45BE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230589" y="35027"/>
            <a:ext cx="80522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SIMPLE LINEAR REGRESSION: TRAINING VS. TESTING DATASET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4B1F363-5EFE-402E-91B7-C999DD6A5345}"/>
              </a:ext>
            </a:extLst>
          </p:cNvPr>
          <p:cNvSpPr/>
          <p:nvPr/>
        </p:nvSpPr>
        <p:spPr>
          <a:xfrm>
            <a:off x="532952" y="1361327"/>
            <a:ext cx="1040618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Data set is divided into 75% for training and 25% for testing.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Training set: used for model training.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Testing set: used for testing trained model. Make sure that the testing dataset has never been seen by the trained model before.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6399" y="6386626"/>
            <a:ext cx="28448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19947447">
            <a:off x="5834127" y="3607364"/>
            <a:ext cx="1524000" cy="38100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 rot="1044157">
            <a:off x="5896694" y="4549891"/>
            <a:ext cx="1524000" cy="381000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Left Brace 16"/>
          <p:cNvSpPr/>
          <p:nvPr/>
        </p:nvSpPr>
        <p:spPr>
          <a:xfrm>
            <a:off x="2925569" y="2905124"/>
            <a:ext cx="418011" cy="3095487"/>
          </a:xfrm>
          <a:prstGeom prst="leftBrace">
            <a:avLst>
              <a:gd name="adj1" fmla="val 85696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/>
          <p:cNvSpPr txBox="1"/>
          <p:nvPr/>
        </p:nvSpPr>
        <p:spPr>
          <a:xfrm>
            <a:off x="1299225" y="4201203"/>
            <a:ext cx="147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100 SAMPLES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08291" y="3243573"/>
            <a:ext cx="236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75 TRAINING SAMPLES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70669" y="4740391"/>
            <a:ext cx="221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25 TESTING SAMPLES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D3AC129-BCFC-4DB3-B85D-FF890FF98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559" y="2670950"/>
            <a:ext cx="1605139" cy="332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9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5E9DD2B-F90D-4734-99C3-59BADAB9A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4633" y="428"/>
            <a:ext cx="75653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latin typeface="Montserrat" charset="0"/>
              </a:rPr>
              <a:t>SIMPLE LINEAR REGRESSION: ADDITIONAL READING MATERIAL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100138" y="1157949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CA" sz="2000" dirty="0"/>
              <a:t>Additional Resources, Page #124: </a:t>
            </a:r>
            <a:r>
              <a:rPr lang="en-CA" sz="2000" dirty="0">
                <a:hlinkClick r:id="rId3"/>
              </a:rPr>
              <a:t>http://www.cs.huji.ac.il/~shais/UnderstandingMachineLearning/understanding-machine-learning-theory-algorithms.pdf</a:t>
            </a:r>
            <a:endParaRPr lang="en-CA" sz="2000" dirty="0"/>
          </a:p>
          <a:p>
            <a:pPr algn="l"/>
            <a:endParaRPr lang="en-CA" sz="2000" dirty="0"/>
          </a:p>
          <a:p>
            <a:pPr algn="l"/>
            <a:endParaRPr lang="en-CA" sz="2000" dirty="0"/>
          </a:p>
          <a:p>
            <a:pPr algn="l"/>
            <a:endParaRPr lang="en-CA" sz="2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657" y="2540875"/>
            <a:ext cx="2320422" cy="3284483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205538" y="1157949"/>
            <a:ext cx="4862512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000" dirty="0"/>
              <a:t>Additional Resources, Page #62: </a:t>
            </a:r>
          </a:p>
          <a:p>
            <a:pPr marL="0" indent="0" algn="just">
              <a:buNone/>
            </a:pPr>
            <a:r>
              <a:rPr lang="en-CA" sz="2000" dirty="0">
                <a:hlinkClick r:id="rId5"/>
              </a:rPr>
              <a:t>http://www-bcf.usc.edu/~gareth/ISL/ISLR%20Seventh%20Printing.pdf</a:t>
            </a:r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0801" y="2538082"/>
            <a:ext cx="2217099" cy="328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111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2386363" y="2408421"/>
            <a:ext cx="5872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>
                <a:solidFill>
                  <a:srgbClr val="074F85"/>
                </a:solidFill>
              </a:rPr>
              <a:t>LINEAR LEARNER IN SAGEMAKER</a:t>
            </a:r>
            <a:endParaRPr lang="en-US" sz="4000" b="1" dirty="0">
              <a:solidFill>
                <a:srgbClr val="074F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091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69B733B-D1A1-4027-843C-46CA694D8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4DFB89D-B4FF-A840-8B94-AF71940E9CC6}"/>
              </a:ext>
            </a:extLst>
          </p:cNvPr>
          <p:cNvSpPr txBox="1">
            <a:spLocks/>
          </p:cNvSpPr>
          <p:nvPr/>
        </p:nvSpPr>
        <p:spPr>
          <a:xfrm>
            <a:off x="364043" y="72215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LINEAR LEARNER: OVERVIEW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CAA0149-EC62-F34D-990E-D86B1F635E4D}"/>
              </a:ext>
            </a:extLst>
          </p:cNvPr>
          <p:cNvSpPr txBox="1">
            <a:spLocks/>
          </p:cNvSpPr>
          <p:nvPr/>
        </p:nvSpPr>
        <p:spPr>
          <a:xfrm>
            <a:off x="362109" y="1253329"/>
            <a:ext cx="7140219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Linear Learner is a supervised learning algorithm that is used to fit a line to the training data.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It could be used for both classification and regression tasks as follows: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Regression: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output contains continuous numeric values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Binary classification: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output label must be either 0 or 1 (linear threshold function is used). 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Multiclass classification: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output labels must be from 0 to </a:t>
            </a:r>
            <a:r>
              <a:rPr lang="en-CA" sz="1800" i="1" dirty="0" err="1">
                <a:solidFill>
                  <a:srgbClr val="002060"/>
                </a:solidFill>
                <a:latin typeface="Montserrat"/>
              </a:rPr>
              <a:t>num_classes</a:t>
            </a:r>
            <a:r>
              <a:rPr lang="en-CA" sz="1800" i="1" dirty="0">
                <a:solidFill>
                  <a:srgbClr val="002060"/>
                </a:solidFill>
                <a:latin typeface="Montserrat"/>
              </a:rPr>
              <a:t> - 1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The best model optimizes either of the following: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For regression: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focus on Continuous metrics such as mean square error, root mean squared error, cross entropy loss, absolute error.</a:t>
            </a:r>
          </a:p>
          <a:p>
            <a:pPr marL="742950" lvl="1" indent="-285750" algn="l">
              <a:buFont typeface="Courier New" panose="02070309020205020404" pitchFamily="49" charset="0"/>
              <a:buChar char="o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For classification: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focus on discrete metrics such as F1 score, precision, recall, or accuracy.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0624343-8C6D-B34F-97B1-E97FEEF363DD}"/>
              </a:ext>
            </a:extLst>
          </p:cNvPr>
          <p:cNvCxnSpPr/>
          <p:nvPr/>
        </p:nvCxnSpPr>
        <p:spPr>
          <a:xfrm flipV="1">
            <a:off x="8093868" y="3725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5F89D7-6589-9D44-B566-EFADA5149DB6}"/>
              </a:ext>
            </a:extLst>
          </p:cNvPr>
          <p:cNvCxnSpPr/>
          <p:nvPr/>
        </p:nvCxnSpPr>
        <p:spPr>
          <a:xfrm flipH="1" flipV="1">
            <a:off x="8097284" y="1152258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B0F66310-1751-AD47-8117-ABEC7D39E0CA}"/>
              </a:ext>
            </a:extLst>
          </p:cNvPr>
          <p:cNvSpPr/>
          <p:nvPr/>
        </p:nvSpPr>
        <p:spPr>
          <a:xfrm>
            <a:off x="8246625" y="325337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486751F-27EA-8E46-B771-2DC9E47E841C}"/>
              </a:ext>
            </a:extLst>
          </p:cNvPr>
          <p:cNvSpPr/>
          <p:nvPr/>
        </p:nvSpPr>
        <p:spPr>
          <a:xfrm>
            <a:off x="8728317" y="295037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000CADE-A9A2-ED46-B457-E190D5AAD3A5}"/>
              </a:ext>
            </a:extLst>
          </p:cNvPr>
          <p:cNvSpPr/>
          <p:nvPr/>
        </p:nvSpPr>
        <p:spPr>
          <a:xfrm>
            <a:off x="8989250" y="333076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757A85-5D2B-AE47-838F-5F5BFA7CCD8F}"/>
              </a:ext>
            </a:extLst>
          </p:cNvPr>
          <p:cNvSpPr/>
          <p:nvPr/>
        </p:nvSpPr>
        <p:spPr>
          <a:xfrm>
            <a:off x="9419293" y="240492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70431B-0521-0142-9314-1A877AFF4892}"/>
              </a:ext>
            </a:extLst>
          </p:cNvPr>
          <p:cNvSpPr/>
          <p:nvPr/>
        </p:nvSpPr>
        <p:spPr>
          <a:xfrm>
            <a:off x="11102175" y="157291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9C27E41-E7B6-DB42-AB8C-A6B7BCAAE433}"/>
              </a:ext>
            </a:extLst>
          </p:cNvPr>
          <p:cNvSpPr/>
          <p:nvPr/>
        </p:nvSpPr>
        <p:spPr>
          <a:xfrm>
            <a:off x="10158874" y="207638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4634D71-B9A7-234E-9D6F-13037AE8C1D0}"/>
              </a:ext>
            </a:extLst>
          </p:cNvPr>
          <p:cNvSpPr/>
          <p:nvPr/>
        </p:nvSpPr>
        <p:spPr>
          <a:xfrm>
            <a:off x="10300973" y="258258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21ED517-0C52-C048-9E0F-7A03CA919E69}"/>
              </a:ext>
            </a:extLst>
          </p:cNvPr>
          <p:cNvSpPr/>
          <p:nvPr/>
        </p:nvSpPr>
        <p:spPr>
          <a:xfrm>
            <a:off x="9495731" y="286567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CBFC307-87FC-734A-BEBD-D1C979A0CAB8}"/>
              </a:ext>
            </a:extLst>
          </p:cNvPr>
          <p:cNvSpPr/>
          <p:nvPr/>
        </p:nvSpPr>
        <p:spPr>
          <a:xfrm>
            <a:off x="10898452" y="208286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74CF9D-0596-CD4B-B22F-9E465D4D0150}"/>
              </a:ext>
            </a:extLst>
          </p:cNvPr>
          <p:cNvSpPr txBox="1"/>
          <p:nvPr/>
        </p:nvSpPr>
        <p:spPr>
          <a:xfrm>
            <a:off x="8259782" y="3725259"/>
            <a:ext cx="3031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YEARS OF EXPERIENCE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231450-8FA9-154D-AFE6-2C33FE0A4E9D}"/>
              </a:ext>
            </a:extLst>
          </p:cNvPr>
          <p:cNvSpPr txBox="1"/>
          <p:nvPr/>
        </p:nvSpPr>
        <p:spPr>
          <a:xfrm rot="16200000">
            <a:off x="7273747" y="2526294"/>
            <a:ext cx="1156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SALARY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41617E-89FC-8942-AA32-E2BB1479A42D}"/>
              </a:ext>
            </a:extLst>
          </p:cNvPr>
          <p:cNvCxnSpPr/>
          <p:nvPr/>
        </p:nvCxnSpPr>
        <p:spPr>
          <a:xfrm flipH="1">
            <a:off x="8129015" y="1781896"/>
            <a:ext cx="3595707" cy="195152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BFA7E45B-8B54-4DFD-AAAE-3389927B7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983" y="4155938"/>
            <a:ext cx="919018" cy="190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416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44283DD-F601-4605-A56E-F188EF88D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89F4E85-3A37-344F-9108-DB79D872BAA1}"/>
              </a:ext>
            </a:extLst>
          </p:cNvPr>
          <p:cNvSpPr txBox="1">
            <a:spLocks/>
          </p:cNvSpPr>
          <p:nvPr/>
        </p:nvSpPr>
        <p:spPr>
          <a:xfrm>
            <a:off x="558513" y="54379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LINEAR LEARNER: USE CASES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62E27D0-B0B5-A84F-B665-94A6ECEEB812}"/>
              </a:ext>
            </a:extLst>
          </p:cNvPr>
          <p:cNvSpPr txBox="1">
            <a:spLocks/>
          </p:cNvSpPr>
          <p:nvPr/>
        </p:nvSpPr>
        <p:spPr>
          <a:xfrm>
            <a:off x="983816" y="1458415"/>
            <a:ext cx="10652412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2400" dirty="0">
              <a:solidFill>
                <a:srgbClr val="002060"/>
              </a:solidFill>
              <a:latin typeface="Montserrat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77938242"/>
              </p:ext>
            </p:extLst>
          </p:nvPr>
        </p:nvGraphicFramePr>
        <p:xfrm>
          <a:off x="731472" y="1541889"/>
          <a:ext cx="10904756" cy="3774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2839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03ADE58-3AAB-400B-9C04-6B1668AABD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881"/>
          <a:stretch/>
        </p:blipFill>
        <p:spPr>
          <a:xfrm>
            <a:off x="-8878" y="-26581"/>
            <a:ext cx="12209756" cy="448317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0915EC4-F8F0-F54F-B774-5E2FBF5E3069}"/>
              </a:ext>
            </a:extLst>
          </p:cNvPr>
          <p:cNvSpPr txBox="1">
            <a:spLocks/>
          </p:cNvSpPr>
          <p:nvPr/>
        </p:nvSpPr>
        <p:spPr>
          <a:xfrm>
            <a:off x="495299" y="1102326"/>
            <a:ext cx="11201400" cy="51460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CA" sz="1600" b="1" u="sng" dirty="0">
                <a:solidFill>
                  <a:srgbClr val="002060"/>
                </a:solidFill>
                <a:latin typeface="Montserrat"/>
              </a:rPr>
              <a:t>Preprocessing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Ensure that data is shuffled before training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Normalization or feature scaling is offered by Linear Learner (which is great!)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Normalization or feature scaling is a critical preprocessing step to ensure that the model does not become dominated by the weight of a single feature.</a:t>
            </a:r>
          </a:p>
          <a:p>
            <a:pPr algn="just"/>
            <a:r>
              <a:rPr lang="en-CA" sz="1600" b="1" u="sng" dirty="0">
                <a:solidFill>
                  <a:srgbClr val="002060"/>
                </a:solidFill>
                <a:latin typeface="Montserrat"/>
              </a:rPr>
              <a:t>Training</a:t>
            </a:r>
            <a:r>
              <a:rPr lang="en-CA" sz="1600" dirty="0">
                <a:solidFill>
                  <a:srgbClr val="002060"/>
                </a:solidFill>
                <a:latin typeface="Montserrat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Linear Learner uses stochastic gradient descent to perform the training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Select an appropriate optimization algorithm such as Adam, </a:t>
            </a:r>
            <a:r>
              <a:rPr lang="en-CA" sz="1600" dirty="0" err="1">
                <a:solidFill>
                  <a:srgbClr val="002060"/>
                </a:solidFill>
                <a:latin typeface="Montserrat"/>
              </a:rPr>
              <a:t>AdaGrad</a:t>
            </a:r>
            <a:r>
              <a:rPr lang="en-CA" sz="1600" dirty="0">
                <a:solidFill>
                  <a:srgbClr val="002060"/>
                </a:solidFill>
                <a:latin typeface="Montserrat"/>
              </a:rPr>
              <a:t>, and SGD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Hyperparameters, such as learning rate can be selected.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Overcome model overfitting using L1, L2 regularization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Multiple models could be optimized in parallel </a:t>
            </a:r>
          </a:p>
          <a:p>
            <a:pPr algn="just"/>
            <a:r>
              <a:rPr lang="en-CA" sz="1600" b="1" u="sng" dirty="0">
                <a:solidFill>
                  <a:srgbClr val="002060"/>
                </a:solidFill>
                <a:latin typeface="Montserrat"/>
              </a:rPr>
              <a:t>Validation</a:t>
            </a:r>
            <a:r>
              <a:rPr lang="en-CA" sz="1600" u="sng" dirty="0">
                <a:solidFill>
                  <a:srgbClr val="002060"/>
                </a:solidFill>
                <a:latin typeface="Montserrat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600" dirty="0">
                <a:solidFill>
                  <a:srgbClr val="002060"/>
                </a:solidFill>
                <a:latin typeface="Montserrat"/>
              </a:rPr>
              <a:t>Trained models are evaluated against a validation dataset and best model is selected based on the following metrics: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CA" sz="1600" b="1" dirty="0">
                <a:solidFill>
                  <a:srgbClr val="002060"/>
                </a:solidFill>
                <a:latin typeface="Montserrat"/>
              </a:rPr>
              <a:t>For regression: </a:t>
            </a:r>
            <a:r>
              <a:rPr lang="en-CA" sz="1600" dirty="0">
                <a:solidFill>
                  <a:srgbClr val="002060"/>
                </a:solidFill>
                <a:latin typeface="Montserrat"/>
              </a:rPr>
              <a:t>mean square error, root mean squared error, cross entropy loss, absolute error.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CA" sz="1600" b="1" dirty="0">
                <a:solidFill>
                  <a:srgbClr val="002060"/>
                </a:solidFill>
                <a:latin typeface="Montserrat"/>
              </a:rPr>
              <a:t>For classification: </a:t>
            </a:r>
            <a:r>
              <a:rPr lang="en-CA" sz="1600" dirty="0">
                <a:solidFill>
                  <a:srgbClr val="002060"/>
                </a:solidFill>
                <a:latin typeface="Montserrat"/>
              </a:rPr>
              <a:t>F1 score, precision, recall, or accuracy. </a:t>
            </a:r>
            <a:endParaRPr lang="en-US" sz="1600" dirty="0">
              <a:solidFill>
                <a:srgbClr val="002060"/>
              </a:solidFill>
              <a:latin typeface="Montserra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B54A25D-3DD4-1747-8EF8-09BDE9527EE6}"/>
              </a:ext>
            </a:extLst>
          </p:cNvPr>
          <p:cNvSpPr txBox="1">
            <a:spLocks/>
          </p:cNvSpPr>
          <p:nvPr/>
        </p:nvSpPr>
        <p:spPr>
          <a:xfrm>
            <a:off x="370118" y="428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LINEAR LEARNER: OVERVIEW</a:t>
            </a:r>
          </a:p>
        </p:txBody>
      </p:sp>
    </p:spTree>
    <p:extLst>
      <p:ext uri="{BB962C8B-B14F-4D97-AF65-F5344CB8AC3E}">
        <p14:creationId xmlns:p14="http://schemas.microsoft.com/office/powerpoint/2010/main" val="3394655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0996B4-E712-4555-8130-7A1C4A60F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94DC799-DC92-DD43-AA06-EBCD933E23BA}"/>
              </a:ext>
            </a:extLst>
          </p:cNvPr>
          <p:cNvSpPr txBox="1">
            <a:spLocks/>
          </p:cNvSpPr>
          <p:nvPr/>
        </p:nvSpPr>
        <p:spPr>
          <a:xfrm>
            <a:off x="838200" y="1673225"/>
            <a:ext cx="692404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Learning Rate: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The step size used by the optimizer for parameter updates.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L1: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L1 regularization parameter.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b="1" dirty="0" err="1">
                <a:solidFill>
                  <a:srgbClr val="002060"/>
                </a:solidFill>
                <a:latin typeface="Montserrat"/>
              </a:rPr>
              <a:t>Mini_batch_size</a:t>
            </a:r>
            <a:r>
              <a:rPr lang="en-CA" sz="1800" b="1" dirty="0">
                <a:solidFill>
                  <a:srgbClr val="002060"/>
                </a:solidFill>
                <a:latin typeface="Montserrat"/>
              </a:rPr>
              <a:t>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The number of observations per mini-batch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b="1" dirty="0" err="1">
                <a:solidFill>
                  <a:srgbClr val="002060"/>
                </a:solidFill>
                <a:latin typeface="Montserrat"/>
              </a:rPr>
              <a:t>Wd</a:t>
            </a:r>
            <a:r>
              <a:rPr lang="en-CA" sz="1800" b="1" dirty="0">
                <a:solidFill>
                  <a:srgbClr val="002060"/>
                </a:solidFill>
                <a:latin typeface="Montserrat"/>
              </a:rPr>
              <a:t>: 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The weight decay parameter, also known as the L2 regularization parameter.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Check out the rest of hyperparameters here: </a:t>
            </a:r>
            <a:r>
              <a:rPr lang="en-US" sz="1800" dirty="0">
                <a:solidFill>
                  <a:srgbClr val="002060"/>
                </a:solidFill>
                <a:latin typeface="Montserra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https://docs.aws.amazon.com/sagemaker/latest/dg/ll_hyperparameters.html</a:t>
            </a:r>
            <a:endParaRPr lang="en-US" sz="1800" dirty="0">
              <a:solidFill>
                <a:srgbClr val="002060"/>
              </a:solidFill>
              <a:latin typeface="Montserra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501F6A3-BA6A-6145-86F3-71A868923270}"/>
              </a:ext>
            </a:extLst>
          </p:cNvPr>
          <p:cNvSpPr txBox="1">
            <a:spLocks/>
          </p:cNvSpPr>
          <p:nvPr/>
        </p:nvSpPr>
        <p:spPr>
          <a:xfrm>
            <a:off x="437024" y="0"/>
            <a:ext cx="9502105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LINEAR LEARNER HYPERPARAMETERS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6E1880-8A3E-4DE7-A561-43A92DEEAD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488" y="1253329"/>
            <a:ext cx="315838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2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2924175" y="2720518"/>
            <a:ext cx="457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b="1" dirty="0">
                <a:solidFill>
                  <a:srgbClr val="074F85"/>
                </a:solidFill>
              </a:rPr>
              <a:t>PROJECT OVERVIEW</a:t>
            </a:r>
            <a:endParaRPr lang="en-US" sz="4000" b="1" dirty="0">
              <a:solidFill>
                <a:srgbClr val="074F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8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7312C6F-9B25-4B0B-8FAE-57DE952C8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ABFFD35-2FD4-234B-94BE-7F06D6D67FB3}"/>
              </a:ext>
            </a:extLst>
          </p:cNvPr>
          <p:cNvSpPr txBox="1">
            <a:spLocks/>
          </p:cNvSpPr>
          <p:nvPr/>
        </p:nvSpPr>
        <p:spPr>
          <a:xfrm>
            <a:off x="558513" y="0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LINEAR LEARNER</a:t>
            </a:r>
            <a:r>
              <a:rPr lang="en-CA" sz="3200" dirty="0">
                <a:solidFill>
                  <a:srgbClr val="002060"/>
                </a:solidFill>
              </a:rPr>
              <a:t>: </a:t>
            </a:r>
            <a:r>
              <a:rPr lang="en-CA" sz="3200" dirty="0">
                <a:solidFill>
                  <a:srgbClr val="002060"/>
                </a:solidFill>
                <a:latin typeface="Montserrat"/>
              </a:rPr>
              <a:t>INPUT/OUTPUT DATA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D72D03E-1E58-064A-9D69-1EE05CE99CA5}"/>
              </a:ext>
            </a:extLst>
          </p:cNvPr>
          <p:cNvSpPr txBox="1">
            <a:spLocks/>
          </p:cNvSpPr>
          <p:nvPr/>
        </p:nvSpPr>
        <p:spPr>
          <a:xfrm>
            <a:off x="558513" y="1464058"/>
            <a:ext cx="8204487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Amazon </a:t>
            </a: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SageMaker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 linear learner supports the following input data types: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RecordIO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-wrapped </a:t>
            </a: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protobuf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 (</a:t>
            </a:r>
            <a:r>
              <a:rPr lang="en-CA" sz="1800" i="1" dirty="0">
                <a:solidFill>
                  <a:srgbClr val="002060"/>
                </a:solidFill>
                <a:latin typeface="Montserrat"/>
              </a:rPr>
              <a:t>note: only Float32 tensors are supported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)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Text/CSV (</a:t>
            </a:r>
            <a:r>
              <a:rPr lang="en-CA" sz="1800" i="1" dirty="0">
                <a:solidFill>
                  <a:srgbClr val="002060"/>
                </a:solidFill>
                <a:latin typeface="Montserrat"/>
              </a:rPr>
              <a:t>note: First column assumed to be the target label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)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File or Pipe mode both supported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For inference, linear learner algorithm supports the application/</a:t>
            </a: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json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, application/x-</a:t>
            </a: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recordio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-</a:t>
            </a: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protobuf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, and text/csv formats.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For regression (</a:t>
            </a:r>
            <a:r>
              <a:rPr lang="en-CA" sz="1800" dirty="0" err="1">
                <a:solidFill>
                  <a:srgbClr val="002060"/>
                </a:solidFill>
                <a:latin typeface="Montserrat"/>
              </a:rPr>
              <a:t>predictor_type</a:t>
            </a:r>
            <a:r>
              <a:rPr lang="en-CA" sz="1800" dirty="0">
                <a:solidFill>
                  <a:srgbClr val="002060"/>
                </a:solidFill>
                <a:latin typeface="Montserrat"/>
              </a:rPr>
              <a:t>='regressor'), the score is the prediction produced by the model.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CA" sz="1800" dirty="0">
              <a:solidFill>
                <a:srgbClr val="002060"/>
              </a:solidFill>
              <a:latin typeface="Montserra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A9A6D-8A03-40E3-84E3-98F86BB0D2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50" y="2066044"/>
            <a:ext cx="3429000" cy="272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337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158497E-5780-48C5-AD36-0A151BD44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E30390B-DB0A-E648-8F52-B302E9D9EACD}"/>
              </a:ext>
            </a:extLst>
          </p:cNvPr>
          <p:cNvSpPr txBox="1">
            <a:spLocks/>
          </p:cNvSpPr>
          <p:nvPr/>
        </p:nvSpPr>
        <p:spPr>
          <a:xfrm>
            <a:off x="481630" y="1324910"/>
            <a:ext cx="50142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Linear Learner algorithm could be trained on: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Single CPU and GPU instances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CA" sz="1800" b="1" dirty="0">
                <a:solidFill>
                  <a:srgbClr val="002060"/>
                </a:solidFill>
                <a:latin typeface="Montserrat"/>
              </a:rPr>
              <a:t>Multi-Machine CPU and GPU instances</a:t>
            </a:r>
            <a:endParaRPr lang="en-CA" sz="1800" dirty="0">
              <a:solidFill>
                <a:srgbClr val="002060"/>
              </a:solidFill>
              <a:latin typeface="Montserra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During testing, multi-GPU computers are not necessary (add cost with no value). </a:t>
            </a:r>
            <a:endParaRPr lang="en-US" sz="1800" dirty="0">
              <a:solidFill>
                <a:srgbClr val="002060"/>
              </a:solidFill>
              <a:latin typeface="Montserra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08B00B-3334-7844-8486-AF41C41BEA90}"/>
              </a:ext>
            </a:extLst>
          </p:cNvPr>
          <p:cNvSpPr txBox="1">
            <a:spLocks/>
          </p:cNvSpPr>
          <p:nvPr/>
        </p:nvSpPr>
        <p:spPr>
          <a:xfrm>
            <a:off x="481628" y="428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LINEAR LEARNER: EC2 INSTANCE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3208BC-94CF-4266-B331-C27380BF7E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610" y="1218086"/>
            <a:ext cx="3780694" cy="456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813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3A7F2B-B776-4162-BD4D-1990B050D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82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76C961B-4577-4418-942B-D6A7B6105DF6}"/>
              </a:ext>
            </a:extLst>
          </p:cNvPr>
          <p:cNvSpPr/>
          <p:nvPr/>
        </p:nvSpPr>
        <p:spPr>
          <a:xfrm>
            <a:off x="585926" y="221942"/>
            <a:ext cx="3089429" cy="683580"/>
          </a:xfrm>
          <a:prstGeom prst="rect">
            <a:avLst/>
          </a:prstGeom>
          <a:solidFill>
            <a:srgbClr val="77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36F08B-35AF-4805-B255-C5E4687B67B3}"/>
              </a:ext>
            </a:extLst>
          </p:cNvPr>
          <p:cNvSpPr/>
          <p:nvPr/>
        </p:nvSpPr>
        <p:spPr>
          <a:xfrm>
            <a:off x="355107" y="1296140"/>
            <a:ext cx="10946167" cy="29207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5D6C86-9F54-485F-A61E-E3518A1655A5}"/>
              </a:ext>
            </a:extLst>
          </p:cNvPr>
          <p:cNvSpPr/>
          <p:nvPr/>
        </p:nvSpPr>
        <p:spPr>
          <a:xfrm>
            <a:off x="585926" y="1535837"/>
            <a:ext cx="10946167" cy="2130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22D7D-8492-4ABA-A9C3-CCEA9F7189D7}"/>
              </a:ext>
            </a:extLst>
          </p:cNvPr>
          <p:cNvSpPr/>
          <p:nvPr/>
        </p:nvSpPr>
        <p:spPr>
          <a:xfrm>
            <a:off x="585926" y="6329779"/>
            <a:ext cx="2929631" cy="306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A9E2-59AB-4762-9D2B-4E20CCD15619}"/>
              </a:ext>
            </a:extLst>
          </p:cNvPr>
          <p:cNvSpPr/>
          <p:nvPr/>
        </p:nvSpPr>
        <p:spPr>
          <a:xfrm>
            <a:off x="585926" y="969665"/>
            <a:ext cx="11461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</a:rPr>
              <a:t>The objective of this case study is to predict the employee salary based on the number of years of experience.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2BDB9-5B72-4AE6-B5AB-E44B226E7A16}"/>
              </a:ext>
            </a:extLst>
          </p:cNvPr>
          <p:cNvSpPr/>
          <p:nvPr/>
        </p:nvSpPr>
        <p:spPr>
          <a:xfrm>
            <a:off x="176334" y="237642"/>
            <a:ext cx="40350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CEDCD6-34F7-435C-B5B8-D88315D9670D}"/>
              </a:ext>
            </a:extLst>
          </p:cNvPr>
          <p:cNvSpPr/>
          <p:nvPr/>
        </p:nvSpPr>
        <p:spPr>
          <a:xfrm>
            <a:off x="1175197" y="6213143"/>
            <a:ext cx="6137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Source: </a:t>
            </a:r>
            <a:r>
              <a:rPr lang="en-US" sz="1200" dirty="0">
                <a:hlinkClick r:id="rId3"/>
              </a:rPr>
              <a:t>https://publicdomainvectors.org/en/free-clipart/Employee-search-concept/83802.html</a:t>
            </a:r>
            <a:endParaRPr lang="en-US" sz="1200" dirty="0"/>
          </a:p>
          <a:p>
            <a:r>
              <a:rPr lang="en-US" sz="1200" dirty="0">
                <a:hlinkClick r:id="rId4"/>
              </a:rPr>
              <a:t>Data Source: https://www.kaggle.com/rohankayan/years-of-experience-and-salary-dataset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432432-F389-464A-8DAB-F1473B96D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1429" y="2158650"/>
            <a:ext cx="1872653" cy="38845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B3E40F-A499-4DB1-BD9B-F290376B03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0219" y="2339893"/>
            <a:ext cx="3797446" cy="334084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06DE57C-1FC3-4381-B8EC-5C8FE53D1DDD}"/>
              </a:ext>
            </a:extLst>
          </p:cNvPr>
          <p:cNvSpPr txBox="1"/>
          <p:nvPr/>
        </p:nvSpPr>
        <p:spPr>
          <a:xfrm>
            <a:off x="-210688" y="3361197"/>
            <a:ext cx="23680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TRAINING DATASET</a:t>
            </a:r>
          </a:p>
          <a:p>
            <a:pPr algn="ctr"/>
            <a:r>
              <a:rPr lang="en-CA" sz="1600" b="1" dirty="0">
                <a:solidFill>
                  <a:srgbClr val="FF0000"/>
                </a:solidFill>
              </a:rPr>
              <a:t>(COLLECTED FROM HUMAN RESOURCES DEPARTMENT)</a:t>
            </a:r>
          </a:p>
        </p:txBody>
      </p:sp>
      <p:cxnSp>
        <p:nvCxnSpPr>
          <p:cNvPr id="30" name="Curved Connector 83">
            <a:extLst>
              <a:ext uri="{FF2B5EF4-FFF2-40B4-BE49-F238E27FC236}">
                <a16:creationId xmlns:a16="http://schemas.microsoft.com/office/drawing/2014/main" id="{49B7D9CB-DE7F-46D0-9DCA-5C8FC570D47C}"/>
              </a:ext>
            </a:extLst>
          </p:cNvPr>
          <p:cNvCxnSpPr>
            <a:cxnSpLocks/>
          </p:cNvCxnSpPr>
          <p:nvPr/>
        </p:nvCxnSpPr>
        <p:spPr>
          <a:xfrm rot="10800000" flipV="1">
            <a:off x="845568" y="3292376"/>
            <a:ext cx="2178275" cy="1366800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612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3A7F2B-B776-4162-BD4D-1990B050D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82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76C961B-4577-4418-942B-D6A7B6105DF6}"/>
              </a:ext>
            </a:extLst>
          </p:cNvPr>
          <p:cNvSpPr/>
          <p:nvPr/>
        </p:nvSpPr>
        <p:spPr>
          <a:xfrm>
            <a:off x="585926" y="221942"/>
            <a:ext cx="3089429" cy="683580"/>
          </a:xfrm>
          <a:prstGeom prst="rect">
            <a:avLst/>
          </a:prstGeom>
          <a:solidFill>
            <a:srgbClr val="77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36F08B-35AF-4805-B255-C5E4687B67B3}"/>
              </a:ext>
            </a:extLst>
          </p:cNvPr>
          <p:cNvSpPr/>
          <p:nvPr/>
        </p:nvSpPr>
        <p:spPr>
          <a:xfrm>
            <a:off x="355107" y="1296140"/>
            <a:ext cx="10946167" cy="29207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5D6C86-9F54-485F-A61E-E3518A1655A5}"/>
              </a:ext>
            </a:extLst>
          </p:cNvPr>
          <p:cNvSpPr/>
          <p:nvPr/>
        </p:nvSpPr>
        <p:spPr>
          <a:xfrm>
            <a:off x="585926" y="1535837"/>
            <a:ext cx="10946167" cy="2130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22D7D-8492-4ABA-A9C3-CCEA9F7189D7}"/>
              </a:ext>
            </a:extLst>
          </p:cNvPr>
          <p:cNvSpPr/>
          <p:nvPr/>
        </p:nvSpPr>
        <p:spPr>
          <a:xfrm>
            <a:off x="585926" y="6329779"/>
            <a:ext cx="2929631" cy="306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A9E2-59AB-4762-9D2B-4E20CCD15619}"/>
              </a:ext>
            </a:extLst>
          </p:cNvPr>
          <p:cNvSpPr/>
          <p:nvPr/>
        </p:nvSpPr>
        <p:spPr>
          <a:xfrm>
            <a:off x="585926" y="969665"/>
            <a:ext cx="11461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</a:rPr>
              <a:t>The final outcome of this project is to come up with a linear regression model that could accurately predict employee salary based on number of years of experience.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2BDB9-5B72-4AE6-B5AB-E44B226E7A16}"/>
              </a:ext>
            </a:extLst>
          </p:cNvPr>
          <p:cNvSpPr/>
          <p:nvPr/>
        </p:nvSpPr>
        <p:spPr>
          <a:xfrm>
            <a:off x="176334" y="237642"/>
            <a:ext cx="40350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en-US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CEDCD6-34F7-435C-B5B8-D88315D9670D}"/>
              </a:ext>
            </a:extLst>
          </p:cNvPr>
          <p:cNvSpPr/>
          <p:nvPr/>
        </p:nvSpPr>
        <p:spPr>
          <a:xfrm>
            <a:off x="1175197" y="6213143"/>
            <a:ext cx="61377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Source: https://publicdomainvectors.org/en/free-clipart/Employee-search-concept/83802.html</a:t>
            </a:r>
            <a:endParaRPr lang="en-US" sz="12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3509AD0-2918-4BF4-8961-61D99E9FD70F}"/>
              </a:ext>
            </a:extLst>
          </p:cNvPr>
          <p:cNvCxnSpPr/>
          <p:nvPr/>
        </p:nvCxnSpPr>
        <p:spPr>
          <a:xfrm flipV="1">
            <a:off x="5512274" y="5133952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2BEB91-A958-46B5-AC39-AA0864BCE3F0}"/>
              </a:ext>
            </a:extLst>
          </p:cNvPr>
          <p:cNvCxnSpPr/>
          <p:nvPr/>
        </p:nvCxnSpPr>
        <p:spPr>
          <a:xfrm flipH="1" flipV="1">
            <a:off x="5525799" y="2582379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F4B7BE5E-5658-4578-B704-579837C8211D}"/>
              </a:ext>
            </a:extLst>
          </p:cNvPr>
          <p:cNvSpPr/>
          <p:nvPr/>
        </p:nvSpPr>
        <p:spPr>
          <a:xfrm>
            <a:off x="6216678" y="39450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2445FF5-BE4A-41DA-BCD6-5EBF4A6BDB72}"/>
              </a:ext>
            </a:extLst>
          </p:cNvPr>
          <p:cNvSpPr/>
          <p:nvPr/>
        </p:nvSpPr>
        <p:spPr>
          <a:xfrm>
            <a:off x="6698370" y="364201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C1B63CB-428D-4CD5-B686-521830FBAFE8}"/>
              </a:ext>
            </a:extLst>
          </p:cNvPr>
          <p:cNvSpPr/>
          <p:nvPr/>
        </p:nvSpPr>
        <p:spPr>
          <a:xfrm>
            <a:off x="6959303" y="402239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F032603-AA14-4BD2-9D75-05E4E13E44AD}"/>
              </a:ext>
            </a:extLst>
          </p:cNvPr>
          <p:cNvSpPr/>
          <p:nvPr/>
        </p:nvSpPr>
        <p:spPr>
          <a:xfrm>
            <a:off x="7389346" y="30965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039FED5-1F69-4F15-B2D1-1024D473FBB0}"/>
              </a:ext>
            </a:extLst>
          </p:cNvPr>
          <p:cNvSpPr/>
          <p:nvPr/>
        </p:nvSpPr>
        <p:spPr>
          <a:xfrm>
            <a:off x="9072228" y="226455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0B80B52-C166-4348-A707-D841BDB16941}"/>
              </a:ext>
            </a:extLst>
          </p:cNvPr>
          <p:cNvSpPr/>
          <p:nvPr/>
        </p:nvSpPr>
        <p:spPr>
          <a:xfrm>
            <a:off x="8128927" y="276801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5D0C94C-DB2A-44FA-BB78-491FB115D118}"/>
              </a:ext>
            </a:extLst>
          </p:cNvPr>
          <p:cNvSpPr/>
          <p:nvPr/>
        </p:nvSpPr>
        <p:spPr>
          <a:xfrm>
            <a:off x="8271026" y="327421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8A7F750-98E7-40FC-B756-88C435F2892F}"/>
              </a:ext>
            </a:extLst>
          </p:cNvPr>
          <p:cNvSpPr/>
          <p:nvPr/>
        </p:nvSpPr>
        <p:spPr>
          <a:xfrm>
            <a:off x="7465784" y="355730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2657677-3863-46D5-8A53-A57FE635B50A}"/>
              </a:ext>
            </a:extLst>
          </p:cNvPr>
          <p:cNvSpPr/>
          <p:nvPr/>
        </p:nvSpPr>
        <p:spPr>
          <a:xfrm>
            <a:off x="8868505" y="277449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8DC12D-BB2B-4BB4-93CF-52ACC7DF2001}"/>
              </a:ext>
            </a:extLst>
          </p:cNvPr>
          <p:cNvSpPr txBox="1"/>
          <p:nvPr/>
        </p:nvSpPr>
        <p:spPr>
          <a:xfrm>
            <a:off x="6216678" y="5187815"/>
            <a:ext cx="3106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YEARS OF EXPERIENCE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E78BBA-68F3-4D36-836C-B646ABDB601E}"/>
              </a:ext>
            </a:extLst>
          </p:cNvPr>
          <p:cNvSpPr txBox="1"/>
          <p:nvPr/>
        </p:nvSpPr>
        <p:spPr>
          <a:xfrm rot="16200000">
            <a:off x="4672548" y="3561237"/>
            <a:ext cx="1156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SALARY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4B1BF79-3E6A-4074-B3A0-8DBAE14D96D5}"/>
              </a:ext>
            </a:extLst>
          </p:cNvPr>
          <p:cNvCxnSpPr/>
          <p:nvPr/>
        </p:nvCxnSpPr>
        <p:spPr>
          <a:xfrm flipH="1">
            <a:off x="5563727" y="2666769"/>
            <a:ext cx="3595707" cy="195152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4902A71-6C22-4633-BB9D-9422CA6CF9C7}"/>
              </a:ext>
            </a:extLst>
          </p:cNvPr>
          <p:cNvSpPr/>
          <p:nvPr/>
        </p:nvSpPr>
        <p:spPr>
          <a:xfrm>
            <a:off x="1811501" y="3501742"/>
            <a:ext cx="1621987" cy="11085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REGRESSION MODEL</a:t>
            </a:r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1CF9519-ED9A-41B5-A01A-CCFA67E9F048}"/>
              </a:ext>
            </a:extLst>
          </p:cNvPr>
          <p:cNvSpPr/>
          <p:nvPr/>
        </p:nvSpPr>
        <p:spPr>
          <a:xfrm>
            <a:off x="341040" y="3929791"/>
            <a:ext cx="1470461" cy="380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72241A46-3FD9-4DBA-BA9B-3F438CB981A6}"/>
              </a:ext>
            </a:extLst>
          </p:cNvPr>
          <p:cNvSpPr/>
          <p:nvPr/>
        </p:nvSpPr>
        <p:spPr>
          <a:xfrm>
            <a:off x="3433489" y="3889658"/>
            <a:ext cx="1416412" cy="3803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6165F8-C014-4D10-BD29-50DA811018E3}"/>
              </a:ext>
            </a:extLst>
          </p:cNvPr>
          <p:cNvSpPr txBox="1"/>
          <p:nvPr/>
        </p:nvSpPr>
        <p:spPr>
          <a:xfrm>
            <a:off x="-65941" y="3328038"/>
            <a:ext cx="2033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NUMBER OF YEARS OF EXPERIENCE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3D7ACB-29BE-4022-8496-1AD35D5B57B5}"/>
              </a:ext>
            </a:extLst>
          </p:cNvPr>
          <p:cNvSpPr txBox="1"/>
          <p:nvPr/>
        </p:nvSpPr>
        <p:spPr>
          <a:xfrm>
            <a:off x="3066119" y="3623436"/>
            <a:ext cx="2033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SALARY</a:t>
            </a:r>
            <a:endParaRPr lang="en-US" dirty="0"/>
          </a:p>
        </p:txBody>
      </p:sp>
      <p:sp>
        <p:nvSpPr>
          <p:cNvPr id="31" name="Arrow: Up 30">
            <a:extLst>
              <a:ext uri="{FF2B5EF4-FFF2-40B4-BE49-F238E27FC236}">
                <a16:creationId xmlns:a16="http://schemas.microsoft.com/office/drawing/2014/main" id="{052C3474-C845-409F-9737-513D52FEC820}"/>
              </a:ext>
            </a:extLst>
          </p:cNvPr>
          <p:cNvSpPr/>
          <p:nvPr/>
        </p:nvSpPr>
        <p:spPr>
          <a:xfrm>
            <a:off x="7880402" y="3320148"/>
            <a:ext cx="262445" cy="1804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Up 31">
            <a:extLst>
              <a:ext uri="{FF2B5EF4-FFF2-40B4-BE49-F238E27FC236}">
                <a16:creationId xmlns:a16="http://schemas.microsoft.com/office/drawing/2014/main" id="{F53D5F49-EED5-4B4F-A762-7EF081F5A859}"/>
              </a:ext>
            </a:extLst>
          </p:cNvPr>
          <p:cNvSpPr/>
          <p:nvPr/>
        </p:nvSpPr>
        <p:spPr>
          <a:xfrm rot="16200000">
            <a:off x="6585328" y="2217695"/>
            <a:ext cx="262445" cy="23056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546E5A-3DD8-47F1-8DE6-1EC22C7B127E}"/>
              </a:ext>
            </a:extLst>
          </p:cNvPr>
          <p:cNvSpPr txBox="1"/>
          <p:nvPr/>
        </p:nvSpPr>
        <p:spPr>
          <a:xfrm>
            <a:off x="7493315" y="4738173"/>
            <a:ext cx="203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3 YEARS</a:t>
            </a:r>
            <a:endParaRPr lang="en-US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629CB2-FF54-421F-84DF-70A243D0EB12}"/>
              </a:ext>
            </a:extLst>
          </p:cNvPr>
          <p:cNvSpPr txBox="1"/>
          <p:nvPr/>
        </p:nvSpPr>
        <p:spPr>
          <a:xfrm>
            <a:off x="4963004" y="2937842"/>
            <a:ext cx="2033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$40,000</a:t>
            </a:r>
            <a:endParaRPr lang="en-US" b="1" dirty="0"/>
          </a:p>
        </p:txBody>
      </p:sp>
      <p:cxnSp>
        <p:nvCxnSpPr>
          <p:cNvPr id="35" name="Curved Connector 83">
            <a:extLst>
              <a:ext uri="{FF2B5EF4-FFF2-40B4-BE49-F238E27FC236}">
                <a16:creationId xmlns:a16="http://schemas.microsoft.com/office/drawing/2014/main" id="{95F7A270-A222-4B56-BA88-1791BEF9F384}"/>
              </a:ext>
            </a:extLst>
          </p:cNvPr>
          <p:cNvCxnSpPr>
            <a:cxnSpLocks/>
            <a:stCxn id="17" idx="1"/>
          </p:cNvCxnSpPr>
          <p:nvPr/>
        </p:nvCxnSpPr>
        <p:spPr>
          <a:xfrm rot="16200000" flipH="1" flipV="1">
            <a:off x="4898319" y="3412568"/>
            <a:ext cx="1568278" cy="2115065"/>
          </a:xfrm>
          <a:prstGeom prst="curvedConnector4">
            <a:avLst>
              <a:gd name="adj1" fmla="val -14576"/>
              <a:gd name="adj2" fmla="val 50984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69208F2-78E4-4FD2-876A-54B8DCA36B25}"/>
              </a:ext>
            </a:extLst>
          </p:cNvPr>
          <p:cNvSpPr txBox="1"/>
          <p:nvPr/>
        </p:nvSpPr>
        <p:spPr>
          <a:xfrm>
            <a:off x="2510433" y="4816879"/>
            <a:ext cx="23680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TRAINING DATASET</a:t>
            </a:r>
          </a:p>
          <a:p>
            <a:pPr algn="ctr"/>
            <a:r>
              <a:rPr lang="en-CA" sz="1600" b="1" dirty="0">
                <a:solidFill>
                  <a:srgbClr val="FF0000"/>
                </a:solidFill>
              </a:rPr>
              <a:t>(COLLECTED FROM HUMAN RESOURCES DEPARTMENT)</a:t>
            </a:r>
          </a:p>
        </p:txBody>
      </p:sp>
      <p:cxnSp>
        <p:nvCxnSpPr>
          <p:cNvPr id="39" name="Curved Connector 83">
            <a:extLst>
              <a:ext uri="{FF2B5EF4-FFF2-40B4-BE49-F238E27FC236}">
                <a16:creationId xmlns:a16="http://schemas.microsoft.com/office/drawing/2014/main" id="{421EAA17-0C99-4378-9647-28B5FEFFF10A}"/>
              </a:ext>
            </a:extLst>
          </p:cNvPr>
          <p:cNvCxnSpPr>
            <a:cxnSpLocks/>
            <a:stCxn id="18" idx="2"/>
          </p:cNvCxnSpPr>
          <p:nvPr/>
        </p:nvCxnSpPr>
        <p:spPr>
          <a:xfrm rot="10800000" flipV="1">
            <a:off x="4781029" y="4172451"/>
            <a:ext cx="2178275" cy="1366800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2343F7C6-FFD8-424C-ADBD-B72D496CD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8258" y="2232496"/>
            <a:ext cx="1667480" cy="345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0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" grpId="0" animBg="1"/>
      <p:bldP spid="11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895475" y="2543175"/>
            <a:ext cx="6212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 b="1" dirty="0">
                <a:solidFill>
                  <a:srgbClr val="074F85"/>
                </a:solidFill>
              </a:rPr>
              <a:t>SIMPLE LINEAR REGRESSION</a:t>
            </a:r>
            <a:endParaRPr lang="en-US" sz="4000" b="1" dirty="0">
              <a:solidFill>
                <a:srgbClr val="074F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42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84EAE2C1-4438-4916-ABD5-A9748C5C1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00229" y="216701"/>
            <a:ext cx="7723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Montserrat" charset="0"/>
              </a:rPr>
              <a:t>SIMPLE LINEAR REGRESSION: INTUITION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9700" y="1278900"/>
            <a:ext cx="11472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In simple linear regression, we predict the value of one variable Y based on another variable X.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X is called the independent variable and Y is called the dependant variable.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Why simple? Because it examines relationship between two variables only.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1800" dirty="0">
                <a:latin typeface="Montserrat" charset="0"/>
                <a:ea typeface="Montserrat" charset="0"/>
                <a:cs typeface="Montserrat" charset="0"/>
              </a:rPr>
              <a:t>Why linear? when the independent variable increases (or decreases), the dependent variable increases (or decreases) in a linear fashion.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800" dirty="0">
              <a:latin typeface="Montserrat" charset="0"/>
              <a:ea typeface="Montserrat" charset="0"/>
              <a:cs typeface="Montserrat" charset="0"/>
            </a:endParaRPr>
          </a:p>
          <a:p>
            <a:pPr fontAlgn="base"/>
            <a:endParaRPr lang="en-CA" sz="180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Slide Number Placeholder 4"/>
          <p:cNvSpPr txBox="1">
            <a:spLocks/>
          </p:cNvSpPr>
          <p:nvPr/>
        </p:nvSpPr>
        <p:spPr>
          <a:xfrm>
            <a:off x="8910783" y="552911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833829" y="5602551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2847354" y="3050978"/>
            <a:ext cx="17133" cy="259967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538233" y="441360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4019925" y="41106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4280858" y="449099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710901" y="356515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6393783" y="273315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5450482" y="323661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5592581" y="374281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4787339" y="402590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6190060" y="324309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/>
          <p:cNvSpPr txBox="1"/>
          <p:nvPr/>
        </p:nvSpPr>
        <p:spPr>
          <a:xfrm>
            <a:off x="3538233" y="5656414"/>
            <a:ext cx="3106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YEARS OF EXPERIENCE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994103" y="4029836"/>
            <a:ext cx="1156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SALARY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2885282" y="3135368"/>
            <a:ext cx="3595707" cy="195152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9574B590-F611-448A-8BB2-97EB236E7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344" y="2711435"/>
            <a:ext cx="1642247" cy="340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9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153B3F9B-BC89-45C4-BF23-D71E5DD21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21867" y="250838"/>
            <a:ext cx="82109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</a:rPr>
              <a:t>SIMPLE LINEAR REGRESSION: SOME MATH!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4324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Goal is to obtain a relationship (model) between employee salary and number of years of experience.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1409700" y="1573394"/>
            <a:ext cx="8534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6448703" y="2886154"/>
                <a:ext cx="28611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3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703" y="2886154"/>
                <a:ext cx="2861168" cy="55399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/>
          <p:nvPr/>
        </p:nvCxnSpPr>
        <p:spPr>
          <a:xfrm flipV="1">
            <a:off x="1618684" y="5479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 flipV="1">
            <a:off x="1595250" y="2565400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2323088" y="429029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2804780" y="3987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065713" y="436767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5953863" y="284822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3495756" y="3441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3495757" y="295506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235337" y="3113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377436" y="3619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4974914" y="252938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3933240" y="402034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5525704" y="234705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4974915" y="3119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TextBox 78"/>
          <p:cNvSpPr txBox="1"/>
          <p:nvPr/>
        </p:nvSpPr>
        <p:spPr>
          <a:xfrm>
            <a:off x="4377436" y="5558305"/>
            <a:ext cx="4762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NUMBER OF YEARS OF EXPERIENCE</a:t>
            </a:r>
          </a:p>
        </p:txBody>
      </p:sp>
      <p:sp>
        <p:nvSpPr>
          <p:cNvPr id="80" name="TextBox 79"/>
          <p:cNvSpPr txBox="1"/>
          <p:nvPr/>
        </p:nvSpPr>
        <p:spPr>
          <a:xfrm rot="16200000">
            <a:off x="576399" y="2569280"/>
            <a:ext cx="1504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SALARY($)</a:t>
            </a:r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1670137" y="2497116"/>
            <a:ext cx="4481472" cy="246646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/>
          <p:nvPr/>
        </p:nvCxnSpPr>
        <p:spPr>
          <a:xfrm rot="5400000" flipH="1" flipV="1">
            <a:off x="5633985" y="3696729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860796" y="4706980"/>
            <a:ext cx="21679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DEPENDANT VARIABLE</a:t>
            </a:r>
          </a:p>
          <a:p>
            <a:pPr algn="ctr"/>
            <a:r>
              <a:rPr lang="en-CA" sz="1600" b="1" dirty="0">
                <a:solidFill>
                  <a:srgbClr val="FF0000"/>
                </a:solidFill>
              </a:rPr>
              <a:t>SALARY ($)</a:t>
            </a:r>
          </a:p>
        </p:txBody>
      </p:sp>
      <p:cxnSp>
        <p:nvCxnSpPr>
          <p:cNvPr id="84" name="Curved Connector 83"/>
          <p:cNvCxnSpPr/>
          <p:nvPr/>
        </p:nvCxnSpPr>
        <p:spPr>
          <a:xfrm rot="5400000" flipH="1" flipV="1">
            <a:off x="8024318" y="3586147"/>
            <a:ext cx="1216903" cy="868401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97171" y="4736790"/>
            <a:ext cx="3238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INDEPENDENT VARIABLE</a:t>
            </a:r>
          </a:p>
          <a:p>
            <a:pPr algn="ctr"/>
            <a:r>
              <a:rPr lang="en-CA" sz="1600" b="1" dirty="0">
                <a:solidFill>
                  <a:srgbClr val="FF0000"/>
                </a:solidFill>
              </a:rPr>
              <a:t>NUMBER OF YEARS OF EXPERIENCE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7277100" y="2886153"/>
            <a:ext cx="465941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Rounded Rectangle 86"/>
          <p:cNvSpPr/>
          <p:nvPr/>
        </p:nvSpPr>
        <p:spPr>
          <a:xfrm>
            <a:off x="8101280" y="2886153"/>
            <a:ext cx="507757" cy="665551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TextBox 87"/>
          <p:cNvSpPr txBox="1"/>
          <p:nvPr/>
        </p:nvSpPr>
        <p:spPr>
          <a:xfrm>
            <a:off x="755092" y="3649375"/>
            <a:ext cx="888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FF0000"/>
                </a:solidFill>
              </a:rPr>
              <a:t>$20K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037214" y="5507390"/>
            <a:ext cx="124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FF0000"/>
                </a:solidFill>
              </a:rPr>
              <a:t>+5 years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3237723" y="4100276"/>
            <a:ext cx="0" cy="1378963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249964" y="3546439"/>
            <a:ext cx="0" cy="193280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1649342" y="4115942"/>
            <a:ext cx="1626673" cy="3326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1649342" y="3580492"/>
            <a:ext cx="2596556" cy="43142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3237723" y="3550814"/>
            <a:ext cx="1012241" cy="5494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3276015" y="5472301"/>
            <a:ext cx="1012241" cy="2665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1637612" y="3580492"/>
            <a:ext cx="0" cy="5899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urved Connector 96"/>
          <p:cNvCxnSpPr/>
          <p:nvPr/>
        </p:nvCxnSpPr>
        <p:spPr>
          <a:xfrm flipV="1">
            <a:off x="8572500" y="2096748"/>
            <a:ext cx="1274871" cy="773452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/>
          <p:nvPr/>
        </p:nvCxnSpPr>
        <p:spPr>
          <a:xfrm flipV="1">
            <a:off x="7581900" y="2029924"/>
            <a:ext cx="2029757" cy="820727"/>
          </a:xfrm>
          <a:prstGeom prst="curvedConnector3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9847371" y="1867393"/>
            <a:ext cx="1541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>
                <a:solidFill>
                  <a:srgbClr val="FF0000"/>
                </a:solidFill>
              </a:rPr>
              <a:t>MODEL! (GOAL)</a:t>
            </a:r>
          </a:p>
        </p:txBody>
      </p:sp>
    </p:spTree>
    <p:extLst>
      <p:ext uri="{BB962C8B-B14F-4D97-AF65-F5344CB8AC3E}">
        <p14:creationId xmlns:p14="http://schemas.microsoft.com/office/powerpoint/2010/main" val="245131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83" grpId="0"/>
      <p:bldP spid="85" grpId="0"/>
      <p:bldP spid="86" grpId="0" animBg="1"/>
      <p:bldP spid="87" grpId="0" animBg="1"/>
      <p:bldP spid="88" grpId="0"/>
      <p:bldP spid="89" grpId="0"/>
      <p:bldP spid="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F14728B-7BCE-4CED-B5D5-6AAEB0054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8832" y="244548"/>
            <a:ext cx="3562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</a:rPr>
              <a:t>WHAT’S M AND B?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2874" y="1166018"/>
            <a:ext cx="11788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Once the coefficients m and b are obtained, you have obtained a simple linear regression model!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This “trained” model can be later used to predict any salary based on the number of years of experience.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CA" sz="4800" b="1" i="1" dirty="0" smtClean="0"/>
                        <m:t>y</m:t>
                      </m:r>
                      <m:r>
                        <m:rPr>
                          <m:nor/>
                        </m:rPr>
                        <a:rPr lang="en-CA" sz="4800" b="1" i="1" dirty="0" smtClean="0"/>
                        <m:t> = </m:t>
                      </m:r>
                      <m:r>
                        <m:rPr>
                          <m:nor/>
                        </m:rPr>
                        <a:rPr lang="en-CA" sz="4800" b="1" i="1" dirty="0"/>
                        <m:t>mX</m:t>
                      </m:r>
                      <m:r>
                        <m:rPr>
                          <m:nor/>
                        </m:rPr>
                        <a:rPr lang="en-CA" sz="4800" b="1" i="1" dirty="0"/>
                        <m:t>+</m:t>
                      </m:r>
                      <m:r>
                        <m:rPr>
                          <m:nor/>
                        </m:rPr>
                        <a:rPr lang="en-CA" sz="4800" b="1" i="1" dirty="0"/>
                        <m:t>b</m:t>
                      </m:r>
                    </m:oMath>
                  </m:oMathPara>
                </a14:m>
                <a:endParaRPr lang="en-CA" sz="4800" b="1" i="1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779" y="2781614"/>
                <a:ext cx="3668442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ounded Rectangle 64"/>
          <p:cNvSpPr/>
          <p:nvPr/>
        </p:nvSpPr>
        <p:spPr>
          <a:xfrm>
            <a:off x="9779000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TextBox 67"/>
          <p:cNvSpPr txBox="1"/>
          <p:nvPr/>
        </p:nvSpPr>
        <p:spPr>
          <a:xfrm>
            <a:off x="9302713" y="3638855"/>
            <a:ext cx="1642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INDEPENDANT </a:t>
            </a:r>
          </a:p>
          <a:p>
            <a:pPr algn="ctr"/>
            <a:r>
              <a:rPr lang="en-CA" b="1" dirty="0">
                <a:solidFill>
                  <a:srgbClr val="FF0000"/>
                </a:solidFill>
              </a:rPr>
              <a:t>VARIABLE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1864718" y="3197112"/>
                <a:ext cx="58221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𝒀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718" y="3197112"/>
                <a:ext cx="582211" cy="64633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Left Brace 71"/>
          <p:cNvSpPr/>
          <p:nvPr/>
        </p:nvSpPr>
        <p:spPr>
          <a:xfrm>
            <a:off x="2321883" y="4785259"/>
            <a:ext cx="198767" cy="618131"/>
          </a:xfrm>
          <a:prstGeom prst="leftBrac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l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1547267" y="4816631"/>
                <a:ext cx="56938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267" y="4816631"/>
                <a:ext cx="569387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4" name="Rectangle 73"/>
              <p:cNvSpPr/>
              <p:nvPr/>
            </p:nvSpPr>
            <p:spPr>
              <a:xfrm>
                <a:off x="4995069" y="3549080"/>
                <a:ext cx="71686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𝒎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5069" y="3549080"/>
                <a:ext cx="716863" cy="6463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ight Triangle 70"/>
          <p:cNvSpPr/>
          <p:nvPr/>
        </p:nvSpPr>
        <p:spPr>
          <a:xfrm rot="16200000">
            <a:off x="4734276" y="2856152"/>
            <a:ext cx="984859" cy="1581439"/>
          </a:xfrm>
          <a:prstGeom prst="rtTriangl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5676691" y="5540683"/>
                <a:ext cx="60785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3600" b="1" i="1" smtClean="0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en-CA" sz="3600" b="1" i="1" dirty="0"/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691" y="5540683"/>
                <a:ext cx="607859" cy="6463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ounded Rectangle 65"/>
          <p:cNvSpPr/>
          <p:nvPr/>
        </p:nvSpPr>
        <p:spPr>
          <a:xfrm>
            <a:off x="8400536" y="2880804"/>
            <a:ext cx="457200" cy="731807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TextBox 66"/>
          <p:cNvSpPr txBox="1"/>
          <p:nvPr/>
        </p:nvSpPr>
        <p:spPr>
          <a:xfrm>
            <a:off x="7914324" y="3638855"/>
            <a:ext cx="1429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DEPENDANT </a:t>
            </a:r>
          </a:p>
          <a:p>
            <a:pPr algn="ctr"/>
            <a:r>
              <a:rPr lang="en-CA" b="1" dirty="0">
                <a:solidFill>
                  <a:srgbClr val="FF0000"/>
                </a:solidFill>
              </a:rPr>
              <a:t>VARIABLE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DBD90A-934B-46B8-97F8-3687C13CDA4F}"/>
              </a:ext>
            </a:extLst>
          </p:cNvPr>
          <p:cNvCxnSpPr/>
          <p:nvPr/>
        </p:nvCxnSpPr>
        <p:spPr>
          <a:xfrm flipV="1">
            <a:off x="2675592" y="5403390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FC76D56-7A62-465F-B667-187B953FD072}"/>
              </a:ext>
            </a:extLst>
          </p:cNvPr>
          <p:cNvCxnSpPr/>
          <p:nvPr/>
        </p:nvCxnSpPr>
        <p:spPr>
          <a:xfrm flipH="1" flipV="1">
            <a:off x="2652158" y="2489551"/>
            <a:ext cx="54092" cy="29619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619099E1-A354-4556-B6AC-960999212DDA}"/>
              </a:ext>
            </a:extLst>
          </p:cNvPr>
          <p:cNvSpPr/>
          <p:nvPr/>
        </p:nvSpPr>
        <p:spPr>
          <a:xfrm>
            <a:off x="3379996" y="421444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2C9F35B-D3F8-4025-81B9-BA098BE6CB60}"/>
              </a:ext>
            </a:extLst>
          </p:cNvPr>
          <p:cNvSpPr/>
          <p:nvPr/>
        </p:nvSpPr>
        <p:spPr>
          <a:xfrm>
            <a:off x="4370614" y="344482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B359C0D-C680-4DC1-8FE2-A1BF013FF538}"/>
              </a:ext>
            </a:extLst>
          </p:cNvPr>
          <p:cNvSpPr/>
          <p:nvPr/>
        </p:nvSpPr>
        <p:spPr>
          <a:xfrm>
            <a:off x="5521084" y="279336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47C8F6B-19EF-46AF-9EEB-B570CF9A34CA}"/>
              </a:ext>
            </a:extLst>
          </p:cNvPr>
          <p:cNvSpPr/>
          <p:nvPr/>
        </p:nvSpPr>
        <p:spPr>
          <a:xfrm>
            <a:off x="4215201" y="413248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F00A6C7-F276-49DC-9A61-01D196C211BE}"/>
              </a:ext>
            </a:extLst>
          </p:cNvPr>
          <p:cNvSpPr/>
          <p:nvPr/>
        </p:nvSpPr>
        <p:spPr>
          <a:xfrm>
            <a:off x="6582612" y="227120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300C6C9-24BB-41FC-8C9D-13C4DE4C4450}"/>
              </a:ext>
            </a:extLst>
          </p:cNvPr>
          <p:cNvSpPr/>
          <p:nvPr/>
        </p:nvSpPr>
        <p:spPr>
          <a:xfrm>
            <a:off x="6031823" y="304393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923F942-6509-4151-B322-0872BE34D4B3}"/>
              </a:ext>
            </a:extLst>
          </p:cNvPr>
          <p:cNvCxnSpPr>
            <a:cxnSpLocks/>
          </p:cNvCxnSpPr>
          <p:nvPr/>
        </p:nvCxnSpPr>
        <p:spPr>
          <a:xfrm flipH="1">
            <a:off x="2701693" y="2365588"/>
            <a:ext cx="4266015" cy="2639552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97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74" grpId="0"/>
      <p:bldP spid="71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D8DE4E97-31BA-4D8F-979C-8B1D892FA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0781" y="198785"/>
            <a:ext cx="6705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</a:rPr>
              <a:t>SIMPLE LINEAR REGRESSION: QUIZ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9596" y="1264643"/>
            <a:ext cx="1178800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Match the equations to the figures: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07466" y="1500725"/>
                <a:ext cx="25121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=15−10∗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466" y="1500725"/>
                <a:ext cx="251216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 flipV="1">
            <a:off x="1275784" y="5352239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1303283" y="1905000"/>
            <a:ext cx="3159" cy="349534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851458" y="44761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2461880" y="38602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2005344" y="493615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3152856" y="331484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4492683" y="247712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3892437" y="29863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4034536" y="34925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2906164" y="42814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4632015" y="299278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857365" y="5352239"/>
                <a:ext cx="431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365" y="5352239"/>
                <a:ext cx="431528" cy="4616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 rot="16200000">
                <a:off x="728522" y="3503091"/>
                <a:ext cx="437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28522" y="3503091"/>
                <a:ext cx="437940" cy="461665"/>
              </a:xfrm>
              <a:prstGeom prst="rect">
                <a:avLst/>
              </a:prstGeom>
              <a:blipFill rotWithShape="0">
                <a:blip r:embed="rId5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/>
          <p:cNvCxnSpPr>
            <a:stCxn id="32" idx="0"/>
          </p:cNvCxnSpPr>
          <p:nvPr/>
        </p:nvCxnSpPr>
        <p:spPr>
          <a:xfrm flipH="1">
            <a:off x="1310107" y="2992784"/>
            <a:ext cx="3464008" cy="236649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413651" y="1501545"/>
                <a:ext cx="148861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=3∗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651" y="1501545"/>
                <a:ext cx="148861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 flipV="1">
            <a:off x="6432546" y="5297143"/>
            <a:ext cx="3907020" cy="2507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6438165" y="1905000"/>
            <a:ext cx="25039" cy="3440244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9458922" y="44761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9293160" y="39813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9914482" y="375105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177970" y="34214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7462628" y="226815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6902264" y="207968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6850242" y="262562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8200839" y="297812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8582635" y="387025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7441800" y="294123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8616820" y="327143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8042832" y="345093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421264" y="5359275"/>
                <a:ext cx="43152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1264" y="5359275"/>
                <a:ext cx="431528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 rot="16200000">
                <a:off x="5807113" y="3409636"/>
                <a:ext cx="4379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</m:oMath>
                  </m:oMathPara>
                </a14:m>
                <a:endParaRPr lang="en-CA" sz="2400" b="1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807113" y="3409636"/>
                <a:ext cx="437940" cy="461665"/>
              </a:xfrm>
              <a:prstGeom prst="rect">
                <a:avLst/>
              </a:prstGeom>
              <a:blipFill rotWithShape="0">
                <a:blip r:embed="rId8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Connector 52"/>
          <p:cNvCxnSpPr/>
          <p:nvPr/>
        </p:nvCxnSpPr>
        <p:spPr>
          <a:xfrm flipH="1" flipV="1">
            <a:off x="6463205" y="2268154"/>
            <a:ext cx="4433395" cy="2835751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3592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1206</Words>
  <Application>Microsoft Office PowerPoint</Application>
  <PresentationFormat>Widescreen</PresentationFormat>
  <Paragraphs>150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Courier New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R.M. Mohamed</dc:creator>
  <cp:lastModifiedBy>R.M. Mohamed</cp:lastModifiedBy>
  <cp:revision>62</cp:revision>
  <dcterms:created xsi:type="dcterms:W3CDTF">2020-05-06T00:39:06Z</dcterms:created>
  <dcterms:modified xsi:type="dcterms:W3CDTF">2020-05-12T03:29:00Z</dcterms:modified>
</cp:coreProperties>
</file>