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7" r:id="rId2"/>
    <p:sldId id="269" r:id="rId3"/>
    <p:sldId id="917" r:id="rId4"/>
    <p:sldId id="918" r:id="rId5"/>
    <p:sldId id="920" r:id="rId6"/>
    <p:sldId id="921" r:id="rId7"/>
    <p:sldId id="922" r:id="rId8"/>
    <p:sldId id="923" r:id="rId9"/>
    <p:sldId id="925" r:id="rId10"/>
    <p:sldId id="926" r:id="rId11"/>
    <p:sldId id="927" r:id="rId12"/>
    <p:sldId id="928" r:id="rId13"/>
    <p:sldId id="279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DEDD"/>
    <a:srgbClr val="FF9F1C"/>
    <a:srgbClr val="FC4016"/>
    <a:srgbClr val="0D307E"/>
    <a:srgbClr val="074F85"/>
    <a:srgbClr val="50D873"/>
    <a:srgbClr val="292F63"/>
    <a:srgbClr val="E3714A"/>
    <a:srgbClr val="E6EEA6"/>
    <a:srgbClr val="1500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01" autoAdjust="0"/>
    <p:restoredTop sz="94660"/>
  </p:normalViewPr>
  <p:slideViewPr>
    <p:cSldViewPr snapToGrid="0">
      <p:cViewPr>
        <p:scale>
          <a:sx n="75" d="100"/>
          <a:sy n="75" d="100"/>
        </p:scale>
        <p:origin x="996" y="9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7A0C59-CEEA-4451-A61C-69DB19C5D01E}" type="datetimeFigureOut">
              <a:rPr lang="en-US" smtClean="0"/>
              <a:t>4/23/2020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BB5B7B-E21F-4D7B-8E2D-FE277E3F14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9071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7875" y="1200150"/>
            <a:ext cx="5759450" cy="32400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D9BE6D-7A4E-48D8-8581-2FC97E177619}" type="slidenum">
              <a:rPr lang="en-CA" smtClean="0"/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850492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7875" y="1200150"/>
            <a:ext cx="5759450" cy="32400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D9BE6D-7A4E-48D8-8581-2FC97E177619}" type="slidenum">
              <a:rPr lang="en-CA" smtClean="0"/>
              <a:t>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745855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7875" y="1200150"/>
            <a:ext cx="5759450" cy="32400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D9BE6D-7A4E-48D8-8581-2FC97E177619}" type="slidenum">
              <a:rPr lang="en-CA" smtClean="0"/>
              <a:t>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974321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7875" y="1200150"/>
            <a:ext cx="5759450" cy="32400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D9BE6D-7A4E-48D8-8581-2FC97E177619}" type="slidenum">
              <a:rPr lang="en-CA" smtClean="0"/>
              <a:t>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636559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7875" y="1200150"/>
            <a:ext cx="5759450" cy="32400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D9BE6D-7A4E-48D8-8581-2FC97E177619}" type="slidenum">
              <a:rPr lang="en-CA" smtClean="0"/>
              <a:t>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703222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7875" y="1200150"/>
            <a:ext cx="5759450" cy="32400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D9BE6D-7A4E-48D8-8581-2FC97E177619}" type="slidenum">
              <a:rPr lang="en-CA" smtClean="0"/>
              <a:t>10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524684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7875" y="1200150"/>
            <a:ext cx="5759450" cy="32400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D9BE6D-7A4E-48D8-8581-2FC97E177619}" type="slidenum">
              <a:rPr lang="en-CA" smtClean="0"/>
              <a:t>12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750625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70CF9D4-6142-441F-9CC7-B111E5F3C8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A8BD84C9-C47B-4688-9E12-08B97B78CB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3306C19-EDB8-45AC-A06D-1C6E7A4688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9420566-273E-44F3-9CE4-498C94861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96D2815-D915-46BB-8E74-27731C3228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3978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62DE03E-921D-4B71-9894-652B786F0E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D279575F-2318-430B-A3C7-280A00723C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51D7F357-B243-4712-AB7A-F0C6E60AA7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43082FC-CA95-4D75-B66C-561D51CC3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B50573C-42FA-4875-8D00-243C2A886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8205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E45DC263-2243-4775-9DD9-3D4006A07E0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59D7DE7F-6F3E-45F8-BCCB-1A39543D16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DE95832-C46F-4E70-8D36-2D6C6305C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AB8BEBA-10F7-420F-850F-8C895A1E51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75B1847-01D3-4BFB-9989-12EDDB18BA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8004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D785E31-5EE4-4031-8DAA-64044DE083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AAB51F7-AD05-4812-9AEE-F0A7A18CE3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E39D8A6-338D-4A25-B834-B4A942E94E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CC93547E-E0C5-4326-ADC3-C43A6781B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C267DB44-D3F4-429C-AB2C-E561CB263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3671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980BB85-69F4-4080-A77B-EECE9C1BE1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E001A13A-6D46-453F-BAB2-4BAD520A28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C488E4D-D5CA-49EC-B38E-714DAC9C68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5B8CB60D-9BAE-4973-973B-4C6853AB5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99C6DFA2-C663-4447-B1F9-BB6A38C33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5347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D99C6E8-AF90-4703-A9FA-9A65E134A1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92C6401-88FE-47FD-A731-DD657AEEC6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DAD3D0E6-298D-4282-8913-20026FB74A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205D25A3-27E5-4E98-8C5A-B2B0697A7D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0D63F4A1-44B5-41E4-B96B-51C286B37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E96F89BA-5274-4D7F-A22B-03488DE51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5785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DC0A037-7520-4515-B45B-E8BD71A13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5E742552-6925-46F5-A258-858B909F17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90D3C8B9-BC17-42B1-9536-626041E4B0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09F04948-91DA-4B89-B095-A18DE466FDE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6512104A-EB67-4275-8DE6-7CA0254DD8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2ECE6559-6BBF-4F82-812F-26DCBE157D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0C43346E-31FD-437F-8433-ED2A4FFA2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59BB8E7B-DEEF-4F36-AC1E-1ADBCD818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6039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93D8A9B-DDEE-472D-98C8-342D02A246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7E891E0F-5CBA-4701-9802-49F747FD7C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CDDB64FE-FE57-4FE5-A383-911D9E8B26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2480F91C-FC09-444F-8303-0A51AAC90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2386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C4DC091D-E20B-43AF-85A6-D06B098A57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7256F216-F3C5-4473-B251-72A6A8FB0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0510FE17-D12B-4940-A9BA-F5142885E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6767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3FB74CF-2BF5-499E-835A-8CD87C61F7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FA49E46-BCFA-4A8B-A9EC-8431848085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F973AFB1-BE5F-4F23-82EA-A9E2EDCFC1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1EA59952-DF38-4E91-AC68-8C3C221171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9A2383BB-619B-4187-A5BC-042AE98CE6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2522BE86-61A8-405E-B05C-9ED660BAE2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7414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E85C4CA-FD62-44D2-81B3-AB78C84EB4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564F94F9-A9E5-4C0A-BC98-D38C5AA9AC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F788FB35-2220-4ACE-970D-43F2556CC6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8ECB7B7F-DA8E-4AED-B458-D0634CB1B4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90F43AE8-ADD4-4B08-B8BC-39D66C3AEF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434F0B5B-F0B4-42E7-AEF3-F79F947718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7715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C3E1944-26C3-41F2-9AC9-82569296AE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AD855009-06D1-457C-AA16-D256E4C895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E2319EE4-DC46-41D9-BA81-50318AE273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7E9FA1-3201-4CFE-B59E-2CC3904A385B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F15DEA4-AA2E-4600-8609-2131E0FB2B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FCE62007-BA97-4721-9442-9F52017CED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920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0.png"/><Relationship Id="rId3" Type="http://schemas.openxmlformats.org/officeDocument/2006/relationships/image" Target="../media/image2.png"/><Relationship Id="rId7" Type="http://schemas.openxmlformats.org/officeDocument/2006/relationships/image" Target="../media/image9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0.png"/><Relationship Id="rId4" Type="http://schemas.openxmlformats.org/officeDocument/2006/relationships/image" Target="../media/image14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1.png"/><Relationship Id="rId4" Type="http://schemas.openxmlformats.org/officeDocument/2006/relationships/image" Target="../media/image7.png"/><Relationship Id="rId9" Type="http://schemas.openxmlformats.org/officeDocument/2006/relationships/image" Target="../media/image15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2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511002" y="2591268"/>
            <a:ext cx="476203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b="1" cap="all" dirty="0">
                <a:solidFill>
                  <a:srgbClr val="0D307E"/>
                </a:solidFill>
                <a:latin typeface="Montserrat" pitchFamily="2" charset="-52"/>
                <a:ea typeface="Montserrat" charset="0"/>
                <a:cs typeface="Montserrat" charset="0"/>
              </a:rPr>
              <a:t>Data Science</a:t>
            </a:r>
          </a:p>
          <a:p>
            <a:r>
              <a:rPr lang="en-US" sz="4400" b="1" cap="all" dirty="0">
                <a:solidFill>
                  <a:srgbClr val="FC4016"/>
                </a:solidFill>
                <a:latin typeface="Montserrat" pitchFamily="2" charset="-52"/>
                <a:ea typeface="Montserrat" charset="0"/>
                <a:cs typeface="Montserrat" charset="0"/>
              </a:rPr>
              <a:t>for Business</a:t>
            </a:r>
          </a:p>
        </p:txBody>
      </p:sp>
    </p:spTree>
    <p:extLst>
      <p:ext uri="{BB962C8B-B14F-4D97-AF65-F5344CB8AC3E}">
        <p14:creationId xmlns:p14="http://schemas.microsoft.com/office/powerpoint/2010/main" val="678695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Picture 88">
            <a:extLst>
              <a:ext uri="{FF2B5EF4-FFF2-40B4-BE49-F238E27FC236}">
                <a16:creationId xmlns:a16="http://schemas.microsoft.com/office/drawing/2014/main" xmlns="" id="{0AFBDBEC-A2B4-4D4A-98B4-F173BD4C52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2" y="9525"/>
            <a:ext cx="12182475" cy="683895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200025" y="182957"/>
            <a:ext cx="3837910" cy="40011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ru-RU"/>
            </a:defPPr>
            <a:lvl1pPr>
              <a:defRPr sz="2000" b="1">
                <a:latin typeface="Montserrat" charset="0"/>
                <a:ea typeface="Montserrat" charset="0"/>
                <a:cs typeface="Montserrat" charset="0"/>
              </a:defRPr>
            </a:lvl1pPr>
          </a:lstStyle>
          <a:p>
            <a:r>
              <a:rPr lang="en-CA" dirty="0"/>
              <a:t>NAÏVE BAYES: SOME MATH!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7" name="Rectangle 56"/>
              <p:cNvSpPr/>
              <p:nvPr/>
            </p:nvSpPr>
            <p:spPr>
              <a:xfrm>
                <a:off x="-573403" y="2049939"/>
                <a:ext cx="8685192" cy="74424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000" b="0" i="1" smtClean="0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endChr m:val="|"/>
                          <m:ctrlPr>
                            <a:rPr lang="en-CA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𝑅𝑒𝑡𝑖𝑟𝑒</m:t>
                          </m:r>
                        </m:e>
                      </m:d>
                      <m:r>
                        <a:rPr lang="en-CA" sz="2000" b="0" i="1" smtClean="0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en-CA" sz="2000" b="0" i="1" smtClean="0">
                          <a:latin typeface="Cambria Math" panose="02040503050406030204" pitchFamily="18" charset="0"/>
                        </a:rPr>
                        <m:t>)=</m:t>
                      </m:r>
                      <m:f>
                        <m:fPr>
                          <m:ctrlPr>
                            <a:rPr lang="en-CA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𝑃</m:t>
                          </m:r>
                          <m:d>
                            <m:dPr>
                              <m:ctrlPr>
                                <a:rPr lang="en-CA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e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𝑅𝑒𝑡𝑖𝑟𝑒</m:t>
                              </m:r>
                            </m:e>
                          </m:d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∗</m:t>
                          </m:r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𝑅𝑒𝑡𝑖𝑟𝑒</m:t>
                          </m:r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𝑋</m:t>
                          </m:r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m:rPr>
                              <m:nor/>
                            </m:rPr>
                            <a:rPr lang="en-CA" sz="2000" dirty="0"/>
                            <m:t> </m:t>
                          </m:r>
                        </m:den>
                      </m:f>
                    </m:oMath>
                  </m:oMathPara>
                </a14:m>
                <a:endParaRPr lang="en-CA" sz="2000" dirty="0"/>
              </a:p>
            </p:txBody>
          </p:sp>
        </mc:Choice>
        <mc:Fallback xmlns="">
          <p:sp>
            <p:nvSpPr>
              <p:cNvPr id="57" name="Rectangle 5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573403" y="2049939"/>
                <a:ext cx="8685192" cy="744243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1415155" y="5391374"/>
                <a:ext cx="5984358" cy="91204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CA" sz="2400" i="1" smtClean="0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endChr m:val="|"/>
                        <m:ctrlPr>
                          <a:rPr lang="en-CA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sz="2400" i="1">
                            <a:latin typeface="Cambria Math" panose="02040503050406030204" pitchFamily="18" charset="0"/>
                          </a:rPr>
                          <m:t>𝑅𝑒𝑡𝑖𝑟𝑒</m:t>
                        </m:r>
                      </m:e>
                    </m:d>
                    <m:r>
                      <a:rPr lang="en-CA" sz="2400" i="1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CA" sz="2400" i="1">
                        <a:latin typeface="Cambria Math" panose="02040503050406030204" pitchFamily="18" charset="0"/>
                      </a:rPr>
                      <m:t>)</m:t>
                    </m:r>
                    <m:r>
                      <a:rPr lang="en-CA" sz="2400" b="0" i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CA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CA" sz="24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CA" sz="2400" b="0" i="0" smtClean="0">
                                <a:latin typeface="Cambria Math" panose="02040503050406030204" pitchFamily="18" charset="0"/>
                              </a:rPr>
                              <m:t>40</m:t>
                            </m:r>
                          </m:num>
                          <m:den>
                            <m:r>
                              <a:rPr lang="en-CA" sz="2400" b="0" i="0" smtClean="0">
                                <a:latin typeface="Cambria Math" panose="02040503050406030204" pitchFamily="18" charset="0"/>
                              </a:rPr>
                              <m:t>60</m:t>
                            </m:r>
                          </m:den>
                        </m:f>
                        <m:r>
                          <a:rPr lang="en-CA" sz="2400" b="0" i="0" smtClean="0">
                            <a:latin typeface="Cambria Math" panose="02040503050406030204" pitchFamily="18" charset="0"/>
                          </a:rPr>
                          <m:t>∗</m:t>
                        </m:r>
                        <m:f>
                          <m:fPr>
                            <m:ctrlPr>
                              <a:rPr lang="en-CA" sz="24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CA" sz="2400" b="0" i="0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CA" sz="2400" b="0" i="0" smtClean="0">
                                <a:latin typeface="Cambria Math" panose="02040503050406030204" pitchFamily="18" charset="0"/>
                              </a:rPr>
                              <m:t>40</m:t>
                            </m:r>
                          </m:den>
                        </m:f>
                      </m:num>
                      <m:den>
                        <m:f>
                          <m:fPr>
                            <m:ctrlPr>
                              <a:rPr lang="en-CA" sz="24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CA" sz="2400" b="0" i="0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num>
                          <m:den>
                            <m:r>
                              <a:rPr lang="en-CA" sz="2400" b="0" i="0" smtClean="0">
                                <a:latin typeface="Cambria Math" panose="02040503050406030204" pitchFamily="18" charset="0"/>
                              </a:rPr>
                              <m:t>60</m:t>
                            </m:r>
                          </m:den>
                        </m:f>
                      </m:den>
                    </m:f>
                    <m:r>
                      <a:rPr lang="en-CA" sz="2400" b="0" i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CA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1/60</m:t>
                        </m:r>
                      </m:num>
                      <m:den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4/60</m:t>
                        </m:r>
                      </m:den>
                    </m:f>
                    <m:r>
                      <a:rPr lang="en-CA" sz="2400" b="0" i="1" smtClean="0">
                        <a:latin typeface="Cambria Math" panose="02040503050406030204" pitchFamily="18" charset="0"/>
                      </a:rPr>
                      <m:t>=0.25</m:t>
                    </m:r>
                  </m:oMath>
                </a14:m>
                <a:endParaRPr lang="en-CA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5155" y="5391374"/>
                <a:ext cx="5984358" cy="91204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Rectangle 58"/>
              <p:cNvSpPr/>
              <p:nvPr/>
            </p:nvSpPr>
            <p:spPr>
              <a:xfrm>
                <a:off x="1402471" y="4287872"/>
                <a:ext cx="5691430" cy="53117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CA" i="1" smtClean="0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𝑅𝑒𝑡𝑖𝑟𝑒</m:t>
                        </m:r>
                      </m:e>
                    </m:d>
                    <m:r>
                      <a:rPr lang="en-CA" b="0" i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CA">
                            <a:latin typeface="Cambria Math" panose="02040503050406030204" pitchFamily="18" charset="0"/>
                          </a:rPr>
                          <m:t># </m:t>
                        </m:r>
                        <m:r>
                          <m:rPr>
                            <m:sty m:val="p"/>
                          </m:rPr>
                          <a:rPr lang="en-CA">
                            <a:latin typeface="Cambria Math" panose="02040503050406030204" pitchFamily="18" charset="0"/>
                          </a:rPr>
                          <m:t>of</m:t>
                        </m:r>
                        <m:r>
                          <a:rPr lang="en-CA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CA">
                            <a:latin typeface="Cambria Math" panose="02040503050406030204" pitchFamily="18" charset="0"/>
                          </a:rPr>
                          <m:t>smilar</m:t>
                        </m:r>
                        <m:r>
                          <a:rPr lang="en-CA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CA">
                            <a:latin typeface="Cambria Math" panose="02040503050406030204" pitchFamily="18" charset="0"/>
                          </a:rPr>
                          <m:t>observations</m:t>
                        </m:r>
                        <m:r>
                          <a:rPr lang="en-CA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CA">
                            <a:latin typeface="Cambria Math" panose="02040503050406030204" pitchFamily="18" charset="0"/>
                          </a:rPr>
                          <m:t>for</m:t>
                        </m:r>
                        <m:r>
                          <a:rPr lang="en-CA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CA" b="0" i="0" smtClean="0">
                            <a:latin typeface="Cambria Math" panose="02040503050406030204" pitchFamily="18" charset="0"/>
                          </a:rPr>
                          <m:t>retiring</m:t>
                        </m:r>
                      </m:num>
                      <m:den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𝑇𝑜𝑡𝑎𝑙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 # 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𝑟𝑒𝑡𝑖𝑟𝑖𝑛𝑔</m:t>
                        </m:r>
                      </m:den>
                    </m:f>
                    <m:r>
                      <a:rPr lang="en-CA" b="0" i="0" smtClean="0">
                        <a:latin typeface="Cambria Math" panose="02040503050406030204" pitchFamily="18" charset="0"/>
                      </a:rPr>
                      <m:t>=1/40</m:t>
                    </m:r>
                  </m:oMath>
                </a14:m>
                <a:endParaRPr lang="en-CA" dirty="0"/>
              </a:p>
            </p:txBody>
          </p:sp>
        </mc:Choice>
        <mc:Fallback xmlns="">
          <p:sp>
            <p:nvSpPr>
              <p:cNvPr id="59" name="Rectangle 5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2471" y="4287872"/>
                <a:ext cx="5691430" cy="531171"/>
              </a:xfrm>
              <a:prstGeom prst="rect">
                <a:avLst/>
              </a:prstGeom>
              <a:blipFill rotWithShape="0">
                <a:blip r:embed="rId6"/>
                <a:stretch>
                  <a:fillRect l="-642" b="-5682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Curved Connector 5"/>
          <p:cNvCxnSpPr/>
          <p:nvPr/>
        </p:nvCxnSpPr>
        <p:spPr>
          <a:xfrm flipV="1">
            <a:off x="4992761" y="1341786"/>
            <a:ext cx="1600200" cy="666467"/>
          </a:xfrm>
          <a:prstGeom prst="curvedConnector3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urved Connector 11"/>
          <p:cNvCxnSpPr/>
          <p:nvPr/>
        </p:nvCxnSpPr>
        <p:spPr>
          <a:xfrm>
            <a:off x="4918148" y="2655395"/>
            <a:ext cx="449057" cy="416409"/>
          </a:xfrm>
          <a:prstGeom prst="curvedConnector3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urved Connector 13"/>
          <p:cNvCxnSpPr/>
          <p:nvPr/>
        </p:nvCxnSpPr>
        <p:spPr>
          <a:xfrm rot="10800000">
            <a:off x="2572370" y="1486206"/>
            <a:ext cx="740608" cy="493606"/>
          </a:xfrm>
          <a:prstGeom prst="curvedConnector3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/>
              <p:cNvSpPr/>
              <p:nvPr/>
            </p:nvSpPr>
            <p:spPr>
              <a:xfrm>
                <a:off x="1402472" y="3770179"/>
                <a:ext cx="6275216" cy="54373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CA" i="1" smtClean="0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𝑅𝑒𝑡𝑖𝑟𝑒</m:t>
                        </m:r>
                      </m:e>
                    </m:d>
                    <m:r>
                      <a:rPr lang="en-CA" b="0" i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CA" b="0" i="0" smtClean="0">
                            <a:latin typeface="Cambria Math" panose="02040503050406030204" pitchFamily="18" charset="0"/>
                          </a:rPr>
                          <m:t>#</m:t>
                        </m:r>
                        <m:r>
                          <a:rPr lang="en-CA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CA">
                            <a:latin typeface="Cambria Math" panose="02040503050406030204" pitchFamily="18" charset="0"/>
                          </a:rPr>
                          <m:t>of</m:t>
                        </m:r>
                        <m:r>
                          <a:rPr lang="en-CA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CA">
                            <a:latin typeface="Cambria Math" panose="02040503050406030204" pitchFamily="18" charset="0"/>
                          </a:rPr>
                          <m:t>Retiring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CA" b="0" i="0" smtClean="0">
                            <a:latin typeface="Cambria Math" panose="02040503050406030204" pitchFamily="18" charset="0"/>
                          </a:rPr>
                          <m:t>Total</m:t>
                        </m:r>
                        <m:r>
                          <a:rPr lang="en-CA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CA" b="0" i="0" smtClean="0">
                            <a:latin typeface="Cambria Math" panose="02040503050406030204" pitchFamily="18" charset="0"/>
                          </a:rPr>
                          <m:t>points</m:t>
                        </m:r>
                      </m:den>
                    </m:f>
                    <m:r>
                      <a:rPr lang="en-CA" b="0" i="0" smtClean="0">
                        <a:latin typeface="Cambria Math" panose="02040503050406030204" pitchFamily="18" charset="0"/>
                      </a:rPr>
                      <m:t>= 40/60</m:t>
                    </m:r>
                  </m:oMath>
                </a14:m>
                <a:endParaRPr lang="en-CA" dirty="0"/>
              </a:p>
            </p:txBody>
          </p:sp>
        </mc:Choice>
        <mc:Fallback xmlns=""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2472" y="3770179"/>
                <a:ext cx="6275216" cy="543739"/>
              </a:xfrm>
              <a:prstGeom prst="rect">
                <a:avLst/>
              </a:prstGeom>
              <a:blipFill rotWithShape="0">
                <a:blip r:embed="rId7"/>
                <a:stretch>
                  <a:fillRect l="-583" b="-3333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1415155" y="4851381"/>
                <a:ext cx="4938592" cy="49962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CA" i="1" smtClean="0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</m:d>
                    <m:r>
                      <a:rPr lang="en-CA" b="0" i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CA">
                            <a:latin typeface="Cambria Math" panose="02040503050406030204" pitchFamily="18" charset="0"/>
                          </a:rPr>
                          <m:t># </m:t>
                        </m:r>
                        <m:r>
                          <m:rPr>
                            <m:sty m:val="p"/>
                          </m:rPr>
                          <a:rPr lang="en-CA" b="0" i="0" smtClean="0">
                            <a:latin typeface="Cambria Math" panose="02040503050406030204" pitchFamily="18" charset="0"/>
                          </a:rPr>
                          <m:t>of</m:t>
                        </m:r>
                        <m:r>
                          <a:rPr lang="en-CA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CA">
                            <a:latin typeface="Cambria Math" panose="02040503050406030204" pitchFamily="18" charset="0"/>
                          </a:rPr>
                          <m:t>Similar</m:t>
                        </m:r>
                        <m:r>
                          <a:rPr lang="en-CA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CA" b="0" i="0" smtClean="0">
                            <a:latin typeface="Cambria Math" panose="02040503050406030204" pitchFamily="18" charset="0"/>
                          </a:rPr>
                          <m:t>observations</m:t>
                        </m:r>
                      </m:num>
                      <m:den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𝑇𝑜𝑡𝑎𝑙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 # 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𝑃𝑜𝑖𝑛𝑡𝑠</m:t>
                        </m:r>
                      </m:den>
                    </m:f>
                    <m:r>
                      <a:rPr lang="en-CA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CA" b="0" i="0" smtClean="0">
                        <a:latin typeface="Cambria Math" panose="02040503050406030204" pitchFamily="18" charset="0"/>
                      </a:rPr>
                      <m:t>4/60</m:t>
                    </m:r>
                  </m:oMath>
                </a14:m>
                <a:endParaRPr lang="en-CA" dirty="0"/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5155" y="4851381"/>
                <a:ext cx="4938592" cy="499624"/>
              </a:xfrm>
              <a:prstGeom prst="rect">
                <a:avLst/>
              </a:prstGeom>
              <a:blipFill rotWithShape="0">
                <a:blip r:embed="rId8"/>
                <a:stretch>
                  <a:fillRect l="-741" b="-2439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/>
          <p:cNvSpPr/>
          <p:nvPr/>
        </p:nvSpPr>
        <p:spPr>
          <a:xfrm>
            <a:off x="5694544" y="728641"/>
            <a:ext cx="20922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b="1" dirty="0" smtClean="0">
                <a:solidFill>
                  <a:srgbClr val="0070C0"/>
                </a:solidFill>
              </a:rPr>
              <a:t>PRIOR PROBABILITY OF RETIRING</a:t>
            </a:r>
            <a:endParaRPr lang="en-CA" b="1" dirty="0">
              <a:solidFill>
                <a:srgbClr val="0070C0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310230" y="1271120"/>
            <a:ext cx="20922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b="1" dirty="0" smtClean="0">
                <a:solidFill>
                  <a:srgbClr val="0070C0"/>
                </a:solidFill>
              </a:rPr>
              <a:t>LIKELIHOOD</a:t>
            </a:r>
            <a:endParaRPr lang="en-CA" b="1" dirty="0">
              <a:solidFill>
                <a:srgbClr val="0070C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835419" y="2990754"/>
            <a:ext cx="24639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b="1" dirty="0" smtClean="0">
                <a:solidFill>
                  <a:srgbClr val="0070C0"/>
                </a:solidFill>
              </a:rPr>
              <a:t>MARGINAL LIKELIHOOD</a:t>
            </a:r>
            <a:endParaRPr lang="en-CA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361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0AFBDBEC-A2B4-4D4A-98B4-F173BD4C52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2" y="9525"/>
            <a:ext cx="12182475" cy="683895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33400" y="381000"/>
            <a:ext cx="5435600" cy="10156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2000" b="1">
                <a:latin typeface="Montserrat" charset="0"/>
                <a:ea typeface="Montserrat" charset="0"/>
                <a:cs typeface="Montserrat" charset="0"/>
              </a:defRPr>
            </a:lvl1pPr>
          </a:lstStyle>
          <a:p>
            <a:r>
              <a:rPr lang="en-CA" dirty="0"/>
              <a:t>NAÏVE BAYES: QUIZ/CALCULATE THE PROBABILTY OT NON-RETIRING (RED CLASS)</a:t>
            </a:r>
            <a:endParaRPr lang="en-CA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/>
              <p:cNvSpPr/>
              <p:nvPr/>
            </p:nvSpPr>
            <p:spPr>
              <a:xfrm>
                <a:off x="1164708" y="2057400"/>
                <a:ext cx="3304238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CA" sz="2800" b="1" i="1">
                        <a:latin typeface="Cambria Math" panose="02040503050406030204" pitchFamily="18" charset="0"/>
                      </a:rPr>
                      <m:t>𝑷</m:t>
                    </m:r>
                    <m:d>
                      <m:dPr>
                        <m:endChr m:val="|"/>
                        <m:ctrlPr>
                          <a:rPr lang="en-CA" sz="28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sz="2800" b="1" i="1">
                            <a:latin typeface="Cambria Math" panose="02040503050406030204" pitchFamily="18" charset="0"/>
                          </a:rPr>
                          <m:t>𝑵𝒐</m:t>
                        </m:r>
                        <m:r>
                          <a:rPr lang="en-CA" sz="2800" b="1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CA" sz="2800" b="1" i="1">
                            <a:latin typeface="Cambria Math" panose="02040503050406030204" pitchFamily="18" charset="0"/>
                          </a:rPr>
                          <m:t>𝑹𝒆𝒕𝒊𝒓𝒆</m:t>
                        </m:r>
                      </m:e>
                    </m:d>
                    <m:r>
                      <a:rPr lang="en-CA" sz="2800" b="1" i="1">
                        <a:latin typeface="Cambria Math" panose="02040503050406030204" pitchFamily="18" charset="0"/>
                      </a:rPr>
                      <m:t>𝑿</m:t>
                    </m:r>
                    <m:r>
                      <a:rPr lang="en-CA" sz="2800" b="1" i="1">
                        <a:latin typeface="Cambria Math" panose="02040503050406030204" pitchFamily="18" charset="0"/>
                      </a:rPr>
                      <m:t>)=</m:t>
                    </m:r>
                  </m:oMath>
                </a14:m>
                <a:r>
                  <a:rPr lang="en-CA" sz="2800" b="1" dirty="0" smtClean="0"/>
                  <a:t>?</a:t>
                </a:r>
                <a:endParaRPr lang="en-CA" sz="2800" b="1" dirty="0"/>
              </a:p>
            </p:txBody>
          </p:sp>
        </mc:Choice>
        <mc:Fallback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4708" y="2057400"/>
                <a:ext cx="3304238" cy="523220"/>
              </a:xfrm>
              <a:prstGeom prst="rect">
                <a:avLst/>
              </a:prstGeom>
              <a:blipFill rotWithShape="0">
                <a:blip r:embed="rId3"/>
                <a:stretch>
                  <a:fillRect t="-11765" r="-2952" b="-32941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31800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2700" y="-10058"/>
            <a:ext cx="12192000" cy="6868058"/>
          </a:xfrm>
          <a:prstGeom prst="rect">
            <a:avLst/>
          </a:prstGeom>
          <a:solidFill>
            <a:srgbClr val="E2DED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01275" y="168574"/>
            <a:ext cx="6291686" cy="70788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2000" b="1">
                <a:latin typeface="Montserrat" charset="0"/>
                <a:ea typeface="Montserrat" charset="0"/>
                <a:cs typeface="Montserrat" charset="0"/>
              </a:defRPr>
            </a:lvl1pPr>
          </a:lstStyle>
          <a:p>
            <a:r>
              <a:rPr lang="en-CA" dirty="0"/>
              <a:t>NAÏVE BAYES: QUIZ/CALCULATE THE PROBABILTY OT NON-RETIRING (RED CLASS)</a:t>
            </a:r>
            <a:endParaRPr lang="en-C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7" name="Rectangle 56"/>
              <p:cNvSpPr/>
              <p:nvPr/>
            </p:nvSpPr>
            <p:spPr>
              <a:xfrm>
                <a:off x="-573403" y="2049939"/>
                <a:ext cx="8685192" cy="74424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000" b="0" i="1" smtClean="0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endChr m:val="|"/>
                          <m:ctrlPr>
                            <a:rPr lang="en-CA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𝑁𝑜</m:t>
                          </m:r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𝑅𝑒𝑡𝑖𝑟𝑒</m:t>
                          </m:r>
                        </m:e>
                      </m:d>
                      <m:r>
                        <a:rPr lang="en-CA" sz="2000" b="0" i="1" smtClean="0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en-CA" sz="2000" b="0" i="1" smtClean="0">
                          <a:latin typeface="Cambria Math" panose="02040503050406030204" pitchFamily="18" charset="0"/>
                        </a:rPr>
                        <m:t>)=</m:t>
                      </m:r>
                      <m:f>
                        <m:fPr>
                          <m:ctrlPr>
                            <a:rPr lang="en-CA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𝑃</m:t>
                          </m:r>
                          <m:d>
                            <m:dPr>
                              <m:ctrlPr>
                                <a:rPr lang="en-CA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e>
                              <m:r>
                                <a:rPr lang="en-CA" sz="2000" b="0" i="1" smtClean="0">
                                  <a:latin typeface="Cambria Math" panose="02040503050406030204" pitchFamily="18" charset="0"/>
                                </a:rPr>
                                <m:t>𝑁𝑜</m:t>
                              </m:r>
                              <m:r>
                                <a:rPr lang="en-CA" sz="20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𝑅𝑒𝑡𝑖𝑟𝑒</m:t>
                              </m:r>
                            </m:e>
                          </m:d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∗</m:t>
                          </m:r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𝑁𝑜</m:t>
                          </m:r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𝑅𝑒𝑡𝑖𝑟𝑒</m:t>
                          </m:r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𝑋</m:t>
                          </m:r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m:rPr>
                              <m:nor/>
                            </m:rPr>
                            <a:rPr lang="en-CA" sz="2000" dirty="0"/>
                            <m:t> </m:t>
                          </m:r>
                        </m:den>
                      </m:f>
                    </m:oMath>
                  </m:oMathPara>
                </a14:m>
                <a:endParaRPr lang="en-CA" sz="2000" dirty="0"/>
              </a:p>
            </p:txBody>
          </p:sp>
        </mc:Choice>
        <mc:Fallback xmlns="">
          <p:sp>
            <p:nvSpPr>
              <p:cNvPr id="57" name="Rectangle 5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573403" y="2049939"/>
                <a:ext cx="8685192" cy="744243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622284" y="5050195"/>
                <a:ext cx="5984358" cy="94404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CA" sz="2400" i="1" smtClean="0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endChr m:val="|"/>
                        <m:ctrlPr>
                          <a:rPr lang="en-CA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𝑁𝑜</m:t>
                        </m:r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CA" sz="2400" i="1">
                            <a:latin typeface="Cambria Math" panose="02040503050406030204" pitchFamily="18" charset="0"/>
                          </a:rPr>
                          <m:t>𝑅𝑒𝑡𝑖𝑟𝑒</m:t>
                        </m:r>
                      </m:e>
                    </m:d>
                    <m:r>
                      <a:rPr lang="en-CA" sz="2400" i="1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CA" sz="2400" i="1">
                        <a:latin typeface="Cambria Math" panose="02040503050406030204" pitchFamily="18" charset="0"/>
                      </a:rPr>
                      <m:t>)</m:t>
                    </m:r>
                    <m:r>
                      <a:rPr lang="en-CA" sz="2400" b="0" i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CA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CA" sz="24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CA" sz="2400" b="0" i="0" smtClean="0">
                                <a:latin typeface="Cambria Math" panose="02040503050406030204" pitchFamily="18" charset="0"/>
                              </a:rPr>
                              <m:t>20</m:t>
                            </m:r>
                          </m:num>
                          <m:den>
                            <m:r>
                              <a:rPr lang="en-CA" sz="2400" b="0" i="0" smtClean="0">
                                <a:latin typeface="Cambria Math" panose="02040503050406030204" pitchFamily="18" charset="0"/>
                              </a:rPr>
                              <m:t>60</m:t>
                            </m:r>
                          </m:den>
                        </m:f>
                        <m:r>
                          <a:rPr lang="en-CA" sz="2400" b="0" i="0" smtClean="0">
                            <a:latin typeface="Cambria Math" panose="02040503050406030204" pitchFamily="18" charset="0"/>
                          </a:rPr>
                          <m:t>∗</m:t>
                        </m:r>
                        <m:f>
                          <m:fPr>
                            <m:ctrlPr>
                              <a:rPr lang="en-CA" sz="24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CA" sz="2400" b="0" i="0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CA" sz="2400" b="0" i="0" smtClean="0">
                                <a:latin typeface="Cambria Math" panose="02040503050406030204" pitchFamily="18" charset="0"/>
                              </a:rPr>
                              <m:t>20</m:t>
                            </m:r>
                          </m:den>
                        </m:f>
                      </m:num>
                      <m:den>
                        <m:f>
                          <m:fPr>
                            <m:ctrlPr>
                              <a:rPr lang="en-CA" sz="24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CA" sz="2400" b="0" i="0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num>
                          <m:den>
                            <m:r>
                              <a:rPr lang="en-CA" sz="2400" b="0" i="0" smtClean="0">
                                <a:latin typeface="Cambria Math" panose="02040503050406030204" pitchFamily="18" charset="0"/>
                              </a:rPr>
                              <m:t>60</m:t>
                            </m:r>
                          </m:den>
                        </m:f>
                      </m:den>
                    </m:f>
                    <m:r>
                      <a:rPr lang="en-CA" sz="2400" b="0" i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CA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3/60</m:t>
                        </m:r>
                      </m:num>
                      <m:den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4/60</m:t>
                        </m:r>
                      </m:den>
                    </m:f>
                    <m:r>
                      <a:rPr lang="en-CA" sz="2400" b="0" i="1" smtClean="0">
                        <a:latin typeface="Cambria Math" panose="02040503050406030204" pitchFamily="18" charset="0"/>
                      </a:rPr>
                      <m:t>=0.75</m:t>
                    </m:r>
                  </m:oMath>
                </a14:m>
                <a:endParaRPr lang="en-CA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284" y="5050195"/>
                <a:ext cx="5984358" cy="944041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Rectangle 58"/>
              <p:cNvSpPr/>
              <p:nvPr/>
            </p:nvSpPr>
            <p:spPr>
              <a:xfrm>
                <a:off x="609600" y="3946693"/>
                <a:ext cx="6267165" cy="53117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CA" i="1" smtClean="0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𝑁𝑜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𝑅𝑒𝑡𝑖𝑟𝑒</m:t>
                        </m:r>
                      </m:e>
                    </m:d>
                    <m:r>
                      <a:rPr lang="en-CA" b="0" i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CA">
                            <a:latin typeface="Cambria Math" panose="02040503050406030204" pitchFamily="18" charset="0"/>
                          </a:rPr>
                          <m:t># </m:t>
                        </m:r>
                        <m:r>
                          <m:rPr>
                            <m:sty m:val="p"/>
                          </m:rPr>
                          <a:rPr lang="en-CA">
                            <a:latin typeface="Cambria Math" panose="02040503050406030204" pitchFamily="18" charset="0"/>
                          </a:rPr>
                          <m:t>of</m:t>
                        </m:r>
                        <m:r>
                          <a:rPr lang="en-CA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CA">
                            <a:latin typeface="Cambria Math" panose="02040503050406030204" pitchFamily="18" charset="0"/>
                          </a:rPr>
                          <m:t>smilar</m:t>
                        </m:r>
                        <m:r>
                          <a:rPr lang="en-CA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CA">
                            <a:latin typeface="Cambria Math" panose="02040503050406030204" pitchFamily="18" charset="0"/>
                          </a:rPr>
                          <m:t>observations</m:t>
                        </m:r>
                        <m:r>
                          <a:rPr lang="en-CA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CA">
                            <a:latin typeface="Cambria Math" panose="02040503050406030204" pitchFamily="18" charset="0"/>
                          </a:rPr>
                          <m:t>for</m:t>
                        </m:r>
                        <m:r>
                          <a:rPr lang="en-CA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CA" b="0" i="0" smtClean="0">
                            <a:latin typeface="Cambria Math" panose="02040503050406030204" pitchFamily="18" charset="0"/>
                          </a:rPr>
                          <m:t>No</m:t>
                        </m:r>
                        <m:r>
                          <a:rPr lang="en-CA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CA" b="0" i="0" smtClean="0">
                            <a:latin typeface="Cambria Math" panose="02040503050406030204" pitchFamily="18" charset="0"/>
                          </a:rPr>
                          <m:t>retiring</m:t>
                        </m:r>
                      </m:num>
                      <m:den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𝑇𝑜𝑡𝑎𝑙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 # 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𝑛𝑜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𝑟𝑒𝑡𝑖𝑟𝑖𝑛𝑔</m:t>
                        </m:r>
                      </m:den>
                    </m:f>
                    <m:r>
                      <a:rPr lang="en-CA" b="0" i="0" smtClean="0">
                        <a:latin typeface="Cambria Math" panose="02040503050406030204" pitchFamily="18" charset="0"/>
                      </a:rPr>
                      <m:t>=3/20</m:t>
                    </m:r>
                  </m:oMath>
                </a14:m>
                <a:endParaRPr lang="en-CA" dirty="0"/>
              </a:p>
            </p:txBody>
          </p:sp>
        </mc:Choice>
        <mc:Fallback xmlns="">
          <p:sp>
            <p:nvSpPr>
              <p:cNvPr id="59" name="Rectangle 5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3946693"/>
                <a:ext cx="6267165" cy="531171"/>
              </a:xfrm>
              <a:prstGeom prst="rect">
                <a:avLst/>
              </a:prstGeom>
              <a:blipFill rotWithShape="0">
                <a:blip r:embed="rId6"/>
                <a:stretch>
                  <a:fillRect l="-584" b="-5682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Curved Connector 5"/>
          <p:cNvCxnSpPr/>
          <p:nvPr/>
        </p:nvCxnSpPr>
        <p:spPr>
          <a:xfrm flipV="1">
            <a:off x="4992761" y="1341786"/>
            <a:ext cx="1600200" cy="666467"/>
          </a:xfrm>
          <a:prstGeom prst="curvedConnector3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urved Connector 11"/>
          <p:cNvCxnSpPr/>
          <p:nvPr/>
        </p:nvCxnSpPr>
        <p:spPr>
          <a:xfrm>
            <a:off x="4918148" y="2819400"/>
            <a:ext cx="449057" cy="416409"/>
          </a:xfrm>
          <a:prstGeom prst="curvedConnector3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urved Connector 13"/>
          <p:cNvCxnSpPr/>
          <p:nvPr/>
        </p:nvCxnSpPr>
        <p:spPr>
          <a:xfrm rot="10800000">
            <a:off x="2388010" y="1721116"/>
            <a:ext cx="924968" cy="258696"/>
          </a:xfrm>
          <a:prstGeom prst="curvedConnector3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/>
              <p:cNvSpPr/>
              <p:nvPr/>
            </p:nvSpPr>
            <p:spPr>
              <a:xfrm>
                <a:off x="609601" y="3429000"/>
                <a:ext cx="6275216" cy="54373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CA" i="1" smtClean="0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𝑁𝑜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𝑅𝑒𝑡𝑖𝑟𝑒</m:t>
                        </m:r>
                      </m:e>
                    </m:d>
                    <m:r>
                      <a:rPr lang="en-CA" b="0" i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CA" b="0" i="0" smtClean="0">
                            <a:latin typeface="Cambria Math" panose="02040503050406030204" pitchFamily="18" charset="0"/>
                          </a:rPr>
                          <m:t>#</m:t>
                        </m:r>
                        <m:r>
                          <a:rPr lang="en-CA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CA">
                            <a:latin typeface="Cambria Math" panose="02040503050406030204" pitchFamily="18" charset="0"/>
                          </a:rPr>
                          <m:t>of</m:t>
                        </m:r>
                        <m:r>
                          <a:rPr lang="en-CA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CA" b="0" i="0" smtClean="0">
                            <a:latin typeface="Cambria Math" panose="02040503050406030204" pitchFamily="18" charset="0"/>
                          </a:rPr>
                          <m:t>No</m:t>
                        </m:r>
                        <m:r>
                          <a:rPr lang="en-CA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CA">
                            <a:latin typeface="Cambria Math" panose="02040503050406030204" pitchFamily="18" charset="0"/>
                          </a:rPr>
                          <m:t>Retiring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CA" b="0" i="0" smtClean="0">
                            <a:latin typeface="Cambria Math" panose="02040503050406030204" pitchFamily="18" charset="0"/>
                          </a:rPr>
                          <m:t>Total</m:t>
                        </m:r>
                        <m:r>
                          <a:rPr lang="en-CA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CA" b="0" i="0" smtClean="0">
                            <a:latin typeface="Cambria Math" panose="02040503050406030204" pitchFamily="18" charset="0"/>
                          </a:rPr>
                          <m:t>points</m:t>
                        </m:r>
                      </m:den>
                    </m:f>
                    <m:r>
                      <a:rPr lang="en-CA" b="0" i="0" smtClean="0">
                        <a:latin typeface="Cambria Math" panose="02040503050406030204" pitchFamily="18" charset="0"/>
                      </a:rPr>
                      <m:t>=20/60</m:t>
                    </m:r>
                  </m:oMath>
                </a14:m>
                <a:endParaRPr lang="en-CA" dirty="0"/>
              </a:p>
            </p:txBody>
          </p:sp>
        </mc:Choice>
        <mc:Fallback xmlns=""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1" y="3429000"/>
                <a:ext cx="6275216" cy="543739"/>
              </a:xfrm>
              <a:prstGeom prst="rect">
                <a:avLst/>
              </a:prstGeom>
              <a:blipFill rotWithShape="0">
                <a:blip r:embed="rId7"/>
                <a:stretch>
                  <a:fillRect l="-583" b="-3371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622284" y="4510202"/>
                <a:ext cx="4938592" cy="49962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CA" i="1" smtClean="0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</m:d>
                    <m:r>
                      <a:rPr lang="en-CA" b="0" i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CA">
                            <a:latin typeface="Cambria Math" panose="02040503050406030204" pitchFamily="18" charset="0"/>
                          </a:rPr>
                          <m:t># </m:t>
                        </m:r>
                        <m:r>
                          <m:rPr>
                            <m:sty m:val="p"/>
                          </m:rPr>
                          <a:rPr lang="en-CA" b="0" i="0" smtClean="0">
                            <a:latin typeface="Cambria Math" panose="02040503050406030204" pitchFamily="18" charset="0"/>
                          </a:rPr>
                          <m:t>of</m:t>
                        </m:r>
                        <m:r>
                          <a:rPr lang="en-CA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CA">
                            <a:latin typeface="Cambria Math" panose="02040503050406030204" pitchFamily="18" charset="0"/>
                          </a:rPr>
                          <m:t>Similar</m:t>
                        </m:r>
                        <m:r>
                          <a:rPr lang="en-CA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CA" b="0" i="0" smtClean="0">
                            <a:latin typeface="Cambria Math" panose="02040503050406030204" pitchFamily="18" charset="0"/>
                          </a:rPr>
                          <m:t>observations</m:t>
                        </m:r>
                      </m:num>
                      <m:den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𝑇𝑜𝑡𝑎𝑙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 # 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𝑃𝑜𝑖𝑛𝑡𝑠</m:t>
                        </m:r>
                      </m:den>
                    </m:f>
                    <m:r>
                      <a:rPr lang="en-CA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CA" b="0" i="0" smtClean="0">
                        <a:latin typeface="Cambria Math" panose="02040503050406030204" pitchFamily="18" charset="0"/>
                      </a:rPr>
                      <m:t>4/60</m:t>
                    </m:r>
                  </m:oMath>
                </a14:m>
                <a:endParaRPr lang="en-CA" dirty="0"/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284" y="4510202"/>
                <a:ext cx="4938592" cy="499624"/>
              </a:xfrm>
              <a:prstGeom prst="rect">
                <a:avLst/>
              </a:prstGeom>
              <a:blipFill rotWithShape="0">
                <a:blip r:embed="rId8"/>
                <a:stretch>
                  <a:fillRect l="-741" b="-2439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/>
          <p:cNvSpPr/>
          <p:nvPr/>
        </p:nvSpPr>
        <p:spPr>
          <a:xfrm>
            <a:off x="3785829" y="1300368"/>
            <a:ext cx="20922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b="1" dirty="0" smtClean="0">
                <a:solidFill>
                  <a:srgbClr val="0070C0"/>
                </a:solidFill>
              </a:rPr>
              <a:t>PRIOR PROBABILITY OF NO RETIRING</a:t>
            </a:r>
            <a:endParaRPr lang="en-CA" b="1" dirty="0">
              <a:solidFill>
                <a:srgbClr val="0070C0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053106" y="1516568"/>
            <a:ext cx="20922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b="1" dirty="0" smtClean="0">
                <a:solidFill>
                  <a:srgbClr val="0070C0"/>
                </a:solidFill>
              </a:rPr>
              <a:t>LIKELIHOOD</a:t>
            </a:r>
            <a:endParaRPr lang="en-CA" b="1" dirty="0">
              <a:solidFill>
                <a:srgbClr val="0070C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835419" y="3154759"/>
            <a:ext cx="24639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b="1" dirty="0" smtClean="0">
                <a:solidFill>
                  <a:srgbClr val="0070C0"/>
                </a:solidFill>
              </a:rPr>
              <a:t>MARGINAL LIKELIHOOD</a:t>
            </a:r>
            <a:endParaRPr lang="en-CA" b="1" dirty="0">
              <a:solidFill>
                <a:srgbClr val="0070C0"/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7144605" y="5357973"/>
            <a:ext cx="4818795" cy="34959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 flipV="1">
            <a:off x="7125492" y="1704087"/>
            <a:ext cx="19114" cy="3688845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Oval 23"/>
          <p:cNvSpPr/>
          <p:nvPr/>
        </p:nvSpPr>
        <p:spPr>
          <a:xfrm>
            <a:off x="7665951" y="4155887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5" name="Oval 24"/>
          <p:cNvSpPr/>
          <p:nvPr/>
        </p:nvSpPr>
        <p:spPr>
          <a:xfrm>
            <a:off x="8147643" y="3852888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6" name="Oval 25"/>
          <p:cNvSpPr/>
          <p:nvPr/>
        </p:nvSpPr>
        <p:spPr>
          <a:xfrm>
            <a:off x="9033216" y="4302343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7" name="Oval 26"/>
          <p:cNvSpPr/>
          <p:nvPr/>
        </p:nvSpPr>
        <p:spPr>
          <a:xfrm>
            <a:off x="7523851" y="3498803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8" name="Oval 27"/>
          <p:cNvSpPr/>
          <p:nvPr/>
        </p:nvSpPr>
        <p:spPr>
          <a:xfrm>
            <a:off x="8089967" y="3401676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9" name="Oval 28"/>
          <p:cNvSpPr/>
          <p:nvPr/>
        </p:nvSpPr>
        <p:spPr>
          <a:xfrm>
            <a:off x="9148798" y="3546422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0" name="Oval 29"/>
          <p:cNvSpPr/>
          <p:nvPr/>
        </p:nvSpPr>
        <p:spPr>
          <a:xfrm>
            <a:off x="7925431" y="4533387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1" name="TextBox 30"/>
          <p:cNvSpPr txBox="1"/>
          <p:nvPr/>
        </p:nvSpPr>
        <p:spPr>
          <a:xfrm>
            <a:off x="9505491" y="5352225"/>
            <a:ext cx="24405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FEATURE #1: AGE</a:t>
            </a:r>
            <a:endParaRPr lang="en-CA" sz="2400" b="1" dirty="0"/>
          </a:p>
        </p:txBody>
      </p:sp>
      <p:sp>
        <p:nvSpPr>
          <p:cNvPr id="32" name="TextBox 31"/>
          <p:cNvSpPr txBox="1"/>
          <p:nvPr/>
        </p:nvSpPr>
        <p:spPr>
          <a:xfrm rot="16200000">
            <a:off x="5362852" y="2597760"/>
            <a:ext cx="30323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FEATURE #2: SAVINGS</a:t>
            </a:r>
            <a:endParaRPr lang="en-CA" sz="2400" b="1" dirty="0"/>
          </a:p>
        </p:txBody>
      </p:sp>
      <p:sp>
        <p:nvSpPr>
          <p:cNvPr id="33" name="Oval 32"/>
          <p:cNvSpPr/>
          <p:nvPr/>
        </p:nvSpPr>
        <p:spPr>
          <a:xfrm>
            <a:off x="8292780" y="2815842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4" name="Oval 33"/>
          <p:cNvSpPr/>
          <p:nvPr/>
        </p:nvSpPr>
        <p:spPr>
          <a:xfrm>
            <a:off x="8809822" y="2863882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5" name="Oval 34"/>
          <p:cNvSpPr/>
          <p:nvPr/>
        </p:nvSpPr>
        <p:spPr>
          <a:xfrm>
            <a:off x="8657161" y="3339651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6" name="Oval 35"/>
          <p:cNvSpPr/>
          <p:nvPr/>
        </p:nvSpPr>
        <p:spPr>
          <a:xfrm>
            <a:off x="7809635" y="3115960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7" name="Oval 36"/>
          <p:cNvSpPr/>
          <p:nvPr/>
        </p:nvSpPr>
        <p:spPr>
          <a:xfrm>
            <a:off x="8829176" y="3846540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8" name="Oval 37"/>
          <p:cNvSpPr/>
          <p:nvPr/>
        </p:nvSpPr>
        <p:spPr>
          <a:xfrm>
            <a:off x="7451354" y="4846540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9" name="Oval 38"/>
          <p:cNvSpPr/>
          <p:nvPr/>
        </p:nvSpPr>
        <p:spPr>
          <a:xfrm>
            <a:off x="7270469" y="4278477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0" name="Oval 39"/>
          <p:cNvSpPr/>
          <p:nvPr/>
        </p:nvSpPr>
        <p:spPr>
          <a:xfrm>
            <a:off x="7189750" y="3696481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1" name="Oval 40"/>
          <p:cNvSpPr/>
          <p:nvPr/>
        </p:nvSpPr>
        <p:spPr>
          <a:xfrm>
            <a:off x="10209647" y="172891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2" name="Oval 41"/>
          <p:cNvSpPr/>
          <p:nvPr/>
        </p:nvSpPr>
        <p:spPr>
          <a:xfrm>
            <a:off x="9603072" y="1769594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3" name="Oval 42"/>
          <p:cNvSpPr/>
          <p:nvPr/>
        </p:nvSpPr>
        <p:spPr>
          <a:xfrm>
            <a:off x="10553990" y="205758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4" name="Oval 43"/>
          <p:cNvSpPr/>
          <p:nvPr/>
        </p:nvSpPr>
        <p:spPr>
          <a:xfrm>
            <a:off x="9522234" y="274824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5" name="Oval 44"/>
          <p:cNvSpPr/>
          <p:nvPr/>
        </p:nvSpPr>
        <p:spPr>
          <a:xfrm>
            <a:off x="10057947" y="260819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6" name="Oval 45"/>
          <p:cNvSpPr/>
          <p:nvPr/>
        </p:nvSpPr>
        <p:spPr>
          <a:xfrm>
            <a:off x="9925448" y="312412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7" name="Oval 46"/>
          <p:cNvSpPr/>
          <p:nvPr/>
        </p:nvSpPr>
        <p:spPr>
          <a:xfrm>
            <a:off x="10566932" y="2674323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8" name="Oval 47"/>
          <p:cNvSpPr/>
          <p:nvPr/>
        </p:nvSpPr>
        <p:spPr>
          <a:xfrm>
            <a:off x="9932297" y="213103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9" name="Oval 48"/>
          <p:cNvSpPr/>
          <p:nvPr/>
        </p:nvSpPr>
        <p:spPr>
          <a:xfrm>
            <a:off x="10536920" y="3071804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0" name="Oval 49"/>
          <p:cNvSpPr/>
          <p:nvPr/>
        </p:nvSpPr>
        <p:spPr>
          <a:xfrm>
            <a:off x="10979596" y="2159637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1" name="Oval 50"/>
          <p:cNvSpPr/>
          <p:nvPr/>
        </p:nvSpPr>
        <p:spPr>
          <a:xfrm>
            <a:off x="11063915" y="270415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2" name="Oval 51"/>
          <p:cNvSpPr/>
          <p:nvPr/>
        </p:nvSpPr>
        <p:spPr>
          <a:xfrm>
            <a:off x="11094637" y="315600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3" name="Oval 52"/>
          <p:cNvSpPr/>
          <p:nvPr/>
        </p:nvSpPr>
        <p:spPr>
          <a:xfrm>
            <a:off x="11361738" y="2338364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4" name="Oval 53"/>
          <p:cNvSpPr/>
          <p:nvPr/>
        </p:nvSpPr>
        <p:spPr>
          <a:xfrm>
            <a:off x="10346552" y="2355277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5" name="Oval 54"/>
          <p:cNvSpPr/>
          <p:nvPr/>
        </p:nvSpPr>
        <p:spPr>
          <a:xfrm>
            <a:off x="10240836" y="3353982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6" name="Oval 55"/>
          <p:cNvSpPr/>
          <p:nvPr/>
        </p:nvSpPr>
        <p:spPr>
          <a:xfrm>
            <a:off x="9672107" y="367125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8" name="Oval 57"/>
          <p:cNvSpPr/>
          <p:nvPr/>
        </p:nvSpPr>
        <p:spPr>
          <a:xfrm>
            <a:off x="10253778" y="3970717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0" name="Oval 59"/>
          <p:cNvSpPr/>
          <p:nvPr/>
        </p:nvSpPr>
        <p:spPr>
          <a:xfrm>
            <a:off x="10223766" y="436819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1" name="Oval 60"/>
          <p:cNvSpPr/>
          <p:nvPr/>
        </p:nvSpPr>
        <p:spPr>
          <a:xfrm>
            <a:off x="10666442" y="345603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2" name="Oval 61"/>
          <p:cNvSpPr/>
          <p:nvPr/>
        </p:nvSpPr>
        <p:spPr>
          <a:xfrm>
            <a:off x="10750761" y="4000553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3" name="Oval 62"/>
          <p:cNvSpPr/>
          <p:nvPr/>
        </p:nvSpPr>
        <p:spPr>
          <a:xfrm>
            <a:off x="10781483" y="4452402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4" name="Oval 63"/>
          <p:cNvSpPr/>
          <p:nvPr/>
        </p:nvSpPr>
        <p:spPr>
          <a:xfrm>
            <a:off x="11048584" y="363475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5" name="Oval 64"/>
          <p:cNvSpPr/>
          <p:nvPr/>
        </p:nvSpPr>
        <p:spPr>
          <a:xfrm>
            <a:off x="10453639" y="3723252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6" name="Oval 65"/>
          <p:cNvSpPr/>
          <p:nvPr/>
        </p:nvSpPr>
        <p:spPr>
          <a:xfrm>
            <a:off x="9987220" y="142301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7" name="Oval 66"/>
          <p:cNvSpPr/>
          <p:nvPr/>
        </p:nvSpPr>
        <p:spPr>
          <a:xfrm>
            <a:off x="11564720" y="3053864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8" name="Oval 67"/>
          <p:cNvSpPr/>
          <p:nvPr/>
        </p:nvSpPr>
        <p:spPr>
          <a:xfrm>
            <a:off x="8715094" y="1143000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9" name="Oval 68"/>
          <p:cNvSpPr/>
          <p:nvPr/>
        </p:nvSpPr>
        <p:spPr>
          <a:xfrm>
            <a:off x="7683338" y="1833660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0" name="Oval 69"/>
          <p:cNvSpPr/>
          <p:nvPr/>
        </p:nvSpPr>
        <p:spPr>
          <a:xfrm>
            <a:off x="8219051" y="1693603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1" name="Oval 70"/>
          <p:cNvSpPr/>
          <p:nvPr/>
        </p:nvSpPr>
        <p:spPr>
          <a:xfrm>
            <a:off x="8086552" y="220954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2" name="Oval 71"/>
          <p:cNvSpPr/>
          <p:nvPr/>
        </p:nvSpPr>
        <p:spPr>
          <a:xfrm>
            <a:off x="8728036" y="1759735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3" name="Oval 72"/>
          <p:cNvSpPr/>
          <p:nvPr/>
        </p:nvSpPr>
        <p:spPr>
          <a:xfrm>
            <a:off x="8093401" y="1216450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4" name="Oval 73"/>
          <p:cNvSpPr/>
          <p:nvPr/>
        </p:nvSpPr>
        <p:spPr>
          <a:xfrm>
            <a:off x="8698024" y="2157216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5" name="Oval 74"/>
          <p:cNvSpPr/>
          <p:nvPr/>
        </p:nvSpPr>
        <p:spPr>
          <a:xfrm>
            <a:off x="9140700" y="124504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6" name="Oval 75"/>
          <p:cNvSpPr/>
          <p:nvPr/>
        </p:nvSpPr>
        <p:spPr>
          <a:xfrm>
            <a:off x="9225019" y="178957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7" name="Oval 76"/>
          <p:cNvSpPr/>
          <p:nvPr/>
        </p:nvSpPr>
        <p:spPr>
          <a:xfrm>
            <a:off x="9522842" y="1423776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8" name="Oval 77"/>
          <p:cNvSpPr/>
          <p:nvPr/>
        </p:nvSpPr>
        <p:spPr>
          <a:xfrm>
            <a:off x="8507656" y="144068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9" name="Oval 78"/>
          <p:cNvSpPr/>
          <p:nvPr/>
        </p:nvSpPr>
        <p:spPr>
          <a:xfrm>
            <a:off x="9139594" y="217469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0" name="Oval 79"/>
          <p:cNvSpPr/>
          <p:nvPr/>
        </p:nvSpPr>
        <p:spPr>
          <a:xfrm>
            <a:off x="9533247" y="207764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1" name="Oval 80"/>
          <p:cNvSpPr/>
          <p:nvPr/>
        </p:nvSpPr>
        <p:spPr>
          <a:xfrm>
            <a:off x="9078972" y="257872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2" name="Oval 81"/>
          <p:cNvSpPr/>
          <p:nvPr/>
        </p:nvSpPr>
        <p:spPr>
          <a:xfrm>
            <a:off x="9679196" y="2399405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3" name="Oval 82"/>
          <p:cNvSpPr/>
          <p:nvPr/>
        </p:nvSpPr>
        <p:spPr>
          <a:xfrm>
            <a:off x="9224921" y="2900486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4" name="Oval 83"/>
          <p:cNvSpPr/>
          <p:nvPr/>
        </p:nvSpPr>
        <p:spPr>
          <a:xfrm>
            <a:off x="9263101" y="4000895"/>
            <a:ext cx="284199" cy="300118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5" name="TextBox 84"/>
          <p:cNvSpPr txBox="1"/>
          <p:nvPr/>
        </p:nvSpPr>
        <p:spPr>
          <a:xfrm>
            <a:off x="9226047" y="3926838"/>
            <a:ext cx="3273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?</a:t>
            </a:r>
            <a:endParaRPr lang="en-CA" sz="2400" b="1" dirty="0"/>
          </a:p>
        </p:txBody>
      </p:sp>
      <p:sp>
        <p:nvSpPr>
          <p:cNvPr id="86" name="TextBox 85"/>
          <p:cNvSpPr txBox="1"/>
          <p:nvPr/>
        </p:nvSpPr>
        <p:spPr>
          <a:xfrm>
            <a:off x="10525035" y="1664718"/>
            <a:ext cx="1749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rgbClr val="0070C0"/>
                </a:solidFill>
              </a:rPr>
              <a:t>40 BLUE POINTS</a:t>
            </a:r>
            <a:endParaRPr lang="en-CA" b="1" dirty="0">
              <a:solidFill>
                <a:srgbClr val="0070C0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8437953" y="4927596"/>
            <a:ext cx="1626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>
                <a:solidFill>
                  <a:srgbClr val="FF0000"/>
                </a:solidFill>
              </a:rPr>
              <a:t>2</a:t>
            </a:r>
            <a:r>
              <a:rPr lang="en-CA" b="1" dirty="0" smtClean="0">
                <a:solidFill>
                  <a:srgbClr val="FF0000"/>
                </a:solidFill>
              </a:rPr>
              <a:t>0 RED POINTS</a:t>
            </a:r>
            <a:endParaRPr lang="en-CA" b="1" dirty="0">
              <a:solidFill>
                <a:srgbClr val="FF0000"/>
              </a:solidFill>
            </a:endParaRPr>
          </a:p>
        </p:txBody>
      </p:sp>
      <p:sp>
        <p:nvSpPr>
          <p:cNvPr id="88" name="Oval 87"/>
          <p:cNvSpPr/>
          <p:nvPr/>
        </p:nvSpPr>
        <p:spPr>
          <a:xfrm>
            <a:off x="8690212" y="3298908"/>
            <a:ext cx="1467099" cy="146158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0" name="TextBox 89"/>
          <p:cNvSpPr txBox="1"/>
          <p:nvPr/>
        </p:nvSpPr>
        <p:spPr>
          <a:xfrm>
            <a:off x="10455987" y="1388574"/>
            <a:ext cx="17075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rgbClr val="0070C0"/>
                </a:solidFill>
              </a:rPr>
              <a:t>CLASS 1: RETIRE</a:t>
            </a:r>
            <a:endParaRPr lang="en-CA" b="1" dirty="0">
              <a:solidFill>
                <a:srgbClr val="0070C0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8106687" y="4697368"/>
            <a:ext cx="20681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b="1">
                <a:solidFill>
                  <a:srgbClr val="FF0000"/>
                </a:solidFill>
              </a:defRPr>
            </a:lvl1pPr>
          </a:lstStyle>
          <a:p>
            <a:r>
              <a:rPr lang="en-CA" dirty="0"/>
              <a:t>CLASS 0: NO RETIRE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6722236" y="5766920"/>
                <a:ext cx="485312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b="1" i="1" smtClean="0">
                          <a:latin typeface="Cambria Math" panose="02040503050406030204" pitchFamily="18" charset="0"/>
                        </a:rPr>
                        <m:t>𝑵𝑶𝑻𝑬</m:t>
                      </m:r>
                      <m:r>
                        <a:rPr lang="en-CA" b="1" i="1" smtClean="0">
                          <a:latin typeface="Cambria Math" panose="02040503050406030204" pitchFamily="18" charset="0"/>
                        </a:rPr>
                        <m:t>: </m:t>
                      </m:r>
                      <m:r>
                        <a:rPr lang="en-CA" b="1" i="1" smtClean="0">
                          <a:latin typeface="Cambria Math" panose="02040503050406030204" pitchFamily="18" charset="0"/>
                        </a:rPr>
                        <m:t>𝑷</m:t>
                      </m:r>
                      <m:d>
                        <m:dPr>
                          <m:endChr m:val="|"/>
                          <m:ctrlPr>
                            <a:rPr lang="en-CA" b="1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b="1" i="1" smtClean="0">
                              <a:latin typeface="Cambria Math" panose="02040503050406030204" pitchFamily="18" charset="0"/>
                            </a:rPr>
                            <m:t>𝑵𝒐𝒏</m:t>
                          </m:r>
                          <m:r>
                            <a:rPr lang="en-CA" b="1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b="1" i="1">
                              <a:latin typeface="Cambria Math" panose="02040503050406030204" pitchFamily="18" charset="0"/>
                            </a:rPr>
                            <m:t>𝑹𝒆𝒕𝒊𝒓𝒆</m:t>
                          </m:r>
                        </m:e>
                      </m:d>
                      <m:r>
                        <a:rPr lang="en-CA" b="1" i="1">
                          <a:latin typeface="Cambria Math" panose="02040503050406030204" pitchFamily="18" charset="0"/>
                        </a:rPr>
                        <m:t>𝑿</m:t>
                      </m:r>
                      <m:r>
                        <a:rPr lang="en-CA" b="1" i="1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CA" b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CA" b="1" i="0" smtClean="0"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CA" b="1" i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CA" b="1" i="0" smtClean="0"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CA" b="1" i="0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CA" b="1" i="0" smtClean="0">
                          <a:latin typeface="Cambria Math" panose="02040503050406030204" pitchFamily="18" charset="0"/>
                        </a:rPr>
                        <m:t>𝟐𝟓</m:t>
                      </m:r>
                      <m:r>
                        <a:rPr lang="en-CA" b="1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CA" b="1" i="0" smtClean="0"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CA" b="1" i="0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CA" b="1" i="0" smtClean="0">
                          <a:latin typeface="Cambria Math" panose="02040503050406030204" pitchFamily="18" charset="0"/>
                        </a:rPr>
                        <m:t>𝟕𝟓</m:t>
                      </m:r>
                    </m:oMath>
                  </m:oMathPara>
                </a14:m>
                <a:endParaRPr lang="en-CA" b="1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22236" y="5766920"/>
                <a:ext cx="4853123" cy="369332"/>
              </a:xfrm>
              <a:prstGeom prst="rect">
                <a:avLst/>
              </a:prstGeom>
              <a:blipFill rotWithShape="0">
                <a:blip r:embed="rId9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67702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0AFBDBEC-A2B4-4D4A-98B4-F173BD4C52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2" y="9525"/>
            <a:ext cx="12182475" cy="6838950"/>
          </a:xfrm>
          <a:prstGeom prst="rect">
            <a:avLst/>
          </a:prstGeom>
        </p:spPr>
      </p:pic>
      <p:sp>
        <p:nvSpPr>
          <p:cNvPr id="6" name="Прямоугольник 11">
            <a:extLst>
              <a:ext uri="{FF2B5EF4-FFF2-40B4-BE49-F238E27FC236}">
                <a16:creationId xmlns:a16="http://schemas.microsoft.com/office/drawing/2014/main" xmlns="" id="{9420DDB7-F11C-459F-A5B9-761CD9F03F7F}"/>
              </a:ext>
            </a:extLst>
          </p:cNvPr>
          <p:cNvSpPr/>
          <p:nvPr/>
        </p:nvSpPr>
        <p:spPr>
          <a:xfrm>
            <a:off x="661578" y="2695373"/>
            <a:ext cx="7539447" cy="702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400" b="1" dirty="0">
                <a:latin typeface="Montserrat" charset="0"/>
                <a:ea typeface="Montserrat" charset="0"/>
                <a:cs typeface="Montserrat" charset="0"/>
              </a:rPr>
              <a:t/>
            </a:r>
            <a:br>
              <a:rPr lang="en-CA" sz="1400" b="1" dirty="0">
                <a:latin typeface="Montserrat" charset="0"/>
                <a:ea typeface="Montserrat" charset="0"/>
                <a:cs typeface="Montserrat" charset="0"/>
              </a:rPr>
            </a:br>
            <a:endParaRPr lang="en-CA" sz="1400" b="1" dirty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5" name="Google Shape;123;p17">
            <a:extLst>
              <a:ext uri="{FF2B5EF4-FFF2-40B4-BE49-F238E27FC236}">
                <a16:creationId xmlns:a16="http://schemas.microsoft.com/office/drawing/2014/main" xmlns="" id="{D1E9097B-74AA-408C-BF2E-5CB7E721EA4D}"/>
              </a:ext>
            </a:extLst>
          </p:cNvPr>
          <p:cNvSpPr txBox="1"/>
          <p:nvPr/>
        </p:nvSpPr>
        <p:spPr>
          <a:xfrm>
            <a:off x="-1054101" y="1807649"/>
            <a:ext cx="5940423" cy="5093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lnSpc>
                <a:spcPct val="80000"/>
              </a:lnSpc>
              <a:buClr>
                <a:srgbClr val="124359"/>
              </a:buClr>
              <a:buSzPts val="3200"/>
              <a:buFont typeface="Montserrat Black"/>
              <a:buNone/>
            </a:pPr>
            <a:endParaRPr sz="3200" b="1" kern="0" dirty="0">
              <a:solidFill>
                <a:srgbClr val="124359"/>
              </a:solidFill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xmlns="" id="{51331E6D-6EA1-484C-93AD-373AF463BC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3046049"/>
              </p:ext>
            </p:extLst>
          </p:nvPr>
        </p:nvGraphicFramePr>
        <p:xfrm>
          <a:off x="2811498" y="2289382"/>
          <a:ext cx="4145594" cy="3526786"/>
        </p:xfrm>
        <a:graphic>
          <a:graphicData uri="http://schemas.openxmlformats.org/drawingml/2006/table">
            <a:tbl>
              <a:tblPr firstRow="1" bandRow="1"/>
              <a:tblGrid>
                <a:gridCol w="207279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7279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78603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endParaRPr lang="en-CA" dirty="0"/>
                    </a:p>
                  </a:txBody>
                  <a:tcPr>
                    <a:lnL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endParaRPr lang="en-CA" dirty="0"/>
                    </a:p>
                  </a:txBody>
                  <a:tcPr>
                    <a:lnL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7407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endParaRPr lang="en-CA" dirty="0"/>
                    </a:p>
                  </a:txBody>
                  <a:tcPr>
                    <a:lnL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endParaRPr lang="en-CA" dirty="0"/>
                    </a:p>
                  </a:txBody>
                  <a:tcPr>
                    <a:lnL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9" name="Left Brace 8">
            <a:extLst>
              <a:ext uri="{FF2B5EF4-FFF2-40B4-BE49-F238E27FC236}">
                <a16:creationId xmlns:a16="http://schemas.microsoft.com/office/drawing/2014/main" xmlns="" id="{2DDFFDD2-1084-416C-824A-775FECB4E667}"/>
              </a:ext>
            </a:extLst>
          </p:cNvPr>
          <p:cNvSpPr/>
          <p:nvPr/>
        </p:nvSpPr>
        <p:spPr>
          <a:xfrm>
            <a:off x="2167629" y="2282256"/>
            <a:ext cx="424543" cy="3594163"/>
          </a:xfrm>
          <a:prstGeom prst="leftBrace">
            <a:avLst>
              <a:gd name="adj1" fmla="val 123718"/>
              <a:gd name="adj2" fmla="val 50000"/>
            </a:avLst>
          </a:prstGeom>
          <a:noFill/>
          <a:ln w="5715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CA" kern="0">
              <a:solidFill>
                <a:srgbClr val="0A091B"/>
              </a:solidFill>
              <a:latin typeface="Roboto"/>
            </a:endParaRPr>
          </a:p>
        </p:txBody>
      </p:sp>
      <p:sp>
        <p:nvSpPr>
          <p:cNvPr id="10" name="Left Brace 9">
            <a:extLst>
              <a:ext uri="{FF2B5EF4-FFF2-40B4-BE49-F238E27FC236}">
                <a16:creationId xmlns:a16="http://schemas.microsoft.com/office/drawing/2014/main" xmlns="" id="{03FA3D4A-1DF6-42EA-ADC7-AFEE5EF8BC40}"/>
              </a:ext>
            </a:extLst>
          </p:cNvPr>
          <p:cNvSpPr/>
          <p:nvPr/>
        </p:nvSpPr>
        <p:spPr>
          <a:xfrm rot="5400000">
            <a:off x="4692226" y="-114487"/>
            <a:ext cx="384139" cy="4012246"/>
          </a:xfrm>
          <a:prstGeom prst="leftBrace">
            <a:avLst>
              <a:gd name="adj1" fmla="val 123718"/>
              <a:gd name="adj2" fmla="val 50473"/>
            </a:avLst>
          </a:prstGeom>
          <a:noFill/>
          <a:ln w="5715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CA" kern="0">
              <a:solidFill>
                <a:srgbClr val="0A091B"/>
              </a:solidFill>
              <a:latin typeface="Roboto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48CF2B8F-B442-4194-8F38-CE60834DDA9C}"/>
              </a:ext>
            </a:extLst>
          </p:cNvPr>
          <p:cNvSpPr txBox="1"/>
          <p:nvPr/>
        </p:nvSpPr>
        <p:spPr>
          <a:xfrm rot="16200000">
            <a:off x="551118" y="3820988"/>
            <a:ext cx="22878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Roboto"/>
              </a:rPr>
              <a:t>PREDICTIONS</a:t>
            </a:r>
            <a:endParaRPr lang="en-CA" sz="2400" b="1" dirty="0">
              <a:solidFill>
                <a:srgbClr val="FF0000"/>
              </a:solidFill>
              <a:latin typeface="Roboto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0477E440-16C8-465C-BF54-0A42FB173162}"/>
              </a:ext>
            </a:extLst>
          </p:cNvPr>
          <p:cNvSpPr txBox="1"/>
          <p:nvPr/>
        </p:nvSpPr>
        <p:spPr>
          <a:xfrm>
            <a:off x="3766040" y="1082142"/>
            <a:ext cx="22365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Roboto"/>
              </a:rPr>
              <a:t>TRUE CLASS</a:t>
            </a:r>
            <a:endParaRPr lang="en-CA" sz="2400" b="1" dirty="0">
              <a:solidFill>
                <a:srgbClr val="FF0000"/>
              </a:solidFill>
              <a:latin typeface="Roboto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22E74BBB-D983-4774-99E3-0E40D55CAFB1}"/>
              </a:ext>
            </a:extLst>
          </p:cNvPr>
          <p:cNvSpPr txBox="1"/>
          <p:nvPr/>
        </p:nvSpPr>
        <p:spPr>
          <a:xfrm>
            <a:off x="3209243" y="2951214"/>
            <a:ext cx="12875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B050"/>
                </a:solidFill>
                <a:latin typeface="Roboto"/>
              </a:rPr>
              <a:t>TRUE +</a:t>
            </a:r>
            <a:endParaRPr lang="en-CA" sz="2400" b="1" dirty="0">
              <a:solidFill>
                <a:srgbClr val="00B050"/>
              </a:solidFill>
              <a:latin typeface="Roboto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63821892-AA58-4042-ADDB-E84BC96470FD}"/>
              </a:ext>
            </a:extLst>
          </p:cNvPr>
          <p:cNvSpPr txBox="1"/>
          <p:nvPr/>
        </p:nvSpPr>
        <p:spPr>
          <a:xfrm>
            <a:off x="5314962" y="4737079"/>
            <a:ext cx="12105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B050"/>
                </a:solidFill>
                <a:latin typeface="Roboto"/>
              </a:rPr>
              <a:t>TRUE -</a:t>
            </a:r>
            <a:endParaRPr lang="en-CA" sz="2400" b="1" dirty="0">
              <a:solidFill>
                <a:srgbClr val="00B050"/>
              </a:solidFill>
              <a:latin typeface="Roboto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43E7E125-8E26-4CF1-9931-2E70D696EE79}"/>
              </a:ext>
            </a:extLst>
          </p:cNvPr>
          <p:cNvSpPr txBox="1"/>
          <p:nvPr/>
        </p:nvSpPr>
        <p:spPr>
          <a:xfrm>
            <a:off x="2411913" y="2890258"/>
            <a:ext cx="3642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Roboto"/>
              </a:rPr>
              <a:t>+</a:t>
            </a:r>
            <a:endParaRPr lang="en-CA" sz="2400" b="1" dirty="0">
              <a:solidFill>
                <a:srgbClr val="FF0000"/>
              </a:solidFill>
              <a:latin typeface="Roboto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FB04DADC-8978-4E1B-9689-B2C858031D6B}"/>
              </a:ext>
            </a:extLst>
          </p:cNvPr>
          <p:cNvSpPr txBox="1"/>
          <p:nvPr/>
        </p:nvSpPr>
        <p:spPr>
          <a:xfrm>
            <a:off x="2428670" y="5050669"/>
            <a:ext cx="253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Roboto"/>
              </a:rPr>
              <a:t>-</a:t>
            </a:r>
            <a:endParaRPr lang="en-CA" sz="2400" b="1" dirty="0">
              <a:solidFill>
                <a:srgbClr val="FF0000"/>
              </a:solidFill>
              <a:latin typeface="Roboto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530E68DA-91FE-4D11-A2D9-58B38795DC93}"/>
              </a:ext>
            </a:extLst>
          </p:cNvPr>
          <p:cNvSpPr txBox="1"/>
          <p:nvPr/>
        </p:nvSpPr>
        <p:spPr>
          <a:xfrm>
            <a:off x="3687772" y="1820591"/>
            <a:ext cx="3642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Roboto"/>
              </a:rPr>
              <a:t>+</a:t>
            </a:r>
            <a:endParaRPr lang="en-CA" sz="2400" b="1" dirty="0">
              <a:solidFill>
                <a:srgbClr val="FF0000"/>
              </a:solidFill>
              <a:latin typeface="Roboto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64245B48-480A-419D-AE81-F6F8F5F80774}"/>
              </a:ext>
            </a:extLst>
          </p:cNvPr>
          <p:cNvSpPr txBox="1"/>
          <p:nvPr/>
        </p:nvSpPr>
        <p:spPr>
          <a:xfrm>
            <a:off x="5794586" y="1803860"/>
            <a:ext cx="253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Roboto"/>
              </a:rPr>
              <a:t>-</a:t>
            </a:r>
            <a:endParaRPr lang="en-CA" sz="2400" b="1" dirty="0">
              <a:solidFill>
                <a:srgbClr val="FF0000"/>
              </a:solidFill>
              <a:latin typeface="Roboto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3C446109-D270-48B2-A01F-0ACADE7EF641}"/>
              </a:ext>
            </a:extLst>
          </p:cNvPr>
          <p:cNvSpPr txBox="1"/>
          <p:nvPr/>
        </p:nvSpPr>
        <p:spPr>
          <a:xfrm>
            <a:off x="5210753" y="2960832"/>
            <a:ext cx="14404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C000"/>
                </a:solidFill>
                <a:latin typeface="Roboto"/>
              </a:rPr>
              <a:t>FALSE +</a:t>
            </a:r>
            <a:endParaRPr lang="en-CA" sz="2400" b="1" dirty="0">
              <a:solidFill>
                <a:srgbClr val="FFC000"/>
              </a:solidFill>
              <a:latin typeface="Roboto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BF732E28-85AB-45F8-9197-1C654F9AF24C}"/>
              </a:ext>
            </a:extLst>
          </p:cNvPr>
          <p:cNvSpPr txBox="1"/>
          <p:nvPr/>
        </p:nvSpPr>
        <p:spPr>
          <a:xfrm>
            <a:off x="3234554" y="4737079"/>
            <a:ext cx="13635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Roboto"/>
              </a:rPr>
              <a:t>FALSE -</a:t>
            </a:r>
            <a:endParaRPr lang="en-CA" sz="2400" b="1" dirty="0">
              <a:solidFill>
                <a:srgbClr val="FF0000"/>
              </a:solidFill>
              <a:latin typeface="Roboto"/>
            </a:endParaRPr>
          </a:p>
        </p:txBody>
      </p:sp>
      <p:cxnSp>
        <p:nvCxnSpPr>
          <p:cNvPr id="21" name="Curved Connector 64">
            <a:extLst>
              <a:ext uri="{FF2B5EF4-FFF2-40B4-BE49-F238E27FC236}">
                <a16:creationId xmlns:a16="http://schemas.microsoft.com/office/drawing/2014/main" xmlns="" id="{A7EF2B70-D6B2-4978-BF8B-11082AAD6264}"/>
              </a:ext>
            </a:extLst>
          </p:cNvPr>
          <p:cNvCxnSpPr/>
          <p:nvPr/>
        </p:nvCxnSpPr>
        <p:spPr>
          <a:xfrm rot="10800000" flipV="1">
            <a:off x="1456695" y="5565597"/>
            <a:ext cx="1647376" cy="325644"/>
          </a:xfrm>
          <a:prstGeom prst="curvedConnector3">
            <a:avLst/>
          </a:prstGeom>
          <a:noFill/>
          <a:ln w="57150" cap="flat" cmpd="sng" algn="ctr">
            <a:solidFill>
              <a:srgbClr val="89C8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2" name="Curved Connector 65">
            <a:extLst>
              <a:ext uri="{FF2B5EF4-FFF2-40B4-BE49-F238E27FC236}">
                <a16:creationId xmlns:a16="http://schemas.microsoft.com/office/drawing/2014/main" xmlns="" id="{CE3CFCF8-52CF-4075-A728-F6CA09E8CF3E}"/>
              </a:ext>
            </a:extLst>
          </p:cNvPr>
          <p:cNvCxnSpPr/>
          <p:nvPr/>
        </p:nvCxnSpPr>
        <p:spPr>
          <a:xfrm flipV="1">
            <a:off x="6536277" y="2471887"/>
            <a:ext cx="1655221" cy="552864"/>
          </a:xfrm>
          <a:prstGeom prst="curvedConnector3">
            <a:avLst/>
          </a:prstGeom>
          <a:noFill/>
          <a:ln w="57150" cap="flat" cmpd="sng" algn="ctr">
            <a:solidFill>
              <a:srgbClr val="89C8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FECEA84E-D901-4ADA-9AE7-CB08566E764A}"/>
              </a:ext>
            </a:extLst>
          </p:cNvPr>
          <p:cNvSpPr txBox="1"/>
          <p:nvPr/>
        </p:nvSpPr>
        <p:spPr>
          <a:xfrm>
            <a:off x="271974" y="5512334"/>
            <a:ext cx="16250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  <a:latin typeface="Roboto"/>
              </a:rPr>
              <a:t>TYPE II ERROR</a:t>
            </a:r>
            <a:endParaRPr lang="en-CA" sz="2400" b="1" dirty="0">
              <a:solidFill>
                <a:srgbClr val="0070C0"/>
              </a:solidFill>
              <a:latin typeface="Roboto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5D0AF8CA-777A-4DBA-A3A6-F3C181D5A2F0}"/>
              </a:ext>
            </a:extLst>
          </p:cNvPr>
          <p:cNvSpPr txBox="1"/>
          <p:nvPr/>
        </p:nvSpPr>
        <p:spPr>
          <a:xfrm>
            <a:off x="7513148" y="2677084"/>
            <a:ext cx="14018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  <a:latin typeface="Roboto"/>
              </a:rPr>
              <a:t>TYPE I ERROR</a:t>
            </a:r>
            <a:endParaRPr lang="en-CA" sz="2400" b="1" dirty="0">
              <a:solidFill>
                <a:srgbClr val="0070C0"/>
              </a:solidFill>
              <a:latin typeface="Roboto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70D42E41-C4E7-413D-885E-B7F0D48A01F9}"/>
              </a:ext>
            </a:extLst>
          </p:cNvPr>
          <p:cNvSpPr/>
          <p:nvPr/>
        </p:nvSpPr>
        <p:spPr>
          <a:xfrm>
            <a:off x="362765" y="514669"/>
            <a:ext cx="294022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2000" b="1" dirty="0">
                <a:latin typeface="Montserrat" charset="0"/>
                <a:ea typeface="Montserrat" charset="0"/>
                <a:cs typeface="Montserrat" charset="0"/>
              </a:rPr>
              <a:t>CONFUSION MATRIX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513727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/>
      <p:bldP spid="12" grpId="0"/>
      <p:bldP spid="13" grpId="0"/>
      <p:bldP spid="14" grpId="0"/>
      <p:bldP spid="19" grpId="0"/>
      <p:bldP spid="20" grpId="0"/>
      <p:bldP spid="23" grpId="0"/>
      <p:bldP spid="2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0AFBDBEC-A2B4-4D4A-98B4-F173BD4C52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2" y="9525"/>
            <a:ext cx="12182475" cy="6838950"/>
          </a:xfrm>
          <a:prstGeom prst="rect">
            <a:avLst/>
          </a:prstGeom>
        </p:spPr>
      </p:pic>
      <p:sp>
        <p:nvSpPr>
          <p:cNvPr id="6" name="Прямоугольник 11">
            <a:extLst>
              <a:ext uri="{FF2B5EF4-FFF2-40B4-BE49-F238E27FC236}">
                <a16:creationId xmlns:a16="http://schemas.microsoft.com/office/drawing/2014/main" xmlns="" id="{9420DDB7-F11C-459F-A5B9-761CD9F03F7F}"/>
              </a:ext>
            </a:extLst>
          </p:cNvPr>
          <p:cNvSpPr/>
          <p:nvPr/>
        </p:nvSpPr>
        <p:spPr>
          <a:xfrm>
            <a:off x="661578" y="2695373"/>
            <a:ext cx="7539447" cy="702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400" b="1" dirty="0">
                <a:latin typeface="Montserrat" charset="0"/>
                <a:ea typeface="Montserrat" charset="0"/>
                <a:cs typeface="Montserrat" charset="0"/>
              </a:rPr>
              <a:t/>
            </a:r>
            <a:br>
              <a:rPr lang="en-CA" sz="1400" b="1" dirty="0">
                <a:latin typeface="Montserrat" charset="0"/>
                <a:ea typeface="Montserrat" charset="0"/>
                <a:cs typeface="Montserrat" charset="0"/>
              </a:rPr>
            </a:br>
            <a:endParaRPr lang="en-CA" sz="1400" b="1" dirty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1B17277F-5B85-41EF-9714-B02B61EB8485}"/>
              </a:ext>
            </a:extLst>
          </p:cNvPr>
          <p:cNvSpPr txBox="1"/>
          <p:nvPr/>
        </p:nvSpPr>
        <p:spPr>
          <a:xfrm>
            <a:off x="18967" y="519780"/>
            <a:ext cx="9315616" cy="378565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b="1">
                <a:latin typeface="Montserrat" charset="0"/>
                <a:ea typeface="Montserrat" charset="0"/>
                <a:cs typeface="Montserrat" charset="0"/>
              </a:defRPr>
            </a:lvl1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dirty="0"/>
              <a:t>Natural language processing can be used to build predictive models to perform sentiment analysis on social media posts and reviews and predict if customers are happy or not. </a:t>
            </a:r>
            <a:endParaRPr lang="en-CA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dirty="0" smtClean="0"/>
              <a:t>Natural </a:t>
            </a:r>
            <a:r>
              <a:rPr lang="en-CA" sz="2400" dirty="0"/>
              <a:t>language processors work by converting words into numbers and training a machine learning models to make predictions. </a:t>
            </a:r>
            <a:endParaRPr lang="en-CA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dirty="0" smtClean="0"/>
              <a:t>That </a:t>
            </a:r>
            <a:r>
              <a:rPr lang="en-CA" sz="2400" dirty="0"/>
              <a:t>way, you can automatically know if your customers are happy or not without manually going through massive number of tweets or reviews</a:t>
            </a:r>
            <a:r>
              <a:rPr lang="en-CA" sz="2400" dirty="0" smtClean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278363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0AFBDBEC-A2B4-4D4A-98B4-F173BD4C52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2" y="9525"/>
            <a:ext cx="12182475" cy="6838950"/>
          </a:xfrm>
          <a:prstGeom prst="rect">
            <a:avLst/>
          </a:prstGeom>
        </p:spPr>
      </p:pic>
      <p:sp>
        <p:nvSpPr>
          <p:cNvPr id="6" name="Прямоугольник 11">
            <a:extLst>
              <a:ext uri="{FF2B5EF4-FFF2-40B4-BE49-F238E27FC236}">
                <a16:creationId xmlns:a16="http://schemas.microsoft.com/office/drawing/2014/main" xmlns="" id="{9420DDB7-F11C-459F-A5B9-761CD9F03F7F}"/>
              </a:ext>
            </a:extLst>
          </p:cNvPr>
          <p:cNvSpPr/>
          <p:nvPr/>
        </p:nvSpPr>
        <p:spPr>
          <a:xfrm>
            <a:off x="661578" y="2695373"/>
            <a:ext cx="7539447" cy="702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400" b="1" dirty="0">
                <a:latin typeface="Montserrat" charset="0"/>
                <a:ea typeface="Montserrat" charset="0"/>
                <a:cs typeface="Montserrat" charset="0"/>
              </a:rPr>
              <a:t/>
            </a:r>
            <a:br>
              <a:rPr lang="en-CA" sz="1400" b="1" dirty="0">
                <a:latin typeface="Montserrat" charset="0"/>
                <a:ea typeface="Montserrat" charset="0"/>
                <a:cs typeface="Montserrat" charset="0"/>
              </a:rPr>
            </a:br>
            <a:endParaRPr lang="en-CA" sz="1400" b="1" dirty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1B17277F-5B85-41EF-9714-B02B61EB8485}"/>
              </a:ext>
            </a:extLst>
          </p:cNvPr>
          <p:cNvSpPr txBox="1"/>
          <p:nvPr/>
        </p:nvSpPr>
        <p:spPr>
          <a:xfrm>
            <a:off x="18967" y="519780"/>
            <a:ext cx="8869660" cy="304698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b="1">
                <a:latin typeface="Montserrat" charset="0"/>
                <a:ea typeface="Montserrat" charset="0"/>
                <a:cs typeface="Montserrat" charset="0"/>
              </a:defRPr>
            </a:lvl1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dirty="0" smtClean="0"/>
              <a:t>You </a:t>
            </a:r>
            <a:r>
              <a:rPr lang="en-CA" sz="2400" dirty="0"/>
              <a:t>work as a data scientist at a multinational corporation.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dirty="0"/>
              <a:t>The </a:t>
            </a:r>
            <a:r>
              <a:rPr lang="en-CA" sz="2400" dirty="0" smtClean="0"/>
              <a:t>Public relations department team has collected </a:t>
            </a:r>
            <a:r>
              <a:rPr lang="en-CA" sz="2400" dirty="0"/>
              <a:t>extensive data </a:t>
            </a:r>
            <a:r>
              <a:rPr lang="en-CA" sz="2400" dirty="0" smtClean="0"/>
              <a:t>on their customers such as product reviews. </a:t>
            </a:r>
            <a:endParaRPr lang="en-CA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dirty="0" smtClean="0"/>
              <a:t>Based on the reviews ( in text format), the </a:t>
            </a:r>
            <a:r>
              <a:rPr lang="en-CA" sz="2400" dirty="0"/>
              <a:t>team </a:t>
            </a:r>
            <a:r>
              <a:rPr lang="en-CA" sz="2400" dirty="0" smtClean="0"/>
              <a:t>would like to predict whether their customers are satisfied with the product or not. </a:t>
            </a:r>
            <a:endParaRPr lang="en-US" sz="2400" b="1" dirty="0">
              <a:latin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8312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0AFBDBEC-A2B4-4D4A-98B4-F173BD4C52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2" y="9525"/>
            <a:ext cx="12182475" cy="6838950"/>
          </a:xfrm>
          <a:prstGeom prst="rect">
            <a:avLst/>
          </a:prstGeom>
        </p:spPr>
      </p:pic>
      <p:sp>
        <p:nvSpPr>
          <p:cNvPr id="22" name="Прямоугольник 4"/>
          <p:cNvSpPr/>
          <p:nvPr/>
        </p:nvSpPr>
        <p:spPr>
          <a:xfrm>
            <a:off x="158953" y="305267"/>
            <a:ext cx="522130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latin typeface="Montserrat" charset="0"/>
                <a:ea typeface="Montserrat" charset="0"/>
                <a:cs typeface="Montserrat" charset="0"/>
              </a:rPr>
              <a:t>TOKENIZATION </a:t>
            </a:r>
            <a:r>
              <a:rPr lang="en-US" sz="2000" b="1" dirty="0">
                <a:latin typeface="Montserrat" charset="0"/>
                <a:ea typeface="Montserrat" charset="0"/>
                <a:cs typeface="Montserrat" charset="0"/>
              </a:rPr>
              <a:t>(COUNT VECTORIZER)</a:t>
            </a:r>
            <a:endParaRPr lang="ru-RU" sz="2000" b="1" dirty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27" name="Прямоугольник 5"/>
          <p:cNvSpPr/>
          <p:nvPr/>
        </p:nvSpPr>
        <p:spPr>
          <a:xfrm>
            <a:off x="279003" y="1120676"/>
            <a:ext cx="11309573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CA" b="1" dirty="0">
              <a:solidFill>
                <a:srgbClr val="212121"/>
              </a:solidFill>
              <a:latin typeface="Courier New" panose="02070309020205020404" pitchFamily="49" charset="0"/>
            </a:endParaRPr>
          </a:p>
          <a:p>
            <a:r>
              <a:rPr lang="en-CA" b="1" dirty="0">
                <a:solidFill>
                  <a:srgbClr val="212121"/>
                </a:solidFill>
                <a:latin typeface="Courier New" panose="02070309020205020404" pitchFamily="49" charset="0"/>
              </a:rPr>
              <a:t>This is the first document.</a:t>
            </a:r>
          </a:p>
          <a:p>
            <a:r>
              <a:rPr lang="en-CA" b="1" dirty="0">
                <a:solidFill>
                  <a:srgbClr val="212121"/>
                </a:solidFill>
                <a:latin typeface="Courier New" panose="02070309020205020404" pitchFamily="49" charset="0"/>
              </a:rPr>
              <a:t>This document is the second document.</a:t>
            </a:r>
          </a:p>
          <a:p>
            <a:r>
              <a:rPr lang="en-CA" b="1" dirty="0">
                <a:solidFill>
                  <a:srgbClr val="212121"/>
                </a:solidFill>
                <a:latin typeface="Courier New" panose="02070309020205020404" pitchFamily="49" charset="0"/>
              </a:rPr>
              <a:t>And this is the third one.</a:t>
            </a:r>
          </a:p>
          <a:p>
            <a:r>
              <a:rPr lang="en-CA" b="1" dirty="0">
                <a:solidFill>
                  <a:srgbClr val="212121"/>
                </a:solidFill>
                <a:latin typeface="Courier New" panose="02070309020205020404" pitchFamily="49" charset="0"/>
              </a:rPr>
              <a:t>Is this the first document?</a:t>
            </a:r>
          </a:p>
          <a:p>
            <a:endParaRPr lang="en-CA" b="1" dirty="0">
              <a:solidFill>
                <a:srgbClr val="212121"/>
              </a:solidFill>
              <a:latin typeface="Courier New" panose="02070309020205020404" pitchFamily="49" charset="0"/>
            </a:endParaRPr>
          </a:p>
          <a:p>
            <a:endParaRPr lang="en-CA" b="1" dirty="0">
              <a:solidFill>
                <a:srgbClr val="212121"/>
              </a:solidFill>
              <a:latin typeface="Courier New" panose="02070309020205020404" pitchFamily="49" charset="0"/>
            </a:endParaRPr>
          </a:p>
          <a:p>
            <a:endParaRPr lang="en-CA" b="1" dirty="0">
              <a:solidFill>
                <a:srgbClr val="212121"/>
              </a:solidFill>
              <a:latin typeface="Courier New" panose="02070309020205020404" pitchFamily="49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096000" y="1530756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CA" b="1" dirty="0">
                <a:solidFill>
                  <a:srgbClr val="212121"/>
                </a:solidFill>
                <a:latin typeface="Courier New" panose="02070309020205020404" pitchFamily="49" charset="0"/>
              </a:rPr>
              <a:t>[[0 1 1 1 0 0 1 0 1] </a:t>
            </a:r>
            <a:endParaRPr lang="en-CA" b="1" dirty="0" smtClean="0">
              <a:solidFill>
                <a:srgbClr val="212121"/>
              </a:solidFill>
              <a:latin typeface="Courier New" panose="02070309020205020404" pitchFamily="49" charset="0"/>
            </a:endParaRPr>
          </a:p>
          <a:p>
            <a:r>
              <a:rPr lang="en-CA" b="1" dirty="0" smtClean="0">
                <a:solidFill>
                  <a:srgbClr val="212121"/>
                </a:solidFill>
                <a:latin typeface="Courier New" panose="02070309020205020404" pitchFamily="49" charset="0"/>
              </a:rPr>
              <a:t>[</a:t>
            </a:r>
            <a:r>
              <a:rPr lang="en-CA" b="1" dirty="0">
                <a:solidFill>
                  <a:srgbClr val="212121"/>
                </a:solidFill>
                <a:latin typeface="Courier New" panose="02070309020205020404" pitchFamily="49" charset="0"/>
              </a:rPr>
              <a:t>0 2 0 1 0 1 1 0 1] </a:t>
            </a:r>
            <a:endParaRPr lang="en-CA" b="1" dirty="0" smtClean="0">
              <a:solidFill>
                <a:srgbClr val="212121"/>
              </a:solidFill>
              <a:latin typeface="Courier New" panose="02070309020205020404" pitchFamily="49" charset="0"/>
            </a:endParaRPr>
          </a:p>
          <a:p>
            <a:r>
              <a:rPr lang="en-CA" b="1" dirty="0" smtClean="0">
                <a:solidFill>
                  <a:srgbClr val="212121"/>
                </a:solidFill>
                <a:latin typeface="Courier New" panose="02070309020205020404" pitchFamily="49" charset="0"/>
              </a:rPr>
              <a:t>[</a:t>
            </a:r>
            <a:r>
              <a:rPr lang="en-CA" b="1" dirty="0">
                <a:solidFill>
                  <a:srgbClr val="212121"/>
                </a:solidFill>
                <a:latin typeface="Courier New" panose="02070309020205020404" pitchFamily="49" charset="0"/>
              </a:rPr>
              <a:t>1 0 0 1 1 0 1 1 1] </a:t>
            </a:r>
            <a:endParaRPr lang="en-CA" b="1" dirty="0" smtClean="0">
              <a:solidFill>
                <a:srgbClr val="212121"/>
              </a:solidFill>
              <a:latin typeface="Courier New" panose="02070309020205020404" pitchFamily="49" charset="0"/>
            </a:endParaRPr>
          </a:p>
          <a:p>
            <a:r>
              <a:rPr lang="en-CA" b="1" dirty="0" smtClean="0">
                <a:solidFill>
                  <a:srgbClr val="212121"/>
                </a:solidFill>
                <a:latin typeface="Courier New" panose="02070309020205020404" pitchFamily="49" charset="0"/>
              </a:rPr>
              <a:t>[</a:t>
            </a:r>
            <a:r>
              <a:rPr lang="en-CA" b="1" dirty="0">
                <a:solidFill>
                  <a:srgbClr val="212121"/>
                </a:solidFill>
                <a:latin typeface="Courier New" panose="02070309020205020404" pitchFamily="49" charset="0"/>
              </a:rPr>
              <a:t>0 1 1 1 0 0 1 0 1]]</a:t>
            </a:r>
            <a:endParaRPr lang="en-CA" b="1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6015445"/>
              </p:ext>
            </p:extLst>
          </p:nvPr>
        </p:nvGraphicFramePr>
        <p:xfrm>
          <a:off x="28575" y="2808045"/>
          <a:ext cx="8337347" cy="2931160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833734"/>
                <a:gridCol w="759913"/>
                <a:gridCol w="1190625"/>
                <a:gridCol w="885825"/>
                <a:gridCol w="685800"/>
                <a:gridCol w="723900"/>
                <a:gridCol w="942975"/>
                <a:gridCol w="657225"/>
                <a:gridCol w="876300"/>
                <a:gridCol w="781050"/>
              </a:tblGrid>
              <a:tr h="370840">
                <a:tc>
                  <a:txBody>
                    <a:bodyPr/>
                    <a:lstStyle/>
                    <a:p>
                      <a:endParaRPr lang="en-CA" sz="12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200" dirty="0" smtClean="0"/>
                        <a:t>'and'</a:t>
                      </a:r>
                      <a:endParaRPr lang="en-CA" sz="12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200" dirty="0" smtClean="0"/>
                        <a:t>'document'</a:t>
                      </a:r>
                      <a:endParaRPr lang="en-CA" sz="12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200" dirty="0" smtClean="0"/>
                        <a:t>'first'</a:t>
                      </a:r>
                      <a:endParaRPr lang="en-CA" sz="12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200" dirty="0" smtClean="0"/>
                        <a:t>'is'</a:t>
                      </a:r>
                      <a:endParaRPr lang="en-CA" sz="12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200" dirty="0" smtClean="0"/>
                        <a:t>'one'</a:t>
                      </a:r>
                      <a:endParaRPr lang="en-CA" sz="12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200" dirty="0" smtClean="0"/>
                        <a:t>'second'</a:t>
                      </a:r>
                      <a:endParaRPr lang="en-CA" sz="12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200" dirty="0" smtClean="0"/>
                        <a:t>'the'</a:t>
                      </a:r>
                      <a:endParaRPr lang="en-CA" sz="12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200" dirty="0" smtClean="0"/>
                        <a:t>'third'</a:t>
                      </a:r>
                      <a:endParaRPr lang="en-CA" sz="12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200" dirty="0" smtClean="0"/>
                        <a:t>'this'</a:t>
                      </a:r>
                      <a:endParaRPr lang="en-CA" sz="12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CA" sz="1200" b="1" dirty="0" smtClean="0"/>
                        <a:t>Training</a:t>
                      </a:r>
                      <a:r>
                        <a:rPr lang="en-CA" sz="1200" b="1" baseline="0" dirty="0" smtClean="0"/>
                        <a:t> Sample #1</a:t>
                      </a:r>
                      <a:endParaRPr lang="en-CA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200" b="1" dirty="0" smtClean="0"/>
                        <a:t>0</a:t>
                      </a:r>
                      <a:endParaRPr lang="en-CA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200" b="1" dirty="0" smtClean="0"/>
                        <a:t>1</a:t>
                      </a:r>
                      <a:endParaRPr lang="en-CA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200" b="1" dirty="0" smtClean="0"/>
                        <a:t>1</a:t>
                      </a:r>
                      <a:endParaRPr lang="en-CA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200" b="1" dirty="0" smtClean="0"/>
                        <a:t>1</a:t>
                      </a:r>
                      <a:endParaRPr lang="en-CA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200" b="1" dirty="0" smtClean="0"/>
                        <a:t>0</a:t>
                      </a:r>
                      <a:endParaRPr lang="en-CA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200" b="1" dirty="0" smtClean="0"/>
                        <a:t>0</a:t>
                      </a:r>
                      <a:endParaRPr lang="en-CA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200" b="1" dirty="0" smtClean="0"/>
                        <a:t>1</a:t>
                      </a:r>
                      <a:endParaRPr lang="en-CA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200" b="1" dirty="0" smtClean="0"/>
                        <a:t>0</a:t>
                      </a:r>
                      <a:endParaRPr lang="en-CA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200" b="1" dirty="0" smtClean="0"/>
                        <a:t>1</a:t>
                      </a:r>
                      <a:endParaRPr lang="en-CA" sz="12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200" b="1" dirty="0" smtClean="0"/>
                        <a:t>Training</a:t>
                      </a:r>
                      <a:r>
                        <a:rPr lang="en-CA" sz="1200" b="1" baseline="0" dirty="0" smtClean="0"/>
                        <a:t> Sample #2</a:t>
                      </a:r>
                      <a:endParaRPr lang="en-CA" sz="12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200" b="1" dirty="0" smtClean="0"/>
                        <a:t>0</a:t>
                      </a:r>
                      <a:endParaRPr lang="en-CA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200" b="1" dirty="0" smtClean="0"/>
                        <a:t>2</a:t>
                      </a:r>
                      <a:endParaRPr lang="en-CA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200" b="1" dirty="0" smtClean="0"/>
                        <a:t>0</a:t>
                      </a:r>
                      <a:endParaRPr lang="en-CA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200" b="1" dirty="0" smtClean="0"/>
                        <a:t>1</a:t>
                      </a:r>
                      <a:endParaRPr lang="en-CA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200" b="1" dirty="0" smtClean="0"/>
                        <a:t>0</a:t>
                      </a:r>
                      <a:endParaRPr lang="en-CA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200" b="1" dirty="0" smtClean="0"/>
                        <a:t>1</a:t>
                      </a:r>
                      <a:endParaRPr lang="en-CA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200" b="1" dirty="0" smtClean="0"/>
                        <a:t>1</a:t>
                      </a:r>
                      <a:endParaRPr lang="en-CA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200" b="1" dirty="0" smtClean="0"/>
                        <a:t>0</a:t>
                      </a:r>
                      <a:endParaRPr lang="en-CA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200" b="1" dirty="0" smtClean="0"/>
                        <a:t>1</a:t>
                      </a:r>
                      <a:endParaRPr lang="en-CA" sz="12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200" b="1" dirty="0" smtClean="0"/>
                        <a:t>Training</a:t>
                      </a:r>
                      <a:r>
                        <a:rPr lang="en-CA" sz="1200" b="1" baseline="0" dirty="0" smtClean="0"/>
                        <a:t> Sample #3</a:t>
                      </a:r>
                      <a:endParaRPr lang="en-CA" sz="12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200" b="1" dirty="0" smtClean="0"/>
                        <a:t>1</a:t>
                      </a:r>
                      <a:endParaRPr lang="en-CA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200" b="1" dirty="0" smtClean="0"/>
                        <a:t>0</a:t>
                      </a:r>
                      <a:endParaRPr lang="en-CA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200" b="1" dirty="0" smtClean="0"/>
                        <a:t>0</a:t>
                      </a:r>
                      <a:endParaRPr lang="en-CA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200" b="1" dirty="0" smtClean="0"/>
                        <a:t>1</a:t>
                      </a:r>
                      <a:endParaRPr lang="en-CA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200" b="1" dirty="0" smtClean="0"/>
                        <a:t>1</a:t>
                      </a:r>
                      <a:endParaRPr lang="en-CA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200" b="1" dirty="0" smtClean="0"/>
                        <a:t>0</a:t>
                      </a:r>
                      <a:endParaRPr lang="en-CA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200" b="1" dirty="0" smtClean="0"/>
                        <a:t>1</a:t>
                      </a:r>
                      <a:endParaRPr lang="en-CA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200" b="1" dirty="0" smtClean="0"/>
                        <a:t>1</a:t>
                      </a:r>
                      <a:endParaRPr lang="en-CA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200" b="1" dirty="0" smtClean="0"/>
                        <a:t>1</a:t>
                      </a:r>
                      <a:endParaRPr lang="en-CA" sz="12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200" b="1" dirty="0" smtClean="0"/>
                        <a:t>Training</a:t>
                      </a:r>
                      <a:r>
                        <a:rPr lang="en-CA" sz="1200" b="1" baseline="0" dirty="0" smtClean="0"/>
                        <a:t> Sample #4</a:t>
                      </a:r>
                      <a:endParaRPr lang="en-CA" sz="12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200" b="1" dirty="0" smtClean="0"/>
                        <a:t>0</a:t>
                      </a:r>
                      <a:endParaRPr lang="en-CA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200" b="1" dirty="0" smtClean="0"/>
                        <a:t>1</a:t>
                      </a:r>
                      <a:endParaRPr lang="en-CA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200" b="1" dirty="0" smtClean="0"/>
                        <a:t>1</a:t>
                      </a:r>
                      <a:endParaRPr lang="en-CA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200" b="1" dirty="0" smtClean="0"/>
                        <a:t>1</a:t>
                      </a:r>
                      <a:endParaRPr lang="en-CA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200" b="1" dirty="0" smtClean="0"/>
                        <a:t>0</a:t>
                      </a:r>
                      <a:endParaRPr lang="en-CA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200" b="1" dirty="0" smtClean="0"/>
                        <a:t>0</a:t>
                      </a:r>
                      <a:endParaRPr lang="en-CA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200" b="1" dirty="0" smtClean="0"/>
                        <a:t>1</a:t>
                      </a:r>
                      <a:endParaRPr lang="en-CA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200" b="1" dirty="0" smtClean="0"/>
                        <a:t>0</a:t>
                      </a:r>
                      <a:endParaRPr lang="en-CA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200" b="1" dirty="0" smtClean="0"/>
                        <a:t>1</a:t>
                      </a:r>
                      <a:endParaRPr lang="en-CA" sz="12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Right Arrow 10"/>
          <p:cNvSpPr/>
          <p:nvPr/>
        </p:nvSpPr>
        <p:spPr>
          <a:xfrm>
            <a:off x="4903787" y="1965301"/>
            <a:ext cx="1130300" cy="58542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70463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Picture 80">
            <a:extLst>
              <a:ext uri="{FF2B5EF4-FFF2-40B4-BE49-F238E27FC236}">
                <a16:creationId xmlns:a16="http://schemas.microsoft.com/office/drawing/2014/main" xmlns="" id="{0AFBDBEC-A2B4-4D4A-98B4-F173BD4C52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2" y="9525"/>
            <a:ext cx="12182475" cy="683895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214593" y="206306"/>
            <a:ext cx="3491661" cy="40011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ru-RU"/>
            </a:defPPr>
            <a:lvl1pPr>
              <a:defRPr sz="2000" b="1">
                <a:latin typeface="Montserrat" charset="0"/>
                <a:ea typeface="Montserrat" charset="0"/>
                <a:cs typeface="Montserrat" charset="0"/>
              </a:defRPr>
            </a:lvl1pPr>
          </a:lstStyle>
          <a:p>
            <a:r>
              <a:rPr lang="en-CA" dirty="0"/>
              <a:t>NAÏVE BAYES: INTUITION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269632" y="707605"/>
            <a:ext cx="8960093" cy="1346010"/>
          </a:xfrm>
        </p:spPr>
        <p:txBody>
          <a:bodyPr wrap="square">
            <a:spAutoFit/>
          </a:bodyPr>
          <a:lstStyle/>
          <a:p>
            <a:pPr marL="285750" indent="-285750"/>
            <a:r>
              <a:rPr lang="en-CA" sz="1800" b="1" dirty="0">
                <a:latin typeface="Montserrat" charset="0"/>
                <a:ea typeface="Montserrat" charset="0"/>
                <a:cs typeface="Montserrat" charset="0"/>
              </a:rPr>
              <a:t>Naïve Bayes is a classification technique based on Bayes’ Theorem.</a:t>
            </a:r>
          </a:p>
          <a:p>
            <a:pPr marL="285750" indent="-285750"/>
            <a:r>
              <a:rPr lang="en-CA" sz="1800" b="1" dirty="0">
                <a:latin typeface="Montserrat" charset="0"/>
                <a:ea typeface="Montserrat" charset="0"/>
                <a:cs typeface="Montserrat" charset="0"/>
              </a:rPr>
              <a:t>Let’s assume that you are data scientist working major bank in NYC and you want to classify a new client as eligible to retire or not.</a:t>
            </a:r>
          </a:p>
          <a:p>
            <a:pPr marL="285750" indent="-285750"/>
            <a:r>
              <a:rPr lang="en-CA" sz="1800" b="1" dirty="0">
                <a:latin typeface="Montserrat" charset="0"/>
                <a:ea typeface="Montserrat" charset="0"/>
                <a:cs typeface="Montserrat" charset="0"/>
              </a:rPr>
              <a:t>Customer features are his/her age and salary.</a:t>
            </a:r>
          </a:p>
        </p:txBody>
      </p:sp>
      <p:cxnSp>
        <p:nvCxnSpPr>
          <p:cNvPr id="62" name="Straight Arrow Connector 61"/>
          <p:cNvCxnSpPr/>
          <p:nvPr/>
        </p:nvCxnSpPr>
        <p:spPr>
          <a:xfrm>
            <a:off x="3508019" y="6189684"/>
            <a:ext cx="4818795" cy="34959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flipH="1" flipV="1">
            <a:off x="3479219" y="2825432"/>
            <a:ext cx="28801" cy="3399212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Oval 63"/>
          <p:cNvSpPr/>
          <p:nvPr/>
        </p:nvSpPr>
        <p:spPr>
          <a:xfrm>
            <a:off x="4029365" y="4987598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5" name="Oval 64"/>
          <p:cNvSpPr/>
          <p:nvPr/>
        </p:nvSpPr>
        <p:spPr>
          <a:xfrm>
            <a:off x="4511057" y="4684599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6" name="Oval 65"/>
          <p:cNvSpPr/>
          <p:nvPr/>
        </p:nvSpPr>
        <p:spPr>
          <a:xfrm>
            <a:off x="5396630" y="5134054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7" name="Oval 66"/>
          <p:cNvSpPr/>
          <p:nvPr/>
        </p:nvSpPr>
        <p:spPr>
          <a:xfrm>
            <a:off x="3887265" y="4330514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8" name="Oval 67"/>
          <p:cNvSpPr/>
          <p:nvPr/>
        </p:nvSpPr>
        <p:spPr>
          <a:xfrm>
            <a:off x="4453381" y="4233387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9" name="Oval 68"/>
          <p:cNvSpPr/>
          <p:nvPr/>
        </p:nvSpPr>
        <p:spPr>
          <a:xfrm>
            <a:off x="5512212" y="4378133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0" name="Oval 69"/>
          <p:cNvSpPr/>
          <p:nvPr/>
        </p:nvSpPr>
        <p:spPr>
          <a:xfrm>
            <a:off x="4288845" y="5365098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1" name="TextBox 70"/>
          <p:cNvSpPr txBox="1"/>
          <p:nvPr/>
        </p:nvSpPr>
        <p:spPr>
          <a:xfrm>
            <a:off x="3984730" y="6150315"/>
            <a:ext cx="37404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400" b="1" dirty="0" smtClean="0"/>
              <a:t>FEATURE #1: AGE</a:t>
            </a:r>
            <a:endParaRPr lang="en-CA" sz="2400" b="1" dirty="0"/>
          </a:p>
        </p:txBody>
      </p:sp>
      <p:sp>
        <p:nvSpPr>
          <p:cNvPr id="72" name="TextBox 71"/>
          <p:cNvSpPr txBox="1"/>
          <p:nvPr/>
        </p:nvSpPr>
        <p:spPr>
          <a:xfrm rot="16200000">
            <a:off x="1610281" y="3991970"/>
            <a:ext cx="30323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2400" b="1" dirty="0" smtClean="0"/>
              <a:t>FEATURE #2: SAVINGS</a:t>
            </a:r>
            <a:endParaRPr lang="en-CA" sz="2400" b="1" dirty="0"/>
          </a:p>
        </p:txBody>
      </p:sp>
      <p:sp>
        <p:nvSpPr>
          <p:cNvPr id="73" name="Oval 72"/>
          <p:cNvSpPr/>
          <p:nvPr/>
        </p:nvSpPr>
        <p:spPr>
          <a:xfrm>
            <a:off x="4656194" y="3647553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4" name="Oval 73"/>
          <p:cNvSpPr/>
          <p:nvPr/>
        </p:nvSpPr>
        <p:spPr>
          <a:xfrm>
            <a:off x="5173236" y="3695593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5" name="Oval 74"/>
          <p:cNvSpPr/>
          <p:nvPr/>
        </p:nvSpPr>
        <p:spPr>
          <a:xfrm>
            <a:off x="5020575" y="4171362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6" name="Oval 75"/>
          <p:cNvSpPr/>
          <p:nvPr/>
        </p:nvSpPr>
        <p:spPr>
          <a:xfrm>
            <a:off x="4173049" y="3947671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7" name="Oval 76"/>
          <p:cNvSpPr/>
          <p:nvPr/>
        </p:nvSpPr>
        <p:spPr>
          <a:xfrm>
            <a:off x="5192590" y="4678251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8" name="Oval 77"/>
          <p:cNvSpPr/>
          <p:nvPr/>
        </p:nvSpPr>
        <p:spPr>
          <a:xfrm>
            <a:off x="4672112" y="5165065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9" name="Oval 78"/>
          <p:cNvSpPr/>
          <p:nvPr/>
        </p:nvSpPr>
        <p:spPr>
          <a:xfrm>
            <a:off x="3633883" y="5110188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0" name="Oval 79"/>
          <p:cNvSpPr/>
          <p:nvPr/>
        </p:nvSpPr>
        <p:spPr>
          <a:xfrm>
            <a:off x="3553164" y="4528192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2" name="Oval 81"/>
          <p:cNvSpPr/>
          <p:nvPr/>
        </p:nvSpPr>
        <p:spPr>
          <a:xfrm>
            <a:off x="5966486" y="2601305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3" name="Oval 82"/>
          <p:cNvSpPr/>
          <p:nvPr/>
        </p:nvSpPr>
        <p:spPr>
          <a:xfrm>
            <a:off x="6917404" y="288929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4" name="Oval 83"/>
          <p:cNvSpPr/>
          <p:nvPr/>
        </p:nvSpPr>
        <p:spPr>
          <a:xfrm>
            <a:off x="5885648" y="357995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5" name="Oval 84"/>
          <p:cNvSpPr/>
          <p:nvPr/>
        </p:nvSpPr>
        <p:spPr>
          <a:xfrm>
            <a:off x="6421361" y="3439902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6" name="Oval 85"/>
          <p:cNvSpPr/>
          <p:nvPr/>
        </p:nvSpPr>
        <p:spPr>
          <a:xfrm>
            <a:off x="6288862" y="3955840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7" name="Oval 86"/>
          <p:cNvSpPr/>
          <p:nvPr/>
        </p:nvSpPr>
        <p:spPr>
          <a:xfrm>
            <a:off x="6930346" y="3506034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8" name="Oval 87"/>
          <p:cNvSpPr/>
          <p:nvPr/>
        </p:nvSpPr>
        <p:spPr>
          <a:xfrm>
            <a:off x="6295711" y="296274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9" name="Oval 88"/>
          <p:cNvSpPr/>
          <p:nvPr/>
        </p:nvSpPr>
        <p:spPr>
          <a:xfrm>
            <a:off x="6900334" y="3903515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0" name="Oval 89"/>
          <p:cNvSpPr/>
          <p:nvPr/>
        </p:nvSpPr>
        <p:spPr>
          <a:xfrm>
            <a:off x="7343010" y="299134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1" name="Oval 90"/>
          <p:cNvSpPr/>
          <p:nvPr/>
        </p:nvSpPr>
        <p:spPr>
          <a:xfrm>
            <a:off x="7427329" y="3535870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2" name="Oval 91"/>
          <p:cNvSpPr/>
          <p:nvPr/>
        </p:nvSpPr>
        <p:spPr>
          <a:xfrm>
            <a:off x="7458051" y="398771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3" name="Oval 92"/>
          <p:cNvSpPr/>
          <p:nvPr/>
        </p:nvSpPr>
        <p:spPr>
          <a:xfrm>
            <a:off x="7725152" y="3170075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4" name="Oval 93"/>
          <p:cNvSpPr/>
          <p:nvPr/>
        </p:nvSpPr>
        <p:spPr>
          <a:xfrm>
            <a:off x="6709966" y="318698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5" name="Oval 94"/>
          <p:cNvSpPr/>
          <p:nvPr/>
        </p:nvSpPr>
        <p:spPr>
          <a:xfrm>
            <a:off x="6604250" y="4185693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6" name="Oval 95"/>
          <p:cNvSpPr/>
          <p:nvPr/>
        </p:nvSpPr>
        <p:spPr>
          <a:xfrm>
            <a:off x="6035521" y="450296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7" name="Oval 96"/>
          <p:cNvSpPr/>
          <p:nvPr/>
        </p:nvSpPr>
        <p:spPr>
          <a:xfrm>
            <a:off x="6617192" y="480242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8" name="Oval 97"/>
          <p:cNvSpPr/>
          <p:nvPr/>
        </p:nvSpPr>
        <p:spPr>
          <a:xfrm>
            <a:off x="6587180" y="519990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9" name="Oval 98"/>
          <p:cNvSpPr/>
          <p:nvPr/>
        </p:nvSpPr>
        <p:spPr>
          <a:xfrm>
            <a:off x="7029856" y="4287742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0" name="Oval 99"/>
          <p:cNvSpPr/>
          <p:nvPr/>
        </p:nvSpPr>
        <p:spPr>
          <a:xfrm>
            <a:off x="7114175" y="4832264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1" name="Oval 100"/>
          <p:cNvSpPr/>
          <p:nvPr/>
        </p:nvSpPr>
        <p:spPr>
          <a:xfrm>
            <a:off x="7144897" y="5284113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2" name="Oval 101"/>
          <p:cNvSpPr/>
          <p:nvPr/>
        </p:nvSpPr>
        <p:spPr>
          <a:xfrm>
            <a:off x="7411998" y="446646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3" name="Oval 102"/>
          <p:cNvSpPr/>
          <p:nvPr/>
        </p:nvSpPr>
        <p:spPr>
          <a:xfrm>
            <a:off x="6817053" y="4554963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5" name="Oval 104"/>
          <p:cNvSpPr/>
          <p:nvPr/>
        </p:nvSpPr>
        <p:spPr>
          <a:xfrm>
            <a:off x="7928134" y="3885575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9" name="Oval 108"/>
          <p:cNvSpPr/>
          <p:nvPr/>
        </p:nvSpPr>
        <p:spPr>
          <a:xfrm>
            <a:off x="4449966" y="3041252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0" name="Oval 109"/>
          <p:cNvSpPr/>
          <p:nvPr/>
        </p:nvSpPr>
        <p:spPr>
          <a:xfrm>
            <a:off x="5091450" y="2591446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2" name="Oval 111"/>
          <p:cNvSpPr/>
          <p:nvPr/>
        </p:nvSpPr>
        <p:spPr>
          <a:xfrm>
            <a:off x="5061438" y="2988927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4" name="Oval 113"/>
          <p:cNvSpPr/>
          <p:nvPr/>
        </p:nvSpPr>
        <p:spPr>
          <a:xfrm>
            <a:off x="5588433" y="2621282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6" name="Oval 115"/>
          <p:cNvSpPr/>
          <p:nvPr/>
        </p:nvSpPr>
        <p:spPr>
          <a:xfrm>
            <a:off x="6557323" y="2605856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7" name="Oval 116"/>
          <p:cNvSpPr/>
          <p:nvPr/>
        </p:nvSpPr>
        <p:spPr>
          <a:xfrm>
            <a:off x="5503008" y="3006402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8" name="Oval 117"/>
          <p:cNvSpPr/>
          <p:nvPr/>
        </p:nvSpPr>
        <p:spPr>
          <a:xfrm>
            <a:off x="5896661" y="290935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9" name="Oval 118"/>
          <p:cNvSpPr/>
          <p:nvPr/>
        </p:nvSpPr>
        <p:spPr>
          <a:xfrm>
            <a:off x="5442386" y="3410440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0" name="Oval 119"/>
          <p:cNvSpPr/>
          <p:nvPr/>
        </p:nvSpPr>
        <p:spPr>
          <a:xfrm>
            <a:off x="6042610" y="3231116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1" name="Oval 120"/>
          <p:cNvSpPr/>
          <p:nvPr/>
        </p:nvSpPr>
        <p:spPr>
          <a:xfrm>
            <a:off x="5588335" y="3732197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2" name="Oval 121"/>
          <p:cNvSpPr/>
          <p:nvPr/>
        </p:nvSpPr>
        <p:spPr>
          <a:xfrm>
            <a:off x="5626515" y="4832606"/>
            <a:ext cx="284199" cy="300118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3" name="TextBox 122"/>
          <p:cNvSpPr txBox="1"/>
          <p:nvPr/>
        </p:nvSpPr>
        <p:spPr>
          <a:xfrm>
            <a:off x="5589461" y="4758549"/>
            <a:ext cx="3273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?</a:t>
            </a:r>
            <a:endParaRPr lang="en-CA" sz="2400" b="1" dirty="0"/>
          </a:p>
        </p:txBody>
      </p:sp>
      <p:sp>
        <p:nvSpPr>
          <p:cNvPr id="124" name="TextBox 123"/>
          <p:cNvSpPr txBox="1"/>
          <p:nvPr/>
        </p:nvSpPr>
        <p:spPr>
          <a:xfrm>
            <a:off x="7072553" y="2553297"/>
            <a:ext cx="1749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rgbClr val="0070C0"/>
                </a:solidFill>
              </a:rPr>
              <a:t>40 BLUE POINTS</a:t>
            </a:r>
            <a:endParaRPr lang="en-CA" b="1" dirty="0">
              <a:solidFill>
                <a:srgbClr val="0070C0"/>
              </a:solidFill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3763070" y="5809981"/>
            <a:ext cx="1626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>
                <a:solidFill>
                  <a:srgbClr val="FF0000"/>
                </a:solidFill>
              </a:rPr>
              <a:t>2</a:t>
            </a:r>
            <a:r>
              <a:rPr lang="en-CA" b="1" dirty="0" smtClean="0">
                <a:solidFill>
                  <a:srgbClr val="FF0000"/>
                </a:solidFill>
              </a:rPr>
              <a:t>0 RED POINTS</a:t>
            </a:r>
            <a:endParaRPr lang="en-CA" b="1" dirty="0">
              <a:solidFill>
                <a:srgbClr val="FF0000"/>
              </a:solidFill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7059503" y="2293247"/>
            <a:ext cx="17075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rgbClr val="0070C0"/>
                </a:solidFill>
              </a:rPr>
              <a:t>CLASS 1: RETIRE</a:t>
            </a:r>
            <a:endParaRPr lang="en-CA" b="1" dirty="0">
              <a:solidFill>
                <a:srgbClr val="0070C0"/>
              </a:solidFill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3514642" y="5603502"/>
            <a:ext cx="20681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rgbClr val="FF0000"/>
                </a:solidFill>
              </a:rPr>
              <a:t>CLASS 0: NO RETIRE</a:t>
            </a:r>
            <a:endParaRPr lang="en-CA" b="1" dirty="0">
              <a:solidFill>
                <a:srgbClr val="FF0000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5796411" y="5110188"/>
            <a:ext cx="0" cy="1079496"/>
          </a:xfrm>
          <a:prstGeom prst="line">
            <a:avLst/>
          </a:prstGeom>
          <a:ln w="57150">
            <a:prstDash val="dash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>
            <a:stCxn id="123" idx="1"/>
          </p:cNvCxnSpPr>
          <p:nvPr/>
        </p:nvCxnSpPr>
        <p:spPr>
          <a:xfrm flipH="1" flipV="1">
            <a:off x="3514642" y="4983995"/>
            <a:ext cx="2074819" cy="5387"/>
          </a:xfrm>
          <a:prstGeom prst="line">
            <a:avLst/>
          </a:prstGeom>
          <a:ln w="57150">
            <a:prstDash val="dash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6" name="Curved Connector 15"/>
          <p:cNvCxnSpPr/>
          <p:nvPr/>
        </p:nvCxnSpPr>
        <p:spPr>
          <a:xfrm rot="10800000">
            <a:off x="2262015" y="3203961"/>
            <a:ext cx="3418816" cy="1651122"/>
          </a:xfrm>
          <a:prstGeom prst="curvedConnector3">
            <a:avLst/>
          </a:prstGeom>
          <a:ln w="57150"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53681" y="3041108"/>
            <a:ext cx="1771511" cy="369332"/>
          </a:xfrm>
          <a:prstGeom prst="rect">
            <a:avLst/>
          </a:prstGeom>
          <a:ln w="57150"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wrap="none" rtlCol="0">
            <a:spAutoFit/>
          </a:bodyPr>
          <a:lstStyle/>
          <a:p>
            <a:r>
              <a:rPr lang="en-CA" dirty="0" smtClean="0"/>
              <a:t>NEW CUSTOMER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862071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4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6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1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2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5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6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7" fill="hold">
                      <p:stCondLst>
                        <p:cond delay="indefinite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/>
      <p:bldP spid="72" grpId="0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5" grpId="0" animBg="1"/>
      <p:bldP spid="109" grpId="0" animBg="1"/>
      <p:bldP spid="110" grpId="0" animBg="1"/>
      <p:bldP spid="112" grpId="0" animBg="1"/>
      <p:bldP spid="114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23" grpId="0"/>
      <p:bldP spid="124" grpId="0"/>
      <p:bldP spid="125" grpId="0"/>
      <p:bldP spid="126" grpId="0"/>
      <p:bldP spid="127" grpId="0"/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Picture 72">
            <a:extLst>
              <a:ext uri="{FF2B5EF4-FFF2-40B4-BE49-F238E27FC236}">
                <a16:creationId xmlns:a16="http://schemas.microsoft.com/office/drawing/2014/main" xmlns="" id="{0AFBDBEC-A2B4-4D4A-98B4-F173BD4C52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2" y="9525"/>
            <a:ext cx="12182475" cy="683895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292638" y="261838"/>
            <a:ext cx="5011308" cy="40011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ru-RU"/>
            </a:defPPr>
            <a:lvl1pPr>
              <a:defRPr sz="2000" b="1">
                <a:latin typeface="Montserrat" charset="0"/>
                <a:ea typeface="Montserrat" charset="0"/>
                <a:cs typeface="Montserrat" charset="0"/>
              </a:defRPr>
            </a:lvl1pPr>
          </a:lstStyle>
          <a:p>
            <a:r>
              <a:rPr lang="en-CA" dirty="0"/>
              <a:t>NAÏVE BAYES: 1. PRIOR PROBABILITY</a:t>
            </a:r>
          </a:p>
        </p:txBody>
      </p:sp>
      <p:sp>
        <p:nvSpPr>
          <p:cNvPr id="65" name="Content Placeholder 2"/>
          <p:cNvSpPr>
            <a:spLocks noGrp="1"/>
          </p:cNvSpPr>
          <p:nvPr>
            <p:ph idx="1"/>
          </p:nvPr>
        </p:nvSpPr>
        <p:spPr>
          <a:xfrm>
            <a:off x="270595" y="734883"/>
            <a:ext cx="8768629" cy="1217769"/>
          </a:xfrm>
        </p:spPr>
        <p:txBody>
          <a:bodyPr vert="horz" wrap="square" lIns="91440" tIns="45720" rIns="91440" bIns="45720" rtlCol="0">
            <a:spAutoFit/>
          </a:bodyPr>
          <a:lstStyle/>
          <a:p>
            <a:pPr marL="285750" indent="-285750"/>
            <a:r>
              <a:rPr lang="en-CA" sz="1800" b="1" dirty="0">
                <a:latin typeface="Montserrat" charset="0"/>
                <a:ea typeface="Montserrat" charset="0"/>
                <a:cs typeface="Montserrat" charset="0"/>
              </a:rPr>
              <a:t>Points can be classified as RED or BLUE and our task is to classify a new point to RED or BLUE.</a:t>
            </a:r>
          </a:p>
          <a:p>
            <a:pPr marL="285750" indent="-285750"/>
            <a:r>
              <a:rPr lang="en-CA" sz="1800" b="1" dirty="0">
                <a:latin typeface="Montserrat" charset="0"/>
                <a:ea typeface="Montserrat" charset="0"/>
                <a:cs typeface="Montserrat" charset="0"/>
              </a:rPr>
              <a:t>Prior Probability: Since we have more BLUE compared to RED, we can assume that our new point is twice as likely to be BLUE than RED.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5283776" y="2035901"/>
                <a:ext cx="3653992" cy="84580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𝑃𝑟𝑖𝑜𝑟</m:t>
                      </m:r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𝑃𝑟𝑜𝑏𝑎𝑏𝑖𝑙𝑖𝑡𝑦</m:t>
                      </m:r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𝑓𝑜𝑟</m:t>
                      </m:r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𝑅𝐸𝐷</m:t>
                      </m:r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𝑁𝑢𝑚𝑏𝑒𝑟</m:t>
                          </m:r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𝑜𝑓</m:t>
                          </m:r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𝑅𝐸𝐷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𝑃𝑜𝑖𝑛𝑡𝑠</m:t>
                          </m:r>
                        </m:num>
                        <m:den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𝑇𝑜𝑡𝑎𝑙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𝑁𝑢𝑚𝑏𝑒𝑟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𝑜𝑓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𝑃𝑜𝑖𝑛𝑡𝑠</m:t>
                          </m:r>
                        </m:den>
                      </m:f>
                      <m:r>
                        <a:rPr lang="en-CA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b="0" i="0" smtClean="0">
                              <a:latin typeface="Cambria Math" panose="02040503050406030204" pitchFamily="18" charset="0"/>
                            </a:rPr>
                            <m:t>20</m:t>
                          </m:r>
                        </m:num>
                        <m:den>
                          <m:r>
                            <a:rPr lang="en-CA" b="0" i="0" smtClean="0">
                              <a:latin typeface="Cambria Math" panose="02040503050406030204" pitchFamily="18" charset="0"/>
                            </a:rPr>
                            <m:t>60</m:t>
                          </m:r>
                        </m:den>
                      </m:f>
                    </m:oMath>
                  </m:oMathPara>
                </a14:m>
                <a:endParaRPr lang="en-CA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83776" y="2035901"/>
                <a:ext cx="3653992" cy="845809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9" name="TextBox 98"/>
              <p:cNvSpPr txBox="1"/>
              <p:nvPr/>
            </p:nvSpPr>
            <p:spPr>
              <a:xfrm>
                <a:off x="5051400" y="3139412"/>
                <a:ext cx="4197784" cy="84580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𝑃𝑟𝑖𝑜𝑟</m:t>
                      </m:r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𝑃𝑟𝑜𝑏𝑎𝑏𝑖𝑙𝑖𝑡𝑦</m:t>
                      </m:r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𝑓𝑜𝑟</m:t>
                      </m:r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𝐵𝐿𝑈𝐸</m:t>
                      </m:r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𝑁𝑢𝑚𝑏𝑒𝑟</m:t>
                          </m:r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𝑜𝑓</m:t>
                          </m:r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𝐵𝐿𝑈𝐸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𝑃𝑜𝑖𝑛𝑡𝑠</m:t>
                          </m:r>
                        </m:num>
                        <m:den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𝑇𝑜𝑡𝑎𝑙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𝑁𝑢𝑚𝑏𝑒𝑟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𝑜𝑓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𝑃𝑜𝑖𝑛𝑡𝑠</m:t>
                          </m:r>
                        </m:den>
                      </m:f>
                      <m:r>
                        <a:rPr lang="en-CA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b="0" i="0" smtClean="0">
                              <a:latin typeface="Cambria Math" panose="02040503050406030204" pitchFamily="18" charset="0"/>
                            </a:rPr>
                            <m:t>40</m:t>
                          </m:r>
                        </m:num>
                        <m:den>
                          <m:r>
                            <a:rPr lang="en-CA" b="0" i="0" smtClean="0">
                              <a:latin typeface="Cambria Math" panose="02040503050406030204" pitchFamily="18" charset="0"/>
                            </a:rPr>
                            <m:t>60</m:t>
                          </m:r>
                        </m:den>
                      </m:f>
                    </m:oMath>
                  </m:oMathPara>
                </a14:m>
                <a:endParaRPr lang="en-CA" dirty="0"/>
              </a:p>
            </p:txBody>
          </p:sp>
        </mc:Choice>
        <mc:Fallback xmlns="">
          <p:sp>
            <p:nvSpPr>
              <p:cNvPr id="99" name="TextBox 9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51400" y="3139412"/>
                <a:ext cx="4197784" cy="845809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0" name="Straight Arrow Connector 99"/>
          <p:cNvCxnSpPr/>
          <p:nvPr/>
        </p:nvCxnSpPr>
        <p:spPr>
          <a:xfrm>
            <a:off x="679277" y="6368753"/>
            <a:ext cx="4818795" cy="34959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/>
          <p:cNvCxnSpPr/>
          <p:nvPr/>
        </p:nvCxnSpPr>
        <p:spPr>
          <a:xfrm flipH="1" flipV="1">
            <a:off x="660164" y="2714867"/>
            <a:ext cx="19114" cy="3688845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Oval 101"/>
          <p:cNvSpPr/>
          <p:nvPr/>
        </p:nvSpPr>
        <p:spPr>
          <a:xfrm>
            <a:off x="1200623" y="5166667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3" name="Oval 102"/>
          <p:cNvSpPr/>
          <p:nvPr/>
        </p:nvSpPr>
        <p:spPr>
          <a:xfrm>
            <a:off x="1682315" y="4863668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4" name="Oval 103"/>
          <p:cNvSpPr/>
          <p:nvPr/>
        </p:nvSpPr>
        <p:spPr>
          <a:xfrm>
            <a:off x="2567888" y="5313123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5" name="Oval 104"/>
          <p:cNvSpPr/>
          <p:nvPr/>
        </p:nvSpPr>
        <p:spPr>
          <a:xfrm>
            <a:off x="1058523" y="4509583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6" name="Oval 105"/>
          <p:cNvSpPr/>
          <p:nvPr/>
        </p:nvSpPr>
        <p:spPr>
          <a:xfrm>
            <a:off x="1624639" y="4412456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7" name="Oval 106"/>
          <p:cNvSpPr/>
          <p:nvPr/>
        </p:nvSpPr>
        <p:spPr>
          <a:xfrm>
            <a:off x="2683470" y="4557202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8" name="Oval 107"/>
          <p:cNvSpPr/>
          <p:nvPr/>
        </p:nvSpPr>
        <p:spPr>
          <a:xfrm>
            <a:off x="1460103" y="5544167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9" name="TextBox 108"/>
          <p:cNvSpPr txBox="1"/>
          <p:nvPr/>
        </p:nvSpPr>
        <p:spPr>
          <a:xfrm>
            <a:off x="1905424" y="6434435"/>
            <a:ext cx="37404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400" b="1" dirty="0" smtClean="0"/>
              <a:t>FEATURE #1: AGE</a:t>
            </a:r>
            <a:endParaRPr lang="en-CA" sz="2400" b="1" dirty="0"/>
          </a:p>
        </p:txBody>
      </p:sp>
      <p:sp>
        <p:nvSpPr>
          <p:cNvPr id="110" name="TextBox 109"/>
          <p:cNvSpPr txBox="1"/>
          <p:nvPr/>
        </p:nvSpPr>
        <p:spPr>
          <a:xfrm rot="16200000">
            <a:off x="-1194271" y="3425925"/>
            <a:ext cx="30323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2400" b="1" dirty="0" smtClean="0"/>
              <a:t>FEATURE #2: SAVINGS</a:t>
            </a:r>
            <a:endParaRPr lang="en-CA" sz="2400" b="1" dirty="0"/>
          </a:p>
        </p:txBody>
      </p:sp>
      <p:sp>
        <p:nvSpPr>
          <p:cNvPr id="111" name="Oval 110"/>
          <p:cNvSpPr/>
          <p:nvPr/>
        </p:nvSpPr>
        <p:spPr>
          <a:xfrm>
            <a:off x="1827452" y="3826622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2" name="Oval 111"/>
          <p:cNvSpPr/>
          <p:nvPr/>
        </p:nvSpPr>
        <p:spPr>
          <a:xfrm>
            <a:off x="2344494" y="3874662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3" name="Oval 112"/>
          <p:cNvSpPr/>
          <p:nvPr/>
        </p:nvSpPr>
        <p:spPr>
          <a:xfrm>
            <a:off x="2191833" y="4350431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4" name="Oval 113"/>
          <p:cNvSpPr/>
          <p:nvPr/>
        </p:nvSpPr>
        <p:spPr>
          <a:xfrm>
            <a:off x="1344307" y="4126740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5" name="Oval 114"/>
          <p:cNvSpPr/>
          <p:nvPr/>
        </p:nvSpPr>
        <p:spPr>
          <a:xfrm>
            <a:off x="2363848" y="4857320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6" name="Oval 115"/>
          <p:cNvSpPr/>
          <p:nvPr/>
        </p:nvSpPr>
        <p:spPr>
          <a:xfrm>
            <a:off x="986026" y="5857320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7" name="Oval 116"/>
          <p:cNvSpPr/>
          <p:nvPr/>
        </p:nvSpPr>
        <p:spPr>
          <a:xfrm>
            <a:off x="805141" y="5289257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8" name="Oval 117"/>
          <p:cNvSpPr/>
          <p:nvPr/>
        </p:nvSpPr>
        <p:spPr>
          <a:xfrm>
            <a:off x="724422" y="4707261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9" name="Oval 118"/>
          <p:cNvSpPr/>
          <p:nvPr/>
        </p:nvSpPr>
        <p:spPr>
          <a:xfrm>
            <a:off x="3744319" y="273969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0" name="Oval 119"/>
          <p:cNvSpPr/>
          <p:nvPr/>
        </p:nvSpPr>
        <p:spPr>
          <a:xfrm>
            <a:off x="3137744" y="2780374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1" name="Oval 120"/>
          <p:cNvSpPr/>
          <p:nvPr/>
        </p:nvSpPr>
        <p:spPr>
          <a:xfrm>
            <a:off x="4088662" y="306836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2" name="Oval 121"/>
          <p:cNvSpPr/>
          <p:nvPr/>
        </p:nvSpPr>
        <p:spPr>
          <a:xfrm>
            <a:off x="3056906" y="375902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3" name="Oval 122"/>
          <p:cNvSpPr/>
          <p:nvPr/>
        </p:nvSpPr>
        <p:spPr>
          <a:xfrm>
            <a:off x="3592619" y="361897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4" name="Oval 123"/>
          <p:cNvSpPr/>
          <p:nvPr/>
        </p:nvSpPr>
        <p:spPr>
          <a:xfrm>
            <a:off x="3460120" y="413490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5" name="Oval 124"/>
          <p:cNvSpPr/>
          <p:nvPr/>
        </p:nvSpPr>
        <p:spPr>
          <a:xfrm>
            <a:off x="4101604" y="3685103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6" name="Oval 125"/>
          <p:cNvSpPr/>
          <p:nvPr/>
        </p:nvSpPr>
        <p:spPr>
          <a:xfrm>
            <a:off x="3466969" y="314181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7" name="Oval 126"/>
          <p:cNvSpPr/>
          <p:nvPr/>
        </p:nvSpPr>
        <p:spPr>
          <a:xfrm>
            <a:off x="4071592" y="4082584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8" name="Oval 127"/>
          <p:cNvSpPr/>
          <p:nvPr/>
        </p:nvSpPr>
        <p:spPr>
          <a:xfrm>
            <a:off x="4514268" y="3170417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9" name="Oval 128"/>
          <p:cNvSpPr/>
          <p:nvPr/>
        </p:nvSpPr>
        <p:spPr>
          <a:xfrm>
            <a:off x="4598587" y="371493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0" name="Oval 129"/>
          <p:cNvSpPr/>
          <p:nvPr/>
        </p:nvSpPr>
        <p:spPr>
          <a:xfrm>
            <a:off x="4629309" y="416678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1" name="Oval 130"/>
          <p:cNvSpPr/>
          <p:nvPr/>
        </p:nvSpPr>
        <p:spPr>
          <a:xfrm>
            <a:off x="4896410" y="3349144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2" name="Oval 131"/>
          <p:cNvSpPr/>
          <p:nvPr/>
        </p:nvSpPr>
        <p:spPr>
          <a:xfrm>
            <a:off x="3881224" y="3366057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3" name="Oval 132"/>
          <p:cNvSpPr/>
          <p:nvPr/>
        </p:nvSpPr>
        <p:spPr>
          <a:xfrm>
            <a:off x="3775508" y="4364762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4" name="Oval 133"/>
          <p:cNvSpPr/>
          <p:nvPr/>
        </p:nvSpPr>
        <p:spPr>
          <a:xfrm>
            <a:off x="3206779" y="468203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5" name="Oval 134"/>
          <p:cNvSpPr/>
          <p:nvPr/>
        </p:nvSpPr>
        <p:spPr>
          <a:xfrm>
            <a:off x="3788450" y="4981497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6" name="Oval 135"/>
          <p:cNvSpPr/>
          <p:nvPr/>
        </p:nvSpPr>
        <p:spPr>
          <a:xfrm>
            <a:off x="3758438" y="537897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7" name="Oval 136"/>
          <p:cNvSpPr/>
          <p:nvPr/>
        </p:nvSpPr>
        <p:spPr>
          <a:xfrm>
            <a:off x="4201114" y="446681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8" name="Oval 137"/>
          <p:cNvSpPr/>
          <p:nvPr/>
        </p:nvSpPr>
        <p:spPr>
          <a:xfrm>
            <a:off x="4285433" y="5011333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9" name="Oval 138"/>
          <p:cNvSpPr/>
          <p:nvPr/>
        </p:nvSpPr>
        <p:spPr>
          <a:xfrm>
            <a:off x="4316155" y="5463182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0" name="Oval 139"/>
          <p:cNvSpPr/>
          <p:nvPr/>
        </p:nvSpPr>
        <p:spPr>
          <a:xfrm>
            <a:off x="4583256" y="464553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1" name="Oval 140"/>
          <p:cNvSpPr/>
          <p:nvPr/>
        </p:nvSpPr>
        <p:spPr>
          <a:xfrm>
            <a:off x="3988311" y="4734032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2" name="Oval 141"/>
          <p:cNvSpPr/>
          <p:nvPr/>
        </p:nvSpPr>
        <p:spPr>
          <a:xfrm>
            <a:off x="3521892" y="243379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3" name="Oval 142"/>
          <p:cNvSpPr/>
          <p:nvPr/>
        </p:nvSpPr>
        <p:spPr>
          <a:xfrm>
            <a:off x="5099392" y="4064644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5" name="Oval 144"/>
          <p:cNvSpPr/>
          <p:nvPr/>
        </p:nvSpPr>
        <p:spPr>
          <a:xfrm>
            <a:off x="2778539" y="2871973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6" name="Oval 145"/>
          <p:cNvSpPr/>
          <p:nvPr/>
        </p:nvSpPr>
        <p:spPr>
          <a:xfrm>
            <a:off x="5213873" y="361897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7" name="Oval 146"/>
          <p:cNvSpPr/>
          <p:nvPr/>
        </p:nvSpPr>
        <p:spPr>
          <a:xfrm>
            <a:off x="1621224" y="322032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8" name="Oval 147"/>
          <p:cNvSpPr/>
          <p:nvPr/>
        </p:nvSpPr>
        <p:spPr>
          <a:xfrm>
            <a:off x="5503746" y="414343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0" name="Oval 149"/>
          <p:cNvSpPr/>
          <p:nvPr/>
        </p:nvSpPr>
        <p:spPr>
          <a:xfrm>
            <a:off x="2232696" y="3167996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5" name="Oval 154"/>
          <p:cNvSpPr/>
          <p:nvPr/>
        </p:nvSpPr>
        <p:spPr>
          <a:xfrm>
            <a:off x="2674266" y="318547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6" name="Oval 155"/>
          <p:cNvSpPr/>
          <p:nvPr/>
        </p:nvSpPr>
        <p:spPr>
          <a:xfrm>
            <a:off x="3067919" y="308842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7" name="Oval 156"/>
          <p:cNvSpPr/>
          <p:nvPr/>
        </p:nvSpPr>
        <p:spPr>
          <a:xfrm>
            <a:off x="2613644" y="358950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8" name="Oval 157"/>
          <p:cNvSpPr/>
          <p:nvPr/>
        </p:nvSpPr>
        <p:spPr>
          <a:xfrm>
            <a:off x="3213868" y="3410185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9" name="Oval 158"/>
          <p:cNvSpPr/>
          <p:nvPr/>
        </p:nvSpPr>
        <p:spPr>
          <a:xfrm>
            <a:off x="2759593" y="3911266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0" name="Oval 159"/>
          <p:cNvSpPr/>
          <p:nvPr/>
        </p:nvSpPr>
        <p:spPr>
          <a:xfrm>
            <a:off x="2797773" y="5011675"/>
            <a:ext cx="284199" cy="300118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1" name="TextBox 160"/>
          <p:cNvSpPr txBox="1"/>
          <p:nvPr/>
        </p:nvSpPr>
        <p:spPr>
          <a:xfrm>
            <a:off x="2760719" y="4937618"/>
            <a:ext cx="3273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?</a:t>
            </a:r>
            <a:endParaRPr lang="en-CA" sz="2400" b="1" dirty="0"/>
          </a:p>
        </p:txBody>
      </p:sp>
      <p:sp>
        <p:nvSpPr>
          <p:cNvPr id="162" name="TextBox 161"/>
          <p:cNvSpPr txBox="1"/>
          <p:nvPr/>
        </p:nvSpPr>
        <p:spPr>
          <a:xfrm>
            <a:off x="1598073" y="2485054"/>
            <a:ext cx="1749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rgbClr val="0070C0"/>
                </a:solidFill>
              </a:rPr>
              <a:t>40 BLUE POINTS</a:t>
            </a:r>
            <a:endParaRPr lang="en-CA" b="1" dirty="0">
              <a:solidFill>
                <a:srgbClr val="0070C0"/>
              </a:solidFill>
            </a:endParaRPr>
          </a:p>
        </p:txBody>
      </p:sp>
      <p:sp>
        <p:nvSpPr>
          <p:cNvPr id="163" name="TextBox 162"/>
          <p:cNvSpPr txBox="1"/>
          <p:nvPr/>
        </p:nvSpPr>
        <p:spPr>
          <a:xfrm>
            <a:off x="1746752" y="5886774"/>
            <a:ext cx="1626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>
                <a:solidFill>
                  <a:srgbClr val="FF0000"/>
                </a:solidFill>
              </a:rPr>
              <a:t>2</a:t>
            </a:r>
            <a:r>
              <a:rPr lang="en-CA" b="1" dirty="0" smtClean="0">
                <a:solidFill>
                  <a:srgbClr val="FF0000"/>
                </a:solidFill>
              </a:rPr>
              <a:t>0 RED POINTS</a:t>
            </a:r>
            <a:endParaRPr lang="en-CA" b="1" dirty="0">
              <a:solidFill>
                <a:srgbClr val="FF0000"/>
              </a:solidFill>
            </a:endParaRPr>
          </a:p>
        </p:txBody>
      </p:sp>
      <p:sp>
        <p:nvSpPr>
          <p:cNvPr id="166" name="TextBox 165"/>
          <p:cNvSpPr txBox="1"/>
          <p:nvPr/>
        </p:nvSpPr>
        <p:spPr>
          <a:xfrm>
            <a:off x="1546732" y="2265496"/>
            <a:ext cx="17075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rgbClr val="0070C0"/>
                </a:solidFill>
              </a:rPr>
              <a:t>CLASS 1: RETIRE</a:t>
            </a:r>
            <a:endParaRPr lang="en-CA" b="1" dirty="0">
              <a:solidFill>
                <a:srgbClr val="0070C0"/>
              </a:solidFill>
            </a:endParaRPr>
          </a:p>
        </p:txBody>
      </p:sp>
      <p:sp>
        <p:nvSpPr>
          <p:cNvPr id="167" name="TextBox 166"/>
          <p:cNvSpPr txBox="1"/>
          <p:nvPr/>
        </p:nvSpPr>
        <p:spPr>
          <a:xfrm>
            <a:off x="1744302" y="5654313"/>
            <a:ext cx="20681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rgbClr val="FF0000"/>
                </a:solidFill>
              </a:rPr>
              <a:t>CLASS 0: NO RETIRE</a:t>
            </a:r>
            <a:endParaRPr lang="en-CA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145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Picture 98">
            <a:extLst>
              <a:ext uri="{FF2B5EF4-FFF2-40B4-BE49-F238E27FC236}">
                <a16:creationId xmlns:a16="http://schemas.microsoft.com/office/drawing/2014/main" xmlns="" id="{0AFBDBEC-A2B4-4D4A-98B4-F173BD4C52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2" y="9525"/>
            <a:ext cx="12182475" cy="683895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326613" y="293986"/>
            <a:ext cx="4094391" cy="40011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ru-RU"/>
            </a:defPPr>
            <a:lvl1pPr>
              <a:defRPr sz="2000" b="1">
                <a:latin typeface="Montserrat" charset="0"/>
                <a:ea typeface="Montserrat" charset="0"/>
                <a:cs typeface="Montserrat" charset="0"/>
              </a:defRPr>
            </a:lvl1pPr>
          </a:lstStyle>
          <a:p>
            <a:r>
              <a:rPr lang="en-CA" dirty="0"/>
              <a:t>NAÏVE BAYES: 2. LIKELIHOOD 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866106" y="6371841"/>
            <a:ext cx="4818795" cy="34959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 flipV="1">
            <a:off x="846993" y="2717955"/>
            <a:ext cx="19114" cy="3688845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1387452" y="5169755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Oval 9"/>
          <p:cNvSpPr/>
          <p:nvPr/>
        </p:nvSpPr>
        <p:spPr>
          <a:xfrm>
            <a:off x="1869144" y="4866756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Oval 10"/>
          <p:cNvSpPr/>
          <p:nvPr/>
        </p:nvSpPr>
        <p:spPr>
          <a:xfrm>
            <a:off x="2754717" y="5316211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" name="Oval 11"/>
          <p:cNvSpPr/>
          <p:nvPr/>
        </p:nvSpPr>
        <p:spPr>
          <a:xfrm>
            <a:off x="1245352" y="4512671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Oval 13"/>
          <p:cNvSpPr/>
          <p:nvPr/>
        </p:nvSpPr>
        <p:spPr>
          <a:xfrm>
            <a:off x="1811468" y="4415544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" name="Oval 15"/>
          <p:cNvSpPr/>
          <p:nvPr/>
        </p:nvSpPr>
        <p:spPr>
          <a:xfrm>
            <a:off x="2870299" y="4560290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" name="Oval 17"/>
          <p:cNvSpPr/>
          <p:nvPr/>
        </p:nvSpPr>
        <p:spPr>
          <a:xfrm>
            <a:off x="1646932" y="5547255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1" name="TextBox 20"/>
          <p:cNvSpPr txBox="1"/>
          <p:nvPr/>
        </p:nvSpPr>
        <p:spPr>
          <a:xfrm>
            <a:off x="2709653" y="6435694"/>
            <a:ext cx="24405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FEATURE #1: AGE</a:t>
            </a:r>
            <a:endParaRPr lang="en-CA" sz="2400" b="1" dirty="0"/>
          </a:p>
        </p:txBody>
      </p:sp>
      <p:sp>
        <p:nvSpPr>
          <p:cNvPr id="22" name="TextBox 21"/>
          <p:cNvSpPr txBox="1"/>
          <p:nvPr/>
        </p:nvSpPr>
        <p:spPr>
          <a:xfrm rot="16200000">
            <a:off x="-958707" y="3821774"/>
            <a:ext cx="30323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FEATURE #2: SAVINGS</a:t>
            </a:r>
            <a:endParaRPr lang="en-CA" sz="2400" b="1" dirty="0"/>
          </a:p>
        </p:txBody>
      </p:sp>
      <p:sp>
        <p:nvSpPr>
          <p:cNvPr id="26" name="Oval 25"/>
          <p:cNvSpPr/>
          <p:nvPr/>
        </p:nvSpPr>
        <p:spPr>
          <a:xfrm>
            <a:off x="2014281" y="3829710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8" name="Oval 27"/>
          <p:cNvSpPr/>
          <p:nvPr/>
        </p:nvSpPr>
        <p:spPr>
          <a:xfrm>
            <a:off x="2531323" y="3877750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9" name="Oval 28"/>
          <p:cNvSpPr/>
          <p:nvPr/>
        </p:nvSpPr>
        <p:spPr>
          <a:xfrm>
            <a:off x="2378662" y="4353519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0" name="Oval 29"/>
          <p:cNvSpPr/>
          <p:nvPr/>
        </p:nvSpPr>
        <p:spPr>
          <a:xfrm>
            <a:off x="1531136" y="4129828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2" name="Oval 31"/>
          <p:cNvSpPr/>
          <p:nvPr/>
        </p:nvSpPr>
        <p:spPr>
          <a:xfrm>
            <a:off x="2550677" y="4860408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3" name="Oval 32"/>
          <p:cNvSpPr/>
          <p:nvPr/>
        </p:nvSpPr>
        <p:spPr>
          <a:xfrm>
            <a:off x="1172855" y="5860408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4" name="Oval 33"/>
          <p:cNvSpPr/>
          <p:nvPr/>
        </p:nvSpPr>
        <p:spPr>
          <a:xfrm>
            <a:off x="991970" y="5292345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5" name="Oval 34"/>
          <p:cNvSpPr/>
          <p:nvPr/>
        </p:nvSpPr>
        <p:spPr>
          <a:xfrm>
            <a:off x="911251" y="4710349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7" name="Oval 46"/>
          <p:cNvSpPr/>
          <p:nvPr/>
        </p:nvSpPr>
        <p:spPr>
          <a:xfrm>
            <a:off x="3931148" y="274277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8" name="Oval 47"/>
          <p:cNvSpPr/>
          <p:nvPr/>
        </p:nvSpPr>
        <p:spPr>
          <a:xfrm>
            <a:off x="3324573" y="2783462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9" name="Oval 48"/>
          <p:cNvSpPr/>
          <p:nvPr/>
        </p:nvSpPr>
        <p:spPr>
          <a:xfrm>
            <a:off x="4275491" y="3071456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0" name="Oval 49"/>
          <p:cNvSpPr/>
          <p:nvPr/>
        </p:nvSpPr>
        <p:spPr>
          <a:xfrm>
            <a:off x="3243735" y="3762116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1" name="Oval 50"/>
          <p:cNvSpPr/>
          <p:nvPr/>
        </p:nvSpPr>
        <p:spPr>
          <a:xfrm>
            <a:off x="3779448" y="362205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2" name="Oval 51"/>
          <p:cNvSpPr/>
          <p:nvPr/>
        </p:nvSpPr>
        <p:spPr>
          <a:xfrm>
            <a:off x="3646949" y="4137997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3" name="Oval 52"/>
          <p:cNvSpPr/>
          <p:nvPr/>
        </p:nvSpPr>
        <p:spPr>
          <a:xfrm>
            <a:off x="4288433" y="368819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4" name="Oval 53"/>
          <p:cNvSpPr/>
          <p:nvPr/>
        </p:nvSpPr>
        <p:spPr>
          <a:xfrm>
            <a:off x="3653798" y="3144906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5" name="Oval 54"/>
          <p:cNvSpPr/>
          <p:nvPr/>
        </p:nvSpPr>
        <p:spPr>
          <a:xfrm>
            <a:off x="4258421" y="4085672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7" name="Oval 56"/>
          <p:cNvSpPr/>
          <p:nvPr/>
        </p:nvSpPr>
        <p:spPr>
          <a:xfrm>
            <a:off x="4785416" y="3718027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8" name="Oval 57"/>
          <p:cNvSpPr/>
          <p:nvPr/>
        </p:nvSpPr>
        <p:spPr>
          <a:xfrm>
            <a:off x="4816138" y="4169876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0" name="Oval 59"/>
          <p:cNvSpPr/>
          <p:nvPr/>
        </p:nvSpPr>
        <p:spPr>
          <a:xfrm>
            <a:off x="4068053" y="3369145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5" name="Content Placeholder 2"/>
          <p:cNvSpPr>
            <a:spLocks noGrp="1"/>
          </p:cNvSpPr>
          <p:nvPr>
            <p:ph idx="1"/>
          </p:nvPr>
        </p:nvSpPr>
        <p:spPr>
          <a:xfrm>
            <a:off x="331493" y="742980"/>
            <a:ext cx="9022057" cy="1844608"/>
          </a:xfrm>
        </p:spPr>
        <p:txBody>
          <a:bodyPr vert="horz" wrap="square" lIns="91440" tIns="45720" rIns="91440" bIns="45720" rtlCol="0">
            <a:spAutoFit/>
          </a:bodyPr>
          <a:lstStyle/>
          <a:p>
            <a:pPr marL="285750" indent="-285750"/>
            <a:r>
              <a:rPr lang="en-CA" sz="1800" b="1" dirty="0">
                <a:latin typeface="Montserrat" charset="0"/>
                <a:ea typeface="Montserrat" charset="0"/>
                <a:cs typeface="Montserrat" charset="0"/>
              </a:rPr>
              <a:t>For the new point, if there are more BLUE points in its vicinity, it is more likely that the new point will be classified as BLUE. </a:t>
            </a:r>
          </a:p>
          <a:p>
            <a:pPr marL="285750" indent="-285750"/>
            <a:r>
              <a:rPr lang="en-CA" sz="1800" b="1" dirty="0">
                <a:latin typeface="Montserrat" charset="0"/>
                <a:ea typeface="Montserrat" charset="0"/>
                <a:cs typeface="Montserrat" charset="0"/>
              </a:rPr>
              <a:t>So we draw a circle around the point</a:t>
            </a:r>
          </a:p>
          <a:p>
            <a:pPr marL="285750" indent="-285750"/>
            <a:r>
              <a:rPr lang="en-CA" sz="1800" b="1" dirty="0">
                <a:latin typeface="Montserrat" charset="0"/>
                <a:ea typeface="Montserrat" charset="0"/>
                <a:cs typeface="Montserrat" charset="0"/>
              </a:rPr>
              <a:t>Then we calculate the number of points in the circle belonging to each class label. </a:t>
            </a:r>
            <a:br>
              <a:rPr lang="en-CA" sz="1800" b="1" dirty="0">
                <a:latin typeface="Montserrat" charset="0"/>
                <a:ea typeface="Montserrat" charset="0"/>
                <a:cs typeface="Montserrat" charset="0"/>
              </a:rPr>
            </a:br>
            <a:endParaRPr lang="en-CA" sz="1800" b="1" dirty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66" name="Oval 65"/>
          <p:cNvSpPr/>
          <p:nvPr/>
        </p:nvSpPr>
        <p:spPr>
          <a:xfrm>
            <a:off x="3962337" y="4367850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7" name="Oval 66"/>
          <p:cNvSpPr/>
          <p:nvPr/>
        </p:nvSpPr>
        <p:spPr>
          <a:xfrm>
            <a:off x="3393608" y="4685126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9" name="Oval 68"/>
          <p:cNvSpPr/>
          <p:nvPr/>
        </p:nvSpPr>
        <p:spPr>
          <a:xfrm>
            <a:off x="3975279" y="4984585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1" name="Oval 70"/>
          <p:cNvSpPr/>
          <p:nvPr/>
        </p:nvSpPr>
        <p:spPr>
          <a:xfrm>
            <a:off x="3945267" y="5382066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2" name="Oval 71"/>
          <p:cNvSpPr/>
          <p:nvPr/>
        </p:nvSpPr>
        <p:spPr>
          <a:xfrm>
            <a:off x="4387943" y="446989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3" name="Oval 72"/>
          <p:cNvSpPr/>
          <p:nvPr/>
        </p:nvSpPr>
        <p:spPr>
          <a:xfrm>
            <a:off x="4472262" y="501442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5" name="Oval 74"/>
          <p:cNvSpPr/>
          <p:nvPr/>
        </p:nvSpPr>
        <p:spPr>
          <a:xfrm>
            <a:off x="4770085" y="4648626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6" name="Oval 75"/>
          <p:cNvSpPr/>
          <p:nvPr/>
        </p:nvSpPr>
        <p:spPr>
          <a:xfrm>
            <a:off x="4175140" y="4737120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7" name="Oval 76"/>
          <p:cNvSpPr/>
          <p:nvPr/>
        </p:nvSpPr>
        <p:spPr>
          <a:xfrm>
            <a:off x="3708721" y="2436887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0" name="Oval 79"/>
          <p:cNvSpPr/>
          <p:nvPr/>
        </p:nvSpPr>
        <p:spPr>
          <a:xfrm>
            <a:off x="1404839" y="284752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1" name="Oval 80"/>
          <p:cNvSpPr/>
          <p:nvPr/>
        </p:nvSpPr>
        <p:spPr>
          <a:xfrm>
            <a:off x="1940552" y="270747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2" name="Oval 81"/>
          <p:cNvSpPr/>
          <p:nvPr/>
        </p:nvSpPr>
        <p:spPr>
          <a:xfrm>
            <a:off x="1808053" y="322340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3" name="Oval 82"/>
          <p:cNvSpPr/>
          <p:nvPr/>
        </p:nvSpPr>
        <p:spPr>
          <a:xfrm>
            <a:off x="2449537" y="2773603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5" name="Oval 84"/>
          <p:cNvSpPr/>
          <p:nvPr/>
        </p:nvSpPr>
        <p:spPr>
          <a:xfrm>
            <a:off x="2419525" y="3171084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6" name="Oval 85"/>
          <p:cNvSpPr/>
          <p:nvPr/>
        </p:nvSpPr>
        <p:spPr>
          <a:xfrm>
            <a:off x="2862201" y="2258917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7" name="Oval 86"/>
          <p:cNvSpPr/>
          <p:nvPr/>
        </p:nvSpPr>
        <p:spPr>
          <a:xfrm>
            <a:off x="2946520" y="280343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8" name="Oval 87"/>
          <p:cNvSpPr/>
          <p:nvPr/>
        </p:nvSpPr>
        <p:spPr>
          <a:xfrm>
            <a:off x="3244343" y="2437644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9" name="Oval 88"/>
          <p:cNvSpPr/>
          <p:nvPr/>
        </p:nvSpPr>
        <p:spPr>
          <a:xfrm>
            <a:off x="2229157" y="2454557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0" name="Oval 89"/>
          <p:cNvSpPr/>
          <p:nvPr/>
        </p:nvSpPr>
        <p:spPr>
          <a:xfrm>
            <a:off x="2861095" y="318855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1" name="Oval 90"/>
          <p:cNvSpPr/>
          <p:nvPr/>
        </p:nvSpPr>
        <p:spPr>
          <a:xfrm>
            <a:off x="3254748" y="3091516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2" name="Oval 91"/>
          <p:cNvSpPr/>
          <p:nvPr/>
        </p:nvSpPr>
        <p:spPr>
          <a:xfrm>
            <a:off x="2800473" y="3592597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3" name="Oval 92"/>
          <p:cNvSpPr/>
          <p:nvPr/>
        </p:nvSpPr>
        <p:spPr>
          <a:xfrm>
            <a:off x="3400697" y="3413273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4" name="Oval 93"/>
          <p:cNvSpPr/>
          <p:nvPr/>
        </p:nvSpPr>
        <p:spPr>
          <a:xfrm>
            <a:off x="2946422" y="3914354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5" name="Oval 94"/>
          <p:cNvSpPr/>
          <p:nvPr/>
        </p:nvSpPr>
        <p:spPr>
          <a:xfrm>
            <a:off x="2984602" y="5014763"/>
            <a:ext cx="284199" cy="300118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6" name="TextBox 95"/>
          <p:cNvSpPr txBox="1"/>
          <p:nvPr/>
        </p:nvSpPr>
        <p:spPr>
          <a:xfrm>
            <a:off x="2947548" y="4940706"/>
            <a:ext cx="3273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?</a:t>
            </a:r>
            <a:endParaRPr lang="en-CA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4816138" y="2123163"/>
                <a:ext cx="3980847" cy="75187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𝐿𝑖𝑘𝑒𝑙𝑖h𝑜𝑜𝑑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𝑜𝑓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𝑏𝑒𝑖𝑛𝑔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𝑅𝐸𝐷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CA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1600" i="1">
                              <a:latin typeface="Cambria Math" panose="02040503050406030204" pitchFamily="18" charset="0"/>
                            </a:rPr>
                            <m:t>𝑁𝑢𝑚𝑏𝑒𝑟</m:t>
                          </m:r>
                          <m:r>
                            <a:rPr lang="en-CA" sz="16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sz="1600" i="1">
                              <a:latin typeface="Cambria Math" panose="02040503050406030204" pitchFamily="18" charset="0"/>
                            </a:rPr>
                            <m:t>𝑜𝑓</m:t>
                          </m:r>
                          <m:r>
                            <a:rPr lang="en-CA" sz="16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sz="1600" i="1">
                              <a:latin typeface="Cambria Math" panose="02040503050406030204" pitchFamily="18" charset="0"/>
                            </a:rPr>
                            <m:t>𝑅𝐸𝐷</m:t>
                          </m:r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𝑃𝑜𝑖𝑛𝑡𝑠</m:t>
                          </m:r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𝑖𝑛</m:t>
                          </m:r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𝑣𝑖𝑐𝑖𝑛𝑖𝑡𝑦</m:t>
                          </m:r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𝑇𝑜𝑡𝑎𝑙</m:t>
                          </m:r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𝑁𝑢𝑚𝑏𝑒𝑟</m:t>
                          </m:r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𝑜𝑓</m:t>
                          </m:r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𝑅𝐸𝐷</m:t>
                          </m:r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𝑃𝑜𝑖𝑛𝑡𝑠</m:t>
                          </m:r>
                        </m:den>
                      </m:f>
                      <m:r>
                        <a:rPr lang="en-CA" sz="1600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CA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CA" sz="1600" b="0" i="0" smtClean="0">
                              <a:latin typeface="Cambria Math" panose="02040503050406030204" pitchFamily="18" charset="0"/>
                            </a:rPr>
                            <m:t>20</m:t>
                          </m:r>
                        </m:den>
                      </m:f>
                    </m:oMath>
                  </m:oMathPara>
                </a14:m>
                <a:endParaRPr lang="en-CA" sz="16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6138" y="2123163"/>
                <a:ext cx="3980847" cy="75187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7" name="TextBox 96"/>
          <p:cNvSpPr txBox="1"/>
          <p:nvPr/>
        </p:nvSpPr>
        <p:spPr>
          <a:xfrm>
            <a:off x="3125725" y="2011904"/>
            <a:ext cx="1749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rgbClr val="0070C0"/>
                </a:solidFill>
              </a:rPr>
              <a:t>40 BLUE POINTS</a:t>
            </a:r>
            <a:endParaRPr lang="en-CA" b="1" dirty="0">
              <a:solidFill>
                <a:srgbClr val="0070C0"/>
              </a:solidFill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1484836" y="5905452"/>
            <a:ext cx="1626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>
                <a:solidFill>
                  <a:srgbClr val="FF0000"/>
                </a:solidFill>
              </a:rPr>
              <a:t>2</a:t>
            </a:r>
            <a:r>
              <a:rPr lang="en-CA" b="1" dirty="0" smtClean="0">
                <a:solidFill>
                  <a:srgbClr val="FF0000"/>
                </a:solidFill>
              </a:rPr>
              <a:t>0 RED POINTS</a:t>
            </a:r>
            <a:endParaRPr lang="en-CA" b="1" dirty="0">
              <a:solidFill>
                <a:srgbClr val="FF0000"/>
              </a:solidFill>
            </a:endParaRPr>
          </a:p>
        </p:txBody>
      </p:sp>
      <p:sp>
        <p:nvSpPr>
          <p:cNvPr id="2" name="Oval 1"/>
          <p:cNvSpPr/>
          <p:nvPr/>
        </p:nvSpPr>
        <p:spPr>
          <a:xfrm>
            <a:off x="2411713" y="4312776"/>
            <a:ext cx="1467099" cy="146158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0" name="TextBox 99"/>
              <p:cNvSpPr txBox="1"/>
              <p:nvPr/>
            </p:nvSpPr>
            <p:spPr>
              <a:xfrm>
                <a:off x="4638090" y="3126639"/>
                <a:ext cx="4267993" cy="75187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𝐿𝑖𝑘𝑒𝑙𝑖h𝑜𝑜𝑑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𝑜𝑓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𝑏𝑒𝑖𝑛𝑔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𝐵𝐿𝑈𝐸</m:t>
                      </m:r>
                      <m:r>
                        <a:rPr lang="en-CA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CA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1600" i="1">
                              <a:latin typeface="Cambria Math" panose="02040503050406030204" pitchFamily="18" charset="0"/>
                            </a:rPr>
                            <m:t>𝑁𝑢𝑚𝑏𝑒𝑟</m:t>
                          </m:r>
                          <m:r>
                            <a:rPr lang="en-CA" sz="16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sz="1600" i="1">
                              <a:latin typeface="Cambria Math" panose="02040503050406030204" pitchFamily="18" charset="0"/>
                            </a:rPr>
                            <m:t>𝑜𝑓</m:t>
                          </m:r>
                          <m:r>
                            <a:rPr lang="en-CA" sz="16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𝐵𝐿𝑈𝐸</m:t>
                          </m:r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𝑃𝑜𝑖𝑛𝑡𝑠</m:t>
                          </m:r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𝑖𝑛</m:t>
                          </m:r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𝑣𝑖𝑐𝑖𝑛𝑖𝑡𝑦</m:t>
                          </m:r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𝑇𝑜𝑡𝑎𝑙</m:t>
                          </m:r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𝑁𝑢𝑚𝑏𝑒𝑟</m:t>
                          </m:r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𝑜𝑓</m:t>
                          </m:r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𝐵𝐿𝑈𝐸</m:t>
                          </m:r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𝑃𝑜𝑖𝑛𝑡𝑠</m:t>
                          </m:r>
                        </m:den>
                      </m:f>
                      <m:r>
                        <a:rPr lang="en-CA" sz="1600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CA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CA" sz="1600" b="0" i="0" smtClean="0">
                              <a:latin typeface="Cambria Math" panose="02040503050406030204" pitchFamily="18" charset="0"/>
                            </a:rPr>
                            <m:t>40</m:t>
                          </m:r>
                        </m:den>
                      </m:f>
                    </m:oMath>
                  </m:oMathPara>
                </a14:m>
                <a:endParaRPr lang="en-CA" sz="1600" dirty="0"/>
              </a:p>
            </p:txBody>
          </p:sp>
        </mc:Choice>
        <mc:Fallback xmlns="">
          <p:sp>
            <p:nvSpPr>
              <p:cNvPr id="100" name="TextBox 9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8090" y="3126639"/>
                <a:ext cx="4267993" cy="75187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38559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Picture 99">
            <a:extLst>
              <a:ext uri="{FF2B5EF4-FFF2-40B4-BE49-F238E27FC236}">
                <a16:creationId xmlns:a16="http://schemas.microsoft.com/office/drawing/2014/main" xmlns="" id="{0AFBDBEC-A2B4-4D4A-98B4-F173BD4C52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2" y="9525"/>
            <a:ext cx="12182475" cy="6838950"/>
          </a:xfrm>
          <a:prstGeom prst="rect">
            <a:avLst/>
          </a:prstGeom>
        </p:spPr>
      </p:pic>
      <p:sp>
        <p:nvSpPr>
          <p:cNvPr id="13" name="Rounded Rectangle 12"/>
          <p:cNvSpPr/>
          <p:nvPr/>
        </p:nvSpPr>
        <p:spPr>
          <a:xfrm>
            <a:off x="4871987" y="5722708"/>
            <a:ext cx="3433716" cy="664102"/>
          </a:xfrm>
          <a:prstGeom prst="roundRect">
            <a:avLst/>
          </a:prstGeom>
          <a:solidFill>
            <a:srgbClr val="FF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90500" y="291502"/>
            <a:ext cx="5764720" cy="40011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ru-RU"/>
            </a:defPPr>
            <a:lvl1pPr>
              <a:defRPr sz="2000" b="1">
                <a:latin typeface="Montserrat" charset="0"/>
                <a:ea typeface="Montserrat" charset="0"/>
                <a:cs typeface="Montserrat" charset="0"/>
              </a:defRPr>
            </a:lvl1pPr>
          </a:lstStyle>
          <a:p>
            <a:r>
              <a:rPr lang="en-CA" dirty="0"/>
              <a:t>NAÏVE BAYES: 3. POSTERIOR PROBABILITY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884455" y="6522136"/>
            <a:ext cx="4818795" cy="34959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 flipV="1">
            <a:off x="865342" y="2868250"/>
            <a:ext cx="19114" cy="3688845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1405801" y="5320050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Oval 9"/>
          <p:cNvSpPr/>
          <p:nvPr/>
        </p:nvSpPr>
        <p:spPr>
          <a:xfrm>
            <a:off x="1887493" y="5017051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Oval 10"/>
          <p:cNvSpPr/>
          <p:nvPr/>
        </p:nvSpPr>
        <p:spPr>
          <a:xfrm>
            <a:off x="2773066" y="5466506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" name="Oval 11"/>
          <p:cNvSpPr/>
          <p:nvPr/>
        </p:nvSpPr>
        <p:spPr>
          <a:xfrm>
            <a:off x="1263701" y="4662966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Oval 13"/>
          <p:cNvSpPr/>
          <p:nvPr/>
        </p:nvSpPr>
        <p:spPr>
          <a:xfrm>
            <a:off x="1829817" y="4565839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" name="Oval 15"/>
          <p:cNvSpPr/>
          <p:nvPr/>
        </p:nvSpPr>
        <p:spPr>
          <a:xfrm>
            <a:off x="2888648" y="4710585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" name="Oval 17"/>
          <p:cNvSpPr/>
          <p:nvPr/>
        </p:nvSpPr>
        <p:spPr>
          <a:xfrm>
            <a:off x="1665281" y="5697550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1" name="TextBox 20"/>
          <p:cNvSpPr txBox="1"/>
          <p:nvPr/>
        </p:nvSpPr>
        <p:spPr>
          <a:xfrm>
            <a:off x="3245341" y="6516388"/>
            <a:ext cx="24405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FEATURE #1: AGE</a:t>
            </a:r>
            <a:endParaRPr lang="en-CA" sz="2400" b="1" dirty="0"/>
          </a:p>
        </p:txBody>
      </p:sp>
      <p:sp>
        <p:nvSpPr>
          <p:cNvPr id="22" name="TextBox 21"/>
          <p:cNvSpPr txBox="1"/>
          <p:nvPr/>
        </p:nvSpPr>
        <p:spPr>
          <a:xfrm rot="16200000">
            <a:off x="-897298" y="4059566"/>
            <a:ext cx="30323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FEATURE #2: SAVINGS</a:t>
            </a:r>
            <a:endParaRPr lang="en-CA" sz="2400" b="1" dirty="0"/>
          </a:p>
        </p:txBody>
      </p:sp>
      <p:sp>
        <p:nvSpPr>
          <p:cNvPr id="26" name="Oval 25"/>
          <p:cNvSpPr/>
          <p:nvPr/>
        </p:nvSpPr>
        <p:spPr>
          <a:xfrm>
            <a:off x="2032630" y="3980005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8" name="Oval 27"/>
          <p:cNvSpPr/>
          <p:nvPr/>
        </p:nvSpPr>
        <p:spPr>
          <a:xfrm>
            <a:off x="2549672" y="4028045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9" name="Oval 28"/>
          <p:cNvSpPr/>
          <p:nvPr/>
        </p:nvSpPr>
        <p:spPr>
          <a:xfrm>
            <a:off x="2397011" y="4503814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0" name="Oval 29"/>
          <p:cNvSpPr/>
          <p:nvPr/>
        </p:nvSpPr>
        <p:spPr>
          <a:xfrm>
            <a:off x="1549485" y="4280123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2" name="Oval 31"/>
          <p:cNvSpPr/>
          <p:nvPr/>
        </p:nvSpPr>
        <p:spPr>
          <a:xfrm>
            <a:off x="2569026" y="5010703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3" name="Oval 32"/>
          <p:cNvSpPr/>
          <p:nvPr/>
        </p:nvSpPr>
        <p:spPr>
          <a:xfrm>
            <a:off x="1191204" y="6010703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4" name="Oval 33"/>
          <p:cNvSpPr/>
          <p:nvPr/>
        </p:nvSpPr>
        <p:spPr>
          <a:xfrm>
            <a:off x="1010319" y="5442640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5" name="Oval 34"/>
          <p:cNvSpPr/>
          <p:nvPr/>
        </p:nvSpPr>
        <p:spPr>
          <a:xfrm>
            <a:off x="929600" y="4860644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7" name="Oval 46"/>
          <p:cNvSpPr/>
          <p:nvPr/>
        </p:nvSpPr>
        <p:spPr>
          <a:xfrm>
            <a:off x="3949497" y="2893074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8" name="Oval 47"/>
          <p:cNvSpPr/>
          <p:nvPr/>
        </p:nvSpPr>
        <p:spPr>
          <a:xfrm>
            <a:off x="5095043" y="4590165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9" name="Oval 48"/>
          <p:cNvSpPr/>
          <p:nvPr/>
        </p:nvSpPr>
        <p:spPr>
          <a:xfrm>
            <a:off x="4293840" y="322175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0" name="Oval 49"/>
          <p:cNvSpPr/>
          <p:nvPr/>
        </p:nvSpPr>
        <p:spPr>
          <a:xfrm>
            <a:off x="3262084" y="391241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1" name="Oval 50"/>
          <p:cNvSpPr/>
          <p:nvPr/>
        </p:nvSpPr>
        <p:spPr>
          <a:xfrm>
            <a:off x="3797797" y="3772354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2" name="Oval 51"/>
          <p:cNvSpPr/>
          <p:nvPr/>
        </p:nvSpPr>
        <p:spPr>
          <a:xfrm>
            <a:off x="3665298" y="4288292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3" name="Oval 52"/>
          <p:cNvSpPr/>
          <p:nvPr/>
        </p:nvSpPr>
        <p:spPr>
          <a:xfrm>
            <a:off x="4306782" y="3838486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4" name="Oval 53"/>
          <p:cNvSpPr/>
          <p:nvPr/>
        </p:nvSpPr>
        <p:spPr>
          <a:xfrm>
            <a:off x="3672147" y="329520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5" name="Oval 54"/>
          <p:cNvSpPr/>
          <p:nvPr/>
        </p:nvSpPr>
        <p:spPr>
          <a:xfrm>
            <a:off x="4276770" y="4235967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6" name="Oval 55"/>
          <p:cNvSpPr/>
          <p:nvPr/>
        </p:nvSpPr>
        <p:spPr>
          <a:xfrm>
            <a:off x="4719446" y="3323800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7" name="Oval 56"/>
          <p:cNvSpPr/>
          <p:nvPr/>
        </p:nvSpPr>
        <p:spPr>
          <a:xfrm>
            <a:off x="4803765" y="3868322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8" name="Oval 57"/>
          <p:cNvSpPr/>
          <p:nvPr/>
        </p:nvSpPr>
        <p:spPr>
          <a:xfrm>
            <a:off x="4834487" y="432017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9" name="Oval 58"/>
          <p:cNvSpPr/>
          <p:nvPr/>
        </p:nvSpPr>
        <p:spPr>
          <a:xfrm>
            <a:off x="5101588" y="3502527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0" name="Oval 59"/>
          <p:cNvSpPr/>
          <p:nvPr/>
        </p:nvSpPr>
        <p:spPr>
          <a:xfrm>
            <a:off x="4086402" y="3519440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5" name="Content Placeholder 2"/>
          <p:cNvSpPr>
            <a:spLocks noGrp="1"/>
          </p:cNvSpPr>
          <p:nvPr>
            <p:ph idx="1"/>
          </p:nvPr>
        </p:nvSpPr>
        <p:spPr>
          <a:xfrm>
            <a:off x="213112" y="676662"/>
            <a:ext cx="8911838" cy="1806648"/>
          </a:xfrm>
        </p:spPr>
        <p:txBody>
          <a:bodyPr vert="horz" wrap="square" lIns="91440" tIns="45720" rIns="91440" bIns="45720" rtlCol="0">
            <a:spAutoFit/>
          </a:bodyPr>
          <a:lstStyle/>
          <a:p>
            <a:pPr marL="285750" indent="-285750"/>
            <a:r>
              <a:rPr lang="en-CA" sz="1600" b="1" dirty="0">
                <a:latin typeface="Montserrat" charset="0"/>
                <a:ea typeface="Montserrat" charset="0"/>
                <a:cs typeface="Montserrat" charset="0"/>
              </a:rPr>
              <a:t>Let’s combine prior probability and likelihood to create a posterior probability. </a:t>
            </a:r>
          </a:p>
          <a:p>
            <a:pPr marL="285750" indent="-285750"/>
            <a:r>
              <a:rPr lang="en-CA" sz="1600" b="1" dirty="0">
                <a:latin typeface="Montserrat" charset="0"/>
                <a:ea typeface="Montserrat" charset="0"/>
                <a:cs typeface="Montserrat" charset="0"/>
              </a:rPr>
              <a:t>Prior probabilities: suggests that X may be classified as BLUE Because there are twice as much blue points.</a:t>
            </a:r>
          </a:p>
          <a:p>
            <a:pPr marL="285750" indent="-285750"/>
            <a:r>
              <a:rPr lang="en-CA" sz="1600" b="1" dirty="0">
                <a:latin typeface="Montserrat" charset="0"/>
                <a:ea typeface="Montserrat" charset="0"/>
                <a:cs typeface="Montserrat" charset="0"/>
              </a:rPr>
              <a:t>Likelihood: suggests that X is RED because there are more RED points in the vicinity of X.</a:t>
            </a:r>
          </a:p>
          <a:p>
            <a:pPr marL="285750" indent="-285750"/>
            <a:r>
              <a:rPr lang="en-CA" sz="1600" b="1" dirty="0">
                <a:latin typeface="Montserrat" charset="0"/>
                <a:ea typeface="Montserrat" charset="0"/>
                <a:cs typeface="Montserrat" charset="0"/>
              </a:rPr>
              <a:t>Bayes’ Rule combines both to form a posterior probability.</a:t>
            </a:r>
          </a:p>
        </p:txBody>
      </p:sp>
      <p:sp>
        <p:nvSpPr>
          <p:cNvPr id="66" name="Oval 65"/>
          <p:cNvSpPr/>
          <p:nvPr/>
        </p:nvSpPr>
        <p:spPr>
          <a:xfrm>
            <a:off x="3980686" y="4518145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7" name="Oval 66"/>
          <p:cNvSpPr/>
          <p:nvPr/>
        </p:nvSpPr>
        <p:spPr>
          <a:xfrm>
            <a:off x="3411957" y="483542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9" name="Oval 68"/>
          <p:cNvSpPr/>
          <p:nvPr/>
        </p:nvSpPr>
        <p:spPr>
          <a:xfrm>
            <a:off x="3993628" y="5134880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1" name="Oval 70"/>
          <p:cNvSpPr/>
          <p:nvPr/>
        </p:nvSpPr>
        <p:spPr>
          <a:xfrm>
            <a:off x="3963616" y="553236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2" name="Oval 71"/>
          <p:cNvSpPr/>
          <p:nvPr/>
        </p:nvSpPr>
        <p:spPr>
          <a:xfrm>
            <a:off x="4406292" y="4620194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3" name="Oval 72"/>
          <p:cNvSpPr/>
          <p:nvPr/>
        </p:nvSpPr>
        <p:spPr>
          <a:xfrm>
            <a:off x="4490611" y="5164716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4" name="Oval 73"/>
          <p:cNvSpPr/>
          <p:nvPr/>
        </p:nvSpPr>
        <p:spPr>
          <a:xfrm>
            <a:off x="4521333" y="5616565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5" name="Oval 74"/>
          <p:cNvSpPr/>
          <p:nvPr/>
        </p:nvSpPr>
        <p:spPr>
          <a:xfrm>
            <a:off x="4788434" y="479892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6" name="Oval 75"/>
          <p:cNvSpPr/>
          <p:nvPr/>
        </p:nvSpPr>
        <p:spPr>
          <a:xfrm>
            <a:off x="4193489" y="4887415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7" name="Oval 76"/>
          <p:cNvSpPr/>
          <p:nvPr/>
        </p:nvSpPr>
        <p:spPr>
          <a:xfrm>
            <a:off x="4561374" y="4094816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8" name="Oval 77"/>
          <p:cNvSpPr/>
          <p:nvPr/>
        </p:nvSpPr>
        <p:spPr>
          <a:xfrm>
            <a:off x="4840145" y="5131500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0" name="Oval 79"/>
          <p:cNvSpPr/>
          <p:nvPr/>
        </p:nvSpPr>
        <p:spPr>
          <a:xfrm>
            <a:off x="5135308" y="385389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1" name="Oval 80"/>
          <p:cNvSpPr/>
          <p:nvPr/>
        </p:nvSpPr>
        <p:spPr>
          <a:xfrm>
            <a:off x="4982245" y="3153580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2" name="Oval 81"/>
          <p:cNvSpPr/>
          <p:nvPr/>
        </p:nvSpPr>
        <p:spPr>
          <a:xfrm>
            <a:off x="1826402" y="3373704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3" name="Oval 82"/>
          <p:cNvSpPr/>
          <p:nvPr/>
        </p:nvSpPr>
        <p:spPr>
          <a:xfrm>
            <a:off x="2467886" y="292389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5" name="Oval 84"/>
          <p:cNvSpPr/>
          <p:nvPr/>
        </p:nvSpPr>
        <p:spPr>
          <a:xfrm>
            <a:off x="2437874" y="332137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7" name="Oval 86"/>
          <p:cNvSpPr/>
          <p:nvPr/>
        </p:nvSpPr>
        <p:spPr>
          <a:xfrm>
            <a:off x="2964869" y="2953734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0" name="Oval 89"/>
          <p:cNvSpPr/>
          <p:nvPr/>
        </p:nvSpPr>
        <p:spPr>
          <a:xfrm>
            <a:off x="2879444" y="3338854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1" name="Oval 90"/>
          <p:cNvSpPr/>
          <p:nvPr/>
        </p:nvSpPr>
        <p:spPr>
          <a:xfrm>
            <a:off x="3273097" y="324181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2" name="Oval 91"/>
          <p:cNvSpPr/>
          <p:nvPr/>
        </p:nvSpPr>
        <p:spPr>
          <a:xfrm>
            <a:off x="2818822" y="3742892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3" name="Oval 92"/>
          <p:cNvSpPr/>
          <p:nvPr/>
        </p:nvSpPr>
        <p:spPr>
          <a:xfrm>
            <a:off x="3419046" y="356356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4" name="Oval 93"/>
          <p:cNvSpPr/>
          <p:nvPr/>
        </p:nvSpPr>
        <p:spPr>
          <a:xfrm>
            <a:off x="2964771" y="406464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5" name="Oval 94"/>
          <p:cNvSpPr/>
          <p:nvPr/>
        </p:nvSpPr>
        <p:spPr>
          <a:xfrm>
            <a:off x="3002951" y="5165058"/>
            <a:ext cx="284199" cy="300118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6" name="TextBox 95"/>
          <p:cNvSpPr txBox="1"/>
          <p:nvPr/>
        </p:nvSpPr>
        <p:spPr>
          <a:xfrm>
            <a:off x="2965897" y="5091001"/>
            <a:ext cx="3273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?</a:t>
            </a:r>
            <a:endParaRPr lang="en-CA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5407851" y="2558645"/>
                <a:ext cx="3371921" cy="123046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ru-RU"/>
                </a:defPPr>
                <a:lvl1pPr>
                  <a:defRPr sz="1400" b="0" i="1">
                    <a:latin typeface="Cambria Math" panose="02040503050406030204" pitchFamily="18" charset="0"/>
                  </a:defRPr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>
                          <a:latin typeface="Cambria Math" panose="02040503050406030204" pitchFamily="18" charset="0"/>
                        </a:rPr>
                        <m:t>𝑃𝑜𝑠𝑡𝑒𝑟𝑖𝑜𝑟</m:t>
                      </m:r>
                      <m:r>
                        <a:rPr lang="en-CA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>
                          <a:latin typeface="Cambria Math" panose="02040503050406030204" pitchFamily="18" charset="0"/>
                        </a:rPr>
                        <m:t>𝑃𝑟𝑜𝑏𝑎𝑏𝑖𝑙𝑖𝑡𝑦</m:t>
                      </m:r>
                      <m:r>
                        <a:rPr lang="en-CA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>
                          <a:latin typeface="Cambria Math" panose="02040503050406030204" pitchFamily="18" charset="0"/>
                        </a:rPr>
                        <m:t>𝑜𝑓</m:t>
                      </m:r>
                      <m:r>
                        <a:rPr lang="en-CA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en-CA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>
                          <a:latin typeface="Cambria Math" panose="02040503050406030204" pitchFamily="18" charset="0"/>
                        </a:rPr>
                        <m:t>𝑏𝑒𝑖𝑛𝑔</m:t>
                      </m:r>
                      <m:r>
                        <a:rPr lang="en-CA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>
                          <a:latin typeface="Cambria Math" panose="02040503050406030204" pitchFamily="18" charset="0"/>
                        </a:rPr>
                        <m:t>𝑅𝐸𝐷</m:t>
                      </m:r>
                      <m:r>
                        <a:rPr lang="en-CA">
                          <a:latin typeface="Cambria Math" panose="02040503050406030204" pitchFamily="18" charset="0"/>
                        </a:rPr>
                        <m:t>= </m:t>
                      </m:r>
                      <m:r>
                        <a:rPr lang="en-CA">
                          <a:latin typeface="Cambria Math" panose="02040503050406030204" pitchFamily="18" charset="0"/>
                        </a:rPr>
                        <m:t>𝑃𝑟𝑖𝑜𝑟</m:t>
                      </m:r>
                      <m:r>
                        <a:rPr lang="en-CA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>
                          <a:latin typeface="Cambria Math" panose="02040503050406030204" pitchFamily="18" charset="0"/>
                        </a:rPr>
                        <m:t>𝑃𝑟𝑜𝑏𝑎𝑏𝑖𝑙𝑖𝑡𝑦</m:t>
                      </m:r>
                      <m:r>
                        <a:rPr lang="en-CA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>
                          <a:latin typeface="Cambria Math" panose="02040503050406030204" pitchFamily="18" charset="0"/>
                        </a:rPr>
                        <m:t>𝑜𝑓</m:t>
                      </m:r>
                      <m:r>
                        <a:rPr lang="en-CA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>
                          <a:latin typeface="Cambria Math" panose="02040503050406030204" pitchFamily="18" charset="0"/>
                        </a:rPr>
                        <m:t>𝑅𝐸𝐷</m:t>
                      </m:r>
                      <m:r>
                        <a:rPr lang="en-CA">
                          <a:latin typeface="Cambria Math" panose="02040503050406030204" pitchFamily="18" charset="0"/>
                        </a:rPr>
                        <m:t> ∗</m:t>
                      </m:r>
                      <m:r>
                        <a:rPr lang="en-CA">
                          <a:latin typeface="Cambria Math" panose="02040503050406030204" pitchFamily="18" charset="0"/>
                        </a:rPr>
                        <m:t>𝐿𝑖𝑘𝑒𝑙𝑖h𝑜𝑜𝑑</m:t>
                      </m:r>
                      <m:r>
                        <a:rPr lang="en-CA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>
                          <a:latin typeface="Cambria Math" panose="02040503050406030204" pitchFamily="18" charset="0"/>
                        </a:rPr>
                        <m:t>𝑜𝑓</m:t>
                      </m:r>
                      <m:r>
                        <a:rPr lang="en-CA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en-CA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>
                          <a:latin typeface="Cambria Math" panose="02040503050406030204" pitchFamily="18" charset="0"/>
                        </a:rPr>
                        <m:t>𝑏𝑒𝑖𝑛𝑔</m:t>
                      </m:r>
                      <m:r>
                        <a:rPr lang="en-CA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>
                          <a:latin typeface="Cambria Math" panose="02040503050406030204" pitchFamily="18" charset="0"/>
                        </a:rPr>
                        <m:t>𝑅𝐸𝐷</m:t>
                      </m:r>
                      <m:r>
                        <a:rPr lang="en-CA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CA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>
                              <a:latin typeface="Cambria Math" panose="02040503050406030204" pitchFamily="18" charset="0"/>
                            </a:rPr>
                            <m:t>20</m:t>
                          </m:r>
                        </m:num>
                        <m:den>
                          <m:r>
                            <a:rPr lang="en-CA">
                              <a:latin typeface="Cambria Math" panose="02040503050406030204" pitchFamily="18" charset="0"/>
                            </a:rPr>
                            <m:t>60</m:t>
                          </m:r>
                        </m:den>
                      </m:f>
                      <m:r>
                        <a:rPr lang="en-CA">
                          <a:latin typeface="Cambria Math" panose="02040503050406030204" pitchFamily="18" charset="0"/>
                        </a:rPr>
                        <m:t>∗</m:t>
                      </m:r>
                      <m:f>
                        <m:fPr>
                          <m:ctrlPr>
                            <a:rPr lang="en-CA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CA">
                              <a:latin typeface="Cambria Math" panose="02040503050406030204" pitchFamily="18" charset="0"/>
                            </a:rPr>
                            <m:t>20</m:t>
                          </m:r>
                        </m:den>
                      </m:f>
                      <m:r>
                        <a:rPr lang="en-CA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CA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CA">
                              <a:latin typeface="Cambria Math" panose="02040503050406030204" pitchFamily="18" charset="0"/>
                            </a:rPr>
                            <m:t>20</m:t>
                          </m:r>
                        </m:den>
                      </m:f>
                      <m:r>
                        <a:rPr lang="en-CA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CA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7851" y="2558645"/>
                <a:ext cx="3371921" cy="1230465"/>
              </a:xfrm>
              <a:prstGeom prst="rect">
                <a:avLst/>
              </a:prstGeom>
              <a:blipFill rotWithShape="0">
                <a:blip r:embed="rId4"/>
                <a:stretch>
                  <a:fillRect b="-3465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7" name="TextBox 96"/>
          <p:cNvSpPr txBox="1"/>
          <p:nvPr/>
        </p:nvSpPr>
        <p:spPr>
          <a:xfrm>
            <a:off x="870590" y="3074834"/>
            <a:ext cx="1749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rgbClr val="0070C0"/>
                </a:solidFill>
              </a:rPr>
              <a:t>40 BLUE POINTS</a:t>
            </a:r>
            <a:endParaRPr lang="en-CA" b="1" dirty="0">
              <a:solidFill>
                <a:srgbClr val="0070C0"/>
              </a:solidFill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1503185" y="6055747"/>
            <a:ext cx="1626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>
                <a:solidFill>
                  <a:srgbClr val="FF0000"/>
                </a:solidFill>
              </a:rPr>
              <a:t>2</a:t>
            </a:r>
            <a:r>
              <a:rPr lang="en-CA" b="1" dirty="0" smtClean="0">
                <a:solidFill>
                  <a:srgbClr val="FF0000"/>
                </a:solidFill>
              </a:rPr>
              <a:t>0 RED POINTS</a:t>
            </a:r>
            <a:endParaRPr lang="en-CA" b="1" dirty="0">
              <a:solidFill>
                <a:srgbClr val="FF0000"/>
              </a:solidFill>
            </a:endParaRPr>
          </a:p>
        </p:txBody>
      </p:sp>
      <p:sp>
        <p:nvSpPr>
          <p:cNvPr id="2" name="Oval 1"/>
          <p:cNvSpPr/>
          <p:nvPr/>
        </p:nvSpPr>
        <p:spPr>
          <a:xfrm>
            <a:off x="2430062" y="4463071"/>
            <a:ext cx="1467099" cy="146158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9" name="TextBox 98"/>
              <p:cNvSpPr txBox="1"/>
              <p:nvPr/>
            </p:nvSpPr>
            <p:spPr>
              <a:xfrm>
                <a:off x="5392204" y="4128306"/>
                <a:ext cx="3451694" cy="123046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1400" b="0" i="1" smtClean="0">
                          <a:latin typeface="Cambria Math" panose="02040503050406030204" pitchFamily="18" charset="0"/>
                        </a:rPr>
                        <m:t>𝑃𝑜𝑠𝑡𝑒𝑟𝑖𝑜𝑟</m:t>
                      </m:r>
                      <m:r>
                        <a:rPr lang="en-CA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400" b="0" i="1" smtClean="0">
                          <a:latin typeface="Cambria Math" panose="02040503050406030204" pitchFamily="18" charset="0"/>
                        </a:rPr>
                        <m:t>𝑃𝑟𝑜𝑏𝑎𝑏𝑖𝑙𝑖𝑡𝑦</m:t>
                      </m:r>
                      <m:r>
                        <a:rPr lang="en-CA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400" b="0" i="1" smtClean="0">
                          <a:latin typeface="Cambria Math" panose="02040503050406030204" pitchFamily="18" charset="0"/>
                        </a:rPr>
                        <m:t>𝑜𝑓</m:t>
                      </m:r>
                      <m:r>
                        <a:rPr lang="en-CA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400" b="0" i="1" smtClean="0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en-CA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400" b="0" i="1" smtClean="0">
                          <a:latin typeface="Cambria Math" panose="02040503050406030204" pitchFamily="18" charset="0"/>
                        </a:rPr>
                        <m:t>𝑏𝑒𝑖𝑛𝑔</m:t>
                      </m:r>
                      <m:r>
                        <a:rPr lang="en-CA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400" b="0" i="1" smtClean="0">
                          <a:latin typeface="Cambria Math" panose="02040503050406030204" pitchFamily="18" charset="0"/>
                        </a:rPr>
                        <m:t>𝐵𝐿𝑈𝐸</m:t>
                      </m:r>
                      <m:r>
                        <a:rPr lang="en-CA" sz="1400" b="0" i="1" smtClean="0">
                          <a:latin typeface="Cambria Math" panose="02040503050406030204" pitchFamily="18" charset="0"/>
                        </a:rPr>
                        <m:t>= </m:t>
                      </m:r>
                      <m:r>
                        <a:rPr lang="en-CA" sz="1400" i="1" smtClean="0">
                          <a:latin typeface="Cambria Math" panose="02040503050406030204" pitchFamily="18" charset="0"/>
                        </a:rPr>
                        <m:t>𝑃𝑟𝑖𝑜𝑟</m:t>
                      </m:r>
                      <m:r>
                        <a:rPr lang="en-CA" sz="140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400" i="1" smtClean="0">
                          <a:latin typeface="Cambria Math" panose="02040503050406030204" pitchFamily="18" charset="0"/>
                        </a:rPr>
                        <m:t>𝑃𝑟𝑜𝑏𝑎𝑏𝑖𝑙𝑖𝑡𝑦</m:t>
                      </m:r>
                      <m:r>
                        <a:rPr lang="en-CA" sz="140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400" b="0" i="1" smtClean="0">
                          <a:latin typeface="Cambria Math" panose="02040503050406030204" pitchFamily="18" charset="0"/>
                        </a:rPr>
                        <m:t>𝑜𝑓</m:t>
                      </m:r>
                      <m:r>
                        <a:rPr lang="en-CA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400" b="0" i="1" smtClean="0">
                          <a:latin typeface="Cambria Math" panose="02040503050406030204" pitchFamily="18" charset="0"/>
                        </a:rPr>
                        <m:t>𝐵𝐿𝑈𝐸</m:t>
                      </m:r>
                      <m:r>
                        <a:rPr lang="en-CA" sz="1400" b="0" i="1" smtClean="0"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en-CA" sz="1400" i="1">
                          <a:latin typeface="Cambria Math" panose="02040503050406030204" pitchFamily="18" charset="0"/>
                        </a:rPr>
                        <m:t>𝐿𝑖𝑘𝑒𝑙𝑖h𝑜𝑜𝑑</m:t>
                      </m:r>
                      <m:r>
                        <a:rPr lang="en-CA" sz="14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400" i="1">
                          <a:latin typeface="Cambria Math" panose="02040503050406030204" pitchFamily="18" charset="0"/>
                        </a:rPr>
                        <m:t>𝑜𝑓</m:t>
                      </m:r>
                      <m:r>
                        <a:rPr lang="en-CA" sz="14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400" i="1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en-CA" sz="14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400" i="1">
                          <a:latin typeface="Cambria Math" panose="02040503050406030204" pitchFamily="18" charset="0"/>
                        </a:rPr>
                        <m:t>𝑏𝑒𝑖𝑛𝑔</m:t>
                      </m:r>
                      <m:r>
                        <a:rPr lang="en-CA" sz="14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1400" b="0" i="1" smtClean="0">
                          <a:latin typeface="Cambria Math" panose="02040503050406030204" pitchFamily="18" charset="0"/>
                        </a:rPr>
                        <m:t>𝐵𝐿𝑈𝐸</m:t>
                      </m:r>
                      <m:r>
                        <a:rPr lang="en-CA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CA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1400" b="0" i="1" smtClean="0">
                              <a:latin typeface="Cambria Math" panose="02040503050406030204" pitchFamily="18" charset="0"/>
                            </a:rPr>
                            <m:t>40</m:t>
                          </m:r>
                        </m:num>
                        <m:den>
                          <m:r>
                            <a:rPr lang="en-CA" sz="1400" b="0" i="1" smtClean="0">
                              <a:latin typeface="Cambria Math" panose="02040503050406030204" pitchFamily="18" charset="0"/>
                            </a:rPr>
                            <m:t>60</m:t>
                          </m:r>
                        </m:den>
                      </m:f>
                      <m:r>
                        <a:rPr lang="en-CA" sz="1400" b="0" i="1" smtClean="0">
                          <a:latin typeface="Cambria Math" panose="02040503050406030204" pitchFamily="18" charset="0"/>
                        </a:rPr>
                        <m:t>∗</m:t>
                      </m:r>
                      <m:f>
                        <m:fPr>
                          <m:ctrlPr>
                            <a:rPr lang="en-CA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1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CA" sz="1400" b="0" i="1" smtClean="0">
                              <a:latin typeface="Cambria Math" panose="02040503050406030204" pitchFamily="18" charset="0"/>
                            </a:rPr>
                            <m:t>40</m:t>
                          </m:r>
                        </m:den>
                      </m:f>
                      <m:r>
                        <a:rPr lang="en-CA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CA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1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CA" sz="1400" b="0" i="1" smtClean="0">
                              <a:latin typeface="Cambria Math" panose="02040503050406030204" pitchFamily="18" charset="0"/>
                            </a:rPr>
                            <m:t>60</m:t>
                          </m:r>
                        </m:den>
                      </m:f>
                      <m:r>
                        <a:rPr lang="en-CA" sz="14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CA" sz="1400" dirty="0"/>
              </a:p>
            </p:txBody>
          </p:sp>
        </mc:Choice>
        <mc:Fallback xmlns="">
          <p:sp>
            <p:nvSpPr>
              <p:cNvPr id="99" name="TextBox 9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2204" y="4128306"/>
                <a:ext cx="3451694" cy="1230465"/>
              </a:xfrm>
              <a:prstGeom prst="rect">
                <a:avLst/>
              </a:prstGeom>
              <a:blipFill rotWithShape="0">
                <a:blip r:embed="rId5"/>
                <a:stretch>
                  <a:fillRect b="-3465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4945320" y="5825779"/>
            <a:ext cx="336038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200" b="1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X CLASSIFIED AS RED (NON RETIRING) SINCE IT HAS LARGER POSTERIOR PROBABILITY</a:t>
            </a:r>
            <a:endParaRPr lang="en-CA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5860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0AFBDBEC-A2B4-4D4A-98B4-F173BD4C52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2" y="9525"/>
            <a:ext cx="12182475" cy="683895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104775" y="202944"/>
            <a:ext cx="3837910" cy="40011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ru-RU"/>
            </a:defPPr>
            <a:lvl1pPr>
              <a:defRPr sz="2000" b="1">
                <a:latin typeface="Montserrat" charset="0"/>
                <a:ea typeface="Montserrat" charset="0"/>
                <a:cs typeface="Montserrat" charset="0"/>
              </a:defRPr>
            </a:lvl1pPr>
          </a:lstStyle>
          <a:p>
            <a:r>
              <a:rPr lang="en-CA" dirty="0"/>
              <a:t>NAÏVE BAYES: SOME MATH!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386931" y="3332123"/>
            <a:ext cx="9838390" cy="313932"/>
          </a:xfrm>
        </p:spPr>
        <p:txBody>
          <a:bodyPr vert="horz" wrap="square" lIns="91440" tIns="45720" rIns="91440" bIns="45720" rtlCol="0">
            <a:spAutoFit/>
          </a:bodyPr>
          <a:lstStyle/>
          <a:p>
            <a:pPr marL="285750" indent="-285750"/>
            <a:r>
              <a:rPr lang="en-CA" sz="1600" b="1" dirty="0">
                <a:latin typeface="Montserrat" charset="0"/>
                <a:ea typeface="Montserrat" charset="0"/>
                <a:cs typeface="Montserrat" charset="0"/>
              </a:rPr>
              <a:t>Naïve Bayes is a classification technique based on Bayes’ Theorem.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7" name="Rectangle 56"/>
              <p:cNvSpPr/>
              <p:nvPr/>
            </p:nvSpPr>
            <p:spPr>
              <a:xfrm>
                <a:off x="-484373" y="1986365"/>
                <a:ext cx="8685192" cy="74424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000" b="0" i="1" smtClean="0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endChr m:val="|"/>
                          <m:ctrlPr>
                            <a:rPr lang="en-CA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𝑅𝑒𝑡𝑖𝑟𝑒</m:t>
                          </m:r>
                        </m:e>
                      </m:d>
                      <m:r>
                        <a:rPr lang="en-CA" sz="2000" b="0" i="1" smtClean="0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en-CA" sz="2000" b="0" i="1" smtClean="0">
                          <a:latin typeface="Cambria Math" panose="02040503050406030204" pitchFamily="18" charset="0"/>
                        </a:rPr>
                        <m:t>)=</m:t>
                      </m:r>
                      <m:f>
                        <m:fPr>
                          <m:ctrlPr>
                            <a:rPr lang="en-CA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𝑃</m:t>
                          </m:r>
                          <m:d>
                            <m:dPr>
                              <m:ctrlPr>
                                <a:rPr lang="en-CA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e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𝑅𝑒𝑡𝑖𝑟𝑒</m:t>
                              </m:r>
                            </m:e>
                          </m:d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∗</m:t>
                          </m:r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𝑅𝑒𝑡𝑖𝑟𝑒</m:t>
                          </m:r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𝑋</m:t>
                          </m:r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m:rPr>
                              <m:nor/>
                            </m:rPr>
                            <a:rPr lang="en-CA" sz="2000" dirty="0"/>
                            <m:t> </m:t>
                          </m:r>
                        </m:den>
                      </m:f>
                    </m:oMath>
                  </m:oMathPara>
                </a14:m>
                <a:endParaRPr lang="en-CA" sz="2000" dirty="0"/>
              </a:p>
            </p:txBody>
          </p:sp>
        </mc:Choice>
        <mc:Fallback xmlns="">
          <p:sp>
            <p:nvSpPr>
              <p:cNvPr id="57" name="Rectangle 5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484373" y="1986365"/>
                <a:ext cx="8685192" cy="744243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396793" y="4210567"/>
                <a:ext cx="8125052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CA" i="1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endChr m:val="|"/>
                        <m:ctrlPr>
                          <a:rPr lang="en-CA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i="1">
                            <a:latin typeface="Cambria Math" panose="02040503050406030204" pitchFamily="18" charset="0"/>
                          </a:rPr>
                          <m:t>𝑅𝑒𝑡𝑖𝑟𝑒</m:t>
                        </m:r>
                      </m:e>
                    </m:d>
                    <m:r>
                      <a:rPr lang="en-CA" i="1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CA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CA" dirty="0" smtClean="0"/>
                  <a:t>: probability of customer retiring given his/her features, such as age and savings</a:t>
                </a:r>
                <a:endParaRPr lang="en-CA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793" y="4210567"/>
                <a:ext cx="8125052" cy="646331"/>
              </a:xfrm>
              <a:prstGeom prst="rect">
                <a:avLst/>
              </a:prstGeom>
              <a:blipFill rotWithShape="0">
                <a:blip r:embed="rId5"/>
                <a:stretch>
                  <a:fillRect l="-450" t="-5660" b="-14151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Rectangle 58"/>
              <p:cNvSpPr/>
              <p:nvPr/>
            </p:nvSpPr>
            <p:spPr>
              <a:xfrm>
                <a:off x="386931" y="5241770"/>
                <a:ext cx="277601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CA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|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𝑅𝑒𝑡𝑖𝑟𝑒</m:t>
                    </m:r>
                    <m:r>
                      <a:rPr lang="en-CA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CA" dirty="0" smtClean="0"/>
                  <a:t>: likelihood</a:t>
                </a:r>
                <a:endParaRPr lang="en-CA" dirty="0"/>
              </a:p>
            </p:txBody>
          </p:sp>
        </mc:Choice>
        <mc:Fallback xmlns="">
          <p:sp>
            <p:nvSpPr>
              <p:cNvPr id="59" name="Rectangle 5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6931" y="5241770"/>
                <a:ext cx="2776016" cy="369332"/>
              </a:xfrm>
              <a:prstGeom prst="rect">
                <a:avLst/>
              </a:prstGeom>
              <a:blipFill rotWithShape="0">
                <a:blip r:embed="rId6"/>
                <a:stretch>
                  <a:fillRect l="-1316" t="-10000" b="-26667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Curved Connector 5"/>
          <p:cNvCxnSpPr/>
          <p:nvPr/>
        </p:nvCxnSpPr>
        <p:spPr>
          <a:xfrm flipV="1">
            <a:off x="6057900" y="1169447"/>
            <a:ext cx="923925" cy="785758"/>
          </a:xfrm>
          <a:prstGeom prst="curvedConnector3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406317" y="3743426"/>
                <a:ext cx="473559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𝑋</m:t>
                    </m:r>
                  </m:oMath>
                </a14:m>
                <a:r>
                  <a:rPr lang="en-CA" dirty="0" smtClean="0"/>
                  <a:t>: New Customer’s features; age and savings</a:t>
                </a:r>
                <a:endParaRPr lang="en-CA" dirty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317" y="3743426"/>
                <a:ext cx="4735592" cy="369332"/>
              </a:xfrm>
              <a:prstGeom prst="rect">
                <a:avLst/>
              </a:prstGeom>
              <a:blipFill rotWithShape="0">
                <a:blip r:embed="rId7"/>
                <a:stretch>
                  <a:fillRect l="-902" t="-8197" b="-24590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Curved Connector 11"/>
          <p:cNvCxnSpPr/>
          <p:nvPr/>
        </p:nvCxnSpPr>
        <p:spPr>
          <a:xfrm>
            <a:off x="4686300" y="2738349"/>
            <a:ext cx="1191291" cy="443996"/>
          </a:xfrm>
          <a:prstGeom prst="curvedConnector3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urved Connector 13"/>
          <p:cNvCxnSpPr/>
          <p:nvPr/>
        </p:nvCxnSpPr>
        <p:spPr>
          <a:xfrm rot="10800000">
            <a:off x="1714500" y="1518633"/>
            <a:ext cx="2019974" cy="476781"/>
          </a:xfrm>
          <a:prstGeom prst="curvedConnector3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/>
              <p:cNvSpPr/>
              <p:nvPr/>
            </p:nvSpPr>
            <p:spPr>
              <a:xfrm>
                <a:off x="386931" y="4803799"/>
                <a:ext cx="707898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CA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𝑅𝑒𝑡𝑖𝑟𝑒</m:t>
                    </m:r>
                    <m:r>
                      <a:rPr lang="en-CA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CA" dirty="0" smtClean="0"/>
                  <a:t>: Prior probability of retiring, without any prior knowledge </a:t>
                </a:r>
                <a:endParaRPr lang="en-CA" dirty="0"/>
              </a:p>
            </p:txBody>
          </p:sp>
        </mc:Choice>
        <mc:Fallback xmlns=""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6931" y="4803799"/>
                <a:ext cx="7078989" cy="369332"/>
              </a:xfrm>
              <a:prstGeom prst="rect">
                <a:avLst/>
              </a:prstGeom>
              <a:blipFill rotWithShape="0">
                <a:blip r:embed="rId8"/>
                <a:stretch>
                  <a:fillRect l="-516" t="-8197" b="-24590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396792" y="5708934"/>
                <a:ext cx="794525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CA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CA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CA" dirty="0" smtClean="0"/>
                  <a:t>: Marginal likelihood, the probability of any point added lies into the circle</a:t>
                </a:r>
                <a:endParaRPr lang="en-CA" dirty="0"/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792" y="5708934"/>
                <a:ext cx="7945252" cy="369332"/>
              </a:xfrm>
              <a:prstGeom prst="rect">
                <a:avLst/>
              </a:prstGeom>
              <a:blipFill rotWithShape="0">
                <a:blip r:embed="rId9"/>
                <a:stretch>
                  <a:fillRect l="-460" t="-10000" b="-26667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/>
          <p:cNvSpPr/>
          <p:nvPr/>
        </p:nvSpPr>
        <p:spPr>
          <a:xfrm>
            <a:off x="6892552" y="838540"/>
            <a:ext cx="20922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b="1" dirty="0" smtClean="0">
                <a:solidFill>
                  <a:srgbClr val="0070C0"/>
                </a:solidFill>
              </a:rPr>
              <a:t>PRIOR PROBABILITY OF RETIRING</a:t>
            </a:r>
            <a:endParaRPr lang="en-CA" b="1" dirty="0">
              <a:solidFill>
                <a:srgbClr val="0070C0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08930" y="1328697"/>
            <a:ext cx="20922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b="1" dirty="0" smtClean="0">
                <a:solidFill>
                  <a:srgbClr val="0070C0"/>
                </a:solidFill>
              </a:rPr>
              <a:t>LIKELIHOOD</a:t>
            </a:r>
            <a:endParaRPr lang="en-CA" b="1" dirty="0">
              <a:solidFill>
                <a:srgbClr val="0070C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057900" y="2907033"/>
            <a:ext cx="24639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b="1" dirty="0" smtClean="0">
                <a:solidFill>
                  <a:srgbClr val="0070C0"/>
                </a:solidFill>
              </a:rPr>
              <a:t>MARGINAL LIKELIHOOD</a:t>
            </a:r>
            <a:endParaRPr lang="en-CA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3066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9" grpId="0"/>
      <p:bldP spid="10" grpId="0"/>
      <p:bldP spid="17" grpId="0"/>
      <p:bldP spid="18" grpId="0"/>
      <p:bldP spid="15" grpId="0"/>
      <p:bldP spid="20" grpId="0"/>
      <p:bldP spid="19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2431</TotalTime>
  <Words>898</Words>
  <Application>Microsoft Office PowerPoint</Application>
  <PresentationFormat>Widescreen</PresentationFormat>
  <Paragraphs>179</Paragraphs>
  <Slides>13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3" baseType="lpstr">
      <vt:lpstr>Arial</vt:lpstr>
      <vt:lpstr>Calibri</vt:lpstr>
      <vt:lpstr>Calibri Light</vt:lpstr>
      <vt:lpstr>Cambria Math</vt:lpstr>
      <vt:lpstr>Courier New</vt:lpstr>
      <vt:lpstr>Montserrat</vt:lpstr>
      <vt:lpstr>Montserrat Black</vt:lpstr>
      <vt:lpstr>Roboto</vt:lpstr>
      <vt:lpstr>Trebuchet MS</vt:lpstr>
      <vt:lpstr>Тема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Dr. Ryan</cp:lastModifiedBy>
  <cp:revision>77</cp:revision>
  <dcterms:created xsi:type="dcterms:W3CDTF">2019-05-23T09:27:58Z</dcterms:created>
  <dcterms:modified xsi:type="dcterms:W3CDTF">2020-04-23T17:54:04Z</dcterms:modified>
</cp:coreProperties>
</file>