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61" r:id="rId3"/>
    <p:sldId id="971" r:id="rId4"/>
    <p:sldId id="271" r:id="rId5"/>
    <p:sldId id="973" r:id="rId6"/>
    <p:sldId id="972" r:id="rId7"/>
    <p:sldId id="712" r:id="rId8"/>
    <p:sldId id="713" r:id="rId9"/>
    <p:sldId id="974" r:id="rId10"/>
    <p:sldId id="975" r:id="rId11"/>
    <p:sldId id="97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F1C"/>
    <a:srgbClr val="E2DEDD"/>
    <a:srgbClr val="FC4016"/>
    <a:srgbClr val="0D307E"/>
    <a:srgbClr val="074F85"/>
    <a:srgbClr val="50D873"/>
    <a:srgbClr val="292F63"/>
    <a:srgbClr val="E3714A"/>
    <a:srgbClr val="E6EEA6"/>
    <a:srgbClr val="1500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301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18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70CF9D4-6142-441F-9CC7-B111E5F3C8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A8BD84C9-C47B-4688-9E12-08B97B78CB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83306C19-EDB8-45AC-A06D-1C6E7A4688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24.04.2020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19420566-273E-44F3-9CE4-498C94861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B96D2815-D915-46BB-8E74-27731C3228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39787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62DE03E-921D-4B71-9894-652B786F0E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D279575F-2318-430B-A3C7-280A00723C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51D7F357-B243-4712-AB7A-F0C6E60AA7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24.04.2020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D43082FC-CA95-4D75-B66C-561D51CC32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2B50573C-42FA-4875-8D00-243C2A8865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8205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E45DC263-2243-4775-9DD9-3D4006A07E0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59D7DE7F-6F3E-45F8-BCCB-1A39543D16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CDE95832-C46F-4E70-8D36-2D6C6305C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24.04.2020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8AB8BEBA-10F7-420F-850F-8C895A1E51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B75B1847-01D3-4BFB-9989-12EDDB18BA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80046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D785E31-5EE4-4031-8DAA-64044DE083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AAB51F7-AD05-4812-9AEE-F0A7A18CE3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CE39D8A6-338D-4A25-B834-B4A942E94E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24.04.2020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CC93547E-E0C5-4326-ADC3-C43A6781B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C267DB44-D3F4-429C-AB2C-E561CB263B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3671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980BB85-69F4-4080-A77B-EECE9C1BE1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E001A13A-6D46-453F-BAB2-4BAD520A28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CC488E4D-D5CA-49EC-B38E-714DAC9C68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24.04.2020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5B8CB60D-9BAE-4973-973B-4C6853AB5C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99C6DFA2-C663-4447-B1F9-BB6A38C33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53470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D99C6E8-AF90-4703-A9FA-9A65E134A1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92C6401-88FE-47FD-A731-DD657AEEC6A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DAD3D0E6-298D-4282-8913-20026FB74A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205D25A3-27E5-4E98-8C5A-B2B0697A7D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24.04.2020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0D63F4A1-44B5-41E4-B96B-51C286B37E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E96F89BA-5274-4D7F-A22B-03488DE518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57855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DC0A037-7520-4515-B45B-E8BD71A13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5E742552-6925-46F5-A258-858B909F17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90D3C8B9-BC17-42B1-9536-626041E4B0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09F04948-91DA-4B89-B095-A18DE466FDE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6512104A-EB67-4275-8DE6-7CA0254DD84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2ECE6559-6BBF-4F82-812F-26DCBE157D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24.04.2020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0C43346E-31FD-437F-8433-ED2A4FFA29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59BB8E7B-DEEF-4F36-AC1E-1ADBCD818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60397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93D8A9B-DDEE-472D-98C8-342D02A246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7E891E0F-5CBA-4701-9802-49F747FD7C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24.04.2020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CDDB64FE-FE57-4FE5-A383-911D9E8B26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2480F91C-FC09-444F-8303-0A51AAC90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23869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C4DC091D-E20B-43AF-85A6-D06B098A57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24.04.2020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7256F216-F3C5-4473-B251-72A6A8FB0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0510FE17-D12B-4940-A9BA-F5142885EE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67672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3FB74CF-2BF5-499E-835A-8CD87C61F7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FA49E46-BCFA-4A8B-A9EC-8431848085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F973AFB1-BE5F-4F23-82EA-A9E2EDCFC1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1EA59952-DF38-4E91-AC68-8C3C221171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24.04.2020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9A2383BB-619B-4187-A5BC-042AE98CE6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2522BE86-61A8-405E-B05C-9ED660BAE2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7414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E85C4CA-FD62-44D2-81B3-AB78C84EB4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564F94F9-A9E5-4C0A-BC98-D38C5AA9AC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F788FB35-2220-4ACE-970D-43F2556CC6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8ECB7B7F-DA8E-4AED-B458-D0634CB1B4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24.04.2020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90F43AE8-ADD4-4B08-B8BC-39D66C3AEF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434F0B5B-F0B4-42E7-AEF3-F79F947718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77152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C3E1944-26C3-41F2-9AC9-82569296AE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AD855009-06D1-457C-AA16-D256E4C895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E2319EE4-DC46-41D9-BA81-50318AE2739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7E9FA1-3201-4CFE-B59E-2CC3904A385B}" type="datetimeFigureOut">
              <a:rPr lang="ru-RU" smtClean="0"/>
              <a:t>24.04.2020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0F15DEA4-AA2E-4600-8609-2131E0FB2B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FCE62007-BA97-4721-9442-9F52017CED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920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medium.com/analytics-vidhya/cnns-architectures-lenet-alexnet-vgg-googlenet-resnet-and-more-666091488df5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0AFBDBEC-A2B4-4D4A-98B4-F173BD4C52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2" y="-15875"/>
            <a:ext cx="12182475" cy="6838950"/>
          </a:xfrm>
          <a:prstGeom prst="rect">
            <a:avLst/>
          </a:prstGeom>
        </p:spPr>
      </p:pic>
      <p:sp>
        <p:nvSpPr>
          <p:cNvPr id="6" name="Прямоугольник 11">
            <a:extLst>
              <a:ext uri="{FF2B5EF4-FFF2-40B4-BE49-F238E27FC236}">
                <a16:creationId xmlns:a16="http://schemas.microsoft.com/office/drawing/2014/main" xmlns="" id="{9420DDB7-F11C-459F-A5B9-761CD9F03F7F}"/>
              </a:ext>
            </a:extLst>
          </p:cNvPr>
          <p:cNvSpPr/>
          <p:nvPr/>
        </p:nvSpPr>
        <p:spPr>
          <a:xfrm>
            <a:off x="661578" y="2695373"/>
            <a:ext cx="7539447" cy="7022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CA" sz="1400" b="1" dirty="0">
                <a:latin typeface="Montserrat" charset="0"/>
                <a:ea typeface="Montserrat" charset="0"/>
                <a:cs typeface="Montserrat" charset="0"/>
              </a:rPr>
              <a:t/>
            </a:r>
            <a:br>
              <a:rPr lang="en-CA" sz="1400" b="1" dirty="0">
                <a:latin typeface="Montserrat" charset="0"/>
                <a:ea typeface="Montserrat" charset="0"/>
                <a:cs typeface="Montserrat" charset="0"/>
              </a:rPr>
            </a:br>
            <a:endParaRPr lang="en-CA" sz="1400" b="1" dirty="0"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1B17277F-5B85-41EF-9714-B02B61EB8485}"/>
              </a:ext>
            </a:extLst>
          </p:cNvPr>
          <p:cNvSpPr txBox="1"/>
          <p:nvPr/>
        </p:nvSpPr>
        <p:spPr>
          <a:xfrm>
            <a:off x="77869" y="583848"/>
            <a:ext cx="8857980" cy="563231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marL="285750" indent="-285750">
              <a:buFont typeface="Arial" panose="020B0604020202020204" pitchFamily="34" charset="0"/>
              <a:buChar char="•"/>
              <a:defRPr sz="2400" b="1">
                <a:latin typeface="Montserrat" charset="0"/>
                <a:ea typeface="Montserrat" charset="0"/>
                <a:cs typeface="Montserrat" charset="0"/>
              </a:defRPr>
            </a:lvl1pPr>
            <a:lvl2pPr marL="800100" lvl="1" indent="-342900">
              <a:buFont typeface="Courier New" panose="02070309020205020404" pitchFamily="49" charset="0"/>
              <a:buChar char="o"/>
              <a:defRPr sz="2400" b="1">
                <a:latin typeface="Montserrat" charset="0"/>
              </a:defRPr>
            </a:lvl2pPr>
          </a:lstStyle>
          <a:p>
            <a:r>
              <a:rPr lang="en-CA" dirty="0"/>
              <a:t>AI/ML/DL has been revolutionizing healthcare and medicine:</a:t>
            </a:r>
          </a:p>
          <a:p>
            <a:pPr lvl="1"/>
            <a:r>
              <a:rPr lang="en-CA" dirty="0"/>
              <a:t>Medical imagery </a:t>
            </a:r>
          </a:p>
          <a:p>
            <a:pPr lvl="1"/>
            <a:r>
              <a:rPr lang="en-CA" dirty="0"/>
              <a:t>Drug research </a:t>
            </a:r>
          </a:p>
          <a:p>
            <a:pPr lvl="1"/>
            <a:r>
              <a:rPr lang="en-CA" dirty="0"/>
              <a:t>Genome development </a:t>
            </a:r>
          </a:p>
          <a:p>
            <a:pPr lvl="1"/>
            <a:endParaRPr lang="en-CA" dirty="0"/>
          </a:p>
          <a:p>
            <a:r>
              <a:rPr lang="en-CA" dirty="0"/>
              <a:t>Deep learning has been proven to be superior in detecting and classifying disease using imagery data.</a:t>
            </a:r>
          </a:p>
          <a:p>
            <a:endParaRPr lang="en-CA" dirty="0"/>
          </a:p>
          <a:p>
            <a:r>
              <a:rPr lang="en-CA" dirty="0"/>
              <a:t>Skin cancer could be detected more accurately by Deep Learning than by dermatologists (2018). </a:t>
            </a:r>
          </a:p>
          <a:p>
            <a:pPr lvl="1"/>
            <a:r>
              <a:rPr lang="en-CA" dirty="0"/>
              <a:t>Human dermatologists detection = 86.6%</a:t>
            </a:r>
          </a:p>
          <a:p>
            <a:pPr lvl="1"/>
            <a:r>
              <a:rPr lang="en-CA" dirty="0"/>
              <a:t>Deep Learning detection = 95%</a:t>
            </a:r>
          </a:p>
          <a:p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002A104F-9B26-444F-B5BA-F0C503AD6D90}"/>
              </a:ext>
            </a:extLst>
          </p:cNvPr>
          <p:cNvSpPr/>
          <p:nvPr/>
        </p:nvSpPr>
        <p:spPr>
          <a:xfrm>
            <a:off x="849901" y="5920209"/>
            <a:ext cx="7162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000" b="1" dirty="0">
                <a:latin typeface="Arial" panose="020B0604020202020204" pitchFamily="34" charset="0"/>
              </a:rPr>
              <a:t> Reference: </a:t>
            </a:r>
            <a:r>
              <a:rPr lang="en-CA" sz="2000" b="1" i="1" dirty="0">
                <a:latin typeface="Arial" panose="020B0604020202020204" pitchFamily="34" charset="0"/>
              </a:rPr>
              <a:t>"Computer learns to detect skin cancer more accurately than doctors". The Guardian. 29 May 2018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5035955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F2715131-5C57-4759-8A63-5550D9B561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6350"/>
            <a:ext cx="12182475" cy="6838950"/>
          </a:xfrm>
          <a:prstGeom prst="rect">
            <a:avLst/>
          </a:prstGeom>
        </p:spPr>
      </p:pic>
      <p:sp>
        <p:nvSpPr>
          <p:cNvPr id="6" name="Прямоугольник 4">
            <a:extLst>
              <a:ext uri="{FF2B5EF4-FFF2-40B4-BE49-F238E27FC236}">
                <a16:creationId xmlns:a16="http://schemas.microsoft.com/office/drawing/2014/main" xmlns="" id="{1337C973-B93E-4C7F-8D0F-EB5FABB1555E}"/>
              </a:ext>
            </a:extLst>
          </p:cNvPr>
          <p:cNvSpPr/>
          <p:nvPr/>
        </p:nvSpPr>
        <p:spPr>
          <a:xfrm>
            <a:off x="225628" y="358056"/>
            <a:ext cx="12175089" cy="480131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CA" sz="2800" b="1" dirty="0">
                <a:latin typeface="Montserrat"/>
                <a:ea typeface="+mj-ea"/>
                <a:cs typeface="+mj-cs"/>
              </a:rPr>
              <a:t>WHY DO WE KEEP THE FIRST LAYERS?</a:t>
            </a:r>
          </a:p>
        </p:txBody>
      </p:sp>
      <p:sp>
        <p:nvSpPr>
          <p:cNvPr id="7" name="Прямоугольник 11">
            <a:extLst>
              <a:ext uri="{FF2B5EF4-FFF2-40B4-BE49-F238E27FC236}">
                <a16:creationId xmlns:a16="http://schemas.microsoft.com/office/drawing/2014/main" xmlns="" id="{DB960CA1-5877-4EF5-95FA-35B9DE38F9F8}"/>
              </a:ext>
            </a:extLst>
          </p:cNvPr>
          <p:cNvSpPr/>
          <p:nvPr/>
        </p:nvSpPr>
        <p:spPr>
          <a:xfrm>
            <a:off x="225628" y="926905"/>
            <a:ext cx="920373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b="1" dirty="0">
                <a:latin typeface="Montserrat" charset="0"/>
              </a:rPr>
              <a:t>The first CNN layers are used to extract high level general features.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b="1" dirty="0">
                <a:latin typeface="Montserrat" charset="0"/>
              </a:rPr>
              <a:t>The last couple of layers are used to perform classification (on a specific task).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b="1" dirty="0">
                <a:latin typeface="Montserrat" charset="0"/>
              </a:rPr>
              <a:t>So we copy the first trained layers (base model) and then we add a new custom layers in the output to perform classification on a specific new task.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E2106BB6-1DAF-442D-B84D-3B7A43D1202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218242" y="2865897"/>
            <a:ext cx="9286941" cy="3065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45309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F2715131-5C57-4759-8A63-5550D9B561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6350"/>
            <a:ext cx="12182475" cy="6838950"/>
          </a:xfrm>
          <a:prstGeom prst="rect">
            <a:avLst/>
          </a:prstGeom>
        </p:spPr>
      </p:pic>
      <p:sp>
        <p:nvSpPr>
          <p:cNvPr id="6" name="Прямоугольник 4">
            <a:extLst>
              <a:ext uri="{FF2B5EF4-FFF2-40B4-BE49-F238E27FC236}">
                <a16:creationId xmlns:a16="http://schemas.microsoft.com/office/drawing/2014/main" xmlns="" id="{1337C973-B93E-4C7F-8D0F-EB5FABB1555E}"/>
              </a:ext>
            </a:extLst>
          </p:cNvPr>
          <p:cNvSpPr/>
          <p:nvPr/>
        </p:nvSpPr>
        <p:spPr>
          <a:xfrm>
            <a:off x="225628" y="358056"/>
            <a:ext cx="12175089" cy="480131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CA" sz="2800" b="1" dirty="0">
                <a:latin typeface="Montserrat"/>
                <a:ea typeface="+mj-ea"/>
                <a:cs typeface="+mj-cs"/>
              </a:rPr>
              <a:t>TRANSFER LEARNING TRAINING STRATEGIES</a:t>
            </a:r>
          </a:p>
        </p:txBody>
      </p:sp>
      <p:sp>
        <p:nvSpPr>
          <p:cNvPr id="7" name="Прямоугольник 11">
            <a:extLst>
              <a:ext uri="{FF2B5EF4-FFF2-40B4-BE49-F238E27FC236}">
                <a16:creationId xmlns:a16="http://schemas.microsoft.com/office/drawing/2014/main" xmlns="" id="{DB960CA1-5877-4EF5-95FA-35B9DE38F9F8}"/>
              </a:ext>
            </a:extLst>
          </p:cNvPr>
          <p:cNvSpPr/>
          <p:nvPr/>
        </p:nvSpPr>
        <p:spPr>
          <a:xfrm>
            <a:off x="225628" y="838187"/>
            <a:ext cx="870247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b="1" dirty="0">
                <a:latin typeface="Montserrat" charset="0"/>
              </a:rPr>
              <a:t>Strategy #1 Steps: 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CA" sz="2000" b="1" dirty="0">
                <a:latin typeface="Montserrat" charset="0"/>
              </a:rPr>
              <a:t>Freeze the trained CNN network weights from the first layers. 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CA" sz="2000" b="1" dirty="0">
                <a:latin typeface="Montserrat" charset="0"/>
              </a:rPr>
              <a:t>Only train the newly added dense layers (with randomly initialized weights).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b="1" dirty="0">
                <a:latin typeface="Montserrat" charset="0"/>
              </a:rPr>
              <a:t>Strategy #2 Steps: 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CA" sz="2000" b="1" dirty="0">
                <a:latin typeface="Montserrat" charset="0"/>
              </a:rPr>
              <a:t>Initialize the CNN network with the pre-trained weights 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CA" sz="2000" b="1" dirty="0">
                <a:latin typeface="Montserrat" charset="0"/>
              </a:rPr>
              <a:t>Retrain the entire CNN network while setting the learning rate to be very small, this is critical to ensure that you do not aggressively change the trained weights.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b="1" dirty="0">
                <a:latin typeface="Montserrat" charset="0"/>
                <a:ea typeface="Montserrat" charset="0"/>
                <a:cs typeface="Montserrat" charset="0"/>
              </a:rPr>
              <a:t>Transfer learning advantages are: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CA" sz="2000" b="1" dirty="0">
                <a:latin typeface="Montserrat" charset="0"/>
                <a:ea typeface="Montserrat" charset="0"/>
                <a:cs typeface="Montserrat" charset="0"/>
              </a:rPr>
              <a:t>Provides fast training progress, you don’t have to start from scratch using randomly initialized weights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CA" sz="2000" b="1" dirty="0">
                <a:latin typeface="Montserrat" charset="0"/>
                <a:ea typeface="Montserrat" charset="0"/>
                <a:cs typeface="Montserrat" charset="0"/>
              </a:rPr>
              <a:t>You can use small training dataset to achieve incredible results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sz="2000" b="1" dirty="0">
              <a:latin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89658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0AFBDBEC-A2B4-4D4A-98B4-F173BD4C52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6350"/>
            <a:ext cx="12182475" cy="6838950"/>
          </a:xfrm>
          <a:prstGeom prst="rect">
            <a:avLst/>
          </a:prstGeom>
        </p:spPr>
      </p:pic>
      <p:sp>
        <p:nvSpPr>
          <p:cNvPr id="6" name="Прямоугольник 11">
            <a:extLst>
              <a:ext uri="{FF2B5EF4-FFF2-40B4-BE49-F238E27FC236}">
                <a16:creationId xmlns:a16="http://schemas.microsoft.com/office/drawing/2014/main" xmlns="" id="{9420DDB7-F11C-459F-A5B9-761CD9F03F7F}"/>
              </a:ext>
            </a:extLst>
          </p:cNvPr>
          <p:cNvSpPr/>
          <p:nvPr/>
        </p:nvSpPr>
        <p:spPr>
          <a:xfrm>
            <a:off x="661578" y="2695373"/>
            <a:ext cx="7539447" cy="7022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CA" sz="1400" b="1" dirty="0">
                <a:latin typeface="Montserrat" charset="0"/>
                <a:ea typeface="Montserrat" charset="0"/>
                <a:cs typeface="Montserrat" charset="0"/>
              </a:rPr>
              <a:t/>
            </a:r>
            <a:br>
              <a:rPr lang="en-CA" sz="1400" b="1" dirty="0">
                <a:latin typeface="Montserrat" charset="0"/>
                <a:ea typeface="Montserrat" charset="0"/>
                <a:cs typeface="Montserrat" charset="0"/>
              </a:rPr>
            </a:br>
            <a:endParaRPr lang="en-CA" sz="1400" b="1" dirty="0"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1B17277F-5B85-41EF-9714-B02B61EB8485}"/>
              </a:ext>
            </a:extLst>
          </p:cNvPr>
          <p:cNvSpPr txBox="1"/>
          <p:nvPr/>
        </p:nvSpPr>
        <p:spPr>
          <a:xfrm>
            <a:off x="77869" y="583848"/>
            <a:ext cx="8857980" cy="674030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b="1">
                <a:latin typeface="Montserrat" charset="0"/>
                <a:ea typeface="Montserrat" charset="0"/>
                <a:cs typeface="Montserrat" charset="0"/>
              </a:defRPr>
            </a:lvl1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400" dirty="0"/>
              <a:t>In this case study, we will assume that you work as a Deep Learning Consultant.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400" dirty="0"/>
              <a:t>You have been hired by a hospital in downtown Toronto and you have been tasked to automate the process of detecting and classifying chest disease and reduce the cost and time of detection.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400" dirty="0"/>
              <a:t>The team has collected extensive X-Ray chest data and they approached you to develop a model that could detect and classify the diseases in less than 1 minute.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400" dirty="0"/>
              <a:t>You have been provided with 133 images that belong to 4 classes: 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CA" sz="2400" b="1" dirty="0">
                <a:latin typeface="Montserrat" charset="0"/>
              </a:rPr>
              <a:t>Healthy 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CA" sz="2400" b="1" dirty="0">
                <a:latin typeface="Montserrat" charset="0"/>
              </a:rPr>
              <a:t>Covid-19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CA" sz="2400" b="1" dirty="0">
                <a:latin typeface="Montserrat" charset="0"/>
              </a:rPr>
              <a:t>Bacterial Pneumonia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CA" sz="2400" b="1" dirty="0">
                <a:latin typeface="Montserrat" charset="0"/>
              </a:rPr>
              <a:t>Viral Pneumonia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6228835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0AFBDBEC-A2B4-4D4A-98B4-F173BD4C52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525" y="0"/>
            <a:ext cx="12182475" cy="683895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xmlns="" id="{5A91BD01-1C37-4E47-B0DA-21C130FA5AE8}"/>
              </a:ext>
            </a:extLst>
          </p:cNvPr>
          <p:cNvSpPr txBox="1">
            <a:spLocks/>
          </p:cNvSpPr>
          <p:nvPr/>
        </p:nvSpPr>
        <p:spPr>
          <a:xfrm>
            <a:off x="270700" y="197246"/>
            <a:ext cx="868777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CA" dirty="0">
                <a:latin typeface="Montserrat"/>
              </a:rPr>
              <a:t>CONVOLUTIONAL NEURAL NETWORKS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68FF237B-544F-4F69-B3B3-277C08C3407C}"/>
              </a:ext>
            </a:extLst>
          </p:cNvPr>
          <p:cNvSpPr txBox="1"/>
          <p:nvPr/>
        </p:nvSpPr>
        <p:spPr>
          <a:xfrm>
            <a:off x="270700" y="1066448"/>
            <a:ext cx="8857980" cy="83099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b="1">
                <a:latin typeface="Montserrat" charset="0"/>
                <a:ea typeface="Montserrat" charset="0"/>
                <a:cs typeface="Montserrat" charset="0"/>
              </a:defRPr>
            </a:lvl1pPr>
          </a:lstStyle>
          <a:p>
            <a:pPr marL="285750" indent="-285750">
              <a:buFont typeface="Arial" panose="020B0604020202020204" pitchFamily="34" charset="0"/>
              <a:buChar char="•"/>
            </a:pPr>
            <a:endParaRPr lang="en-CA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  <p:sp>
        <p:nvSpPr>
          <p:cNvPr id="25" name="Прямоугольник 11">
            <a:extLst>
              <a:ext uri="{FF2B5EF4-FFF2-40B4-BE49-F238E27FC236}">
                <a16:creationId xmlns:a16="http://schemas.microsoft.com/office/drawing/2014/main" xmlns="" id="{319344D3-E325-47D7-8B92-26B2CFC8BC4A}"/>
              </a:ext>
            </a:extLst>
          </p:cNvPr>
          <p:cNvSpPr/>
          <p:nvPr/>
        </p:nvSpPr>
        <p:spPr>
          <a:xfrm>
            <a:off x="270700" y="1037873"/>
            <a:ext cx="896855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b="1" dirty="0">
                <a:latin typeface="Montserrat" charset="0"/>
              </a:rPr>
              <a:t>The first CNN layers are used to extract high level general features.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b="1" dirty="0">
                <a:latin typeface="Montserrat" charset="0"/>
              </a:rPr>
              <a:t>The last couple of layers are used to perform classification (on a specific task).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b="1" dirty="0">
                <a:latin typeface="Montserrat" charset="0"/>
              </a:rPr>
              <a:t>Local respective fields scan the image first searching for simple shapes such as edges/lines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b="1" dirty="0">
                <a:latin typeface="Montserrat" charset="0"/>
              </a:rPr>
              <a:t>These edges are then picked up by the subsequent layer to form more complex features.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00BA61E7-995B-47DA-A2AA-E25EBE554DC9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8468" y="3620993"/>
            <a:ext cx="8252233" cy="275524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BB7ACD8A-5779-4F01-9167-4D5E058855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8468" y="4796583"/>
            <a:ext cx="1168882" cy="1196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26853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0AFBDBEC-A2B4-4D4A-98B4-F173BD4C52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6350"/>
            <a:ext cx="12182475" cy="6838950"/>
          </a:xfrm>
          <a:prstGeom prst="rect">
            <a:avLst/>
          </a:prstGeom>
        </p:spPr>
      </p:pic>
      <p:sp>
        <p:nvSpPr>
          <p:cNvPr id="6" name="Прямоугольник 11">
            <a:extLst>
              <a:ext uri="{FF2B5EF4-FFF2-40B4-BE49-F238E27FC236}">
                <a16:creationId xmlns:a16="http://schemas.microsoft.com/office/drawing/2014/main" xmlns="" id="{9420DDB7-F11C-459F-A5B9-761CD9F03F7F}"/>
              </a:ext>
            </a:extLst>
          </p:cNvPr>
          <p:cNvSpPr/>
          <p:nvPr/>
        </p:nvSpPr>
        <p:spPr>
          <a:xfrm>
            <a:off x="661578" y="2695373"/>
            <a:ext cx="7539447" cy="7022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CA" sz="1400" b="1" dirty="0">
                <a:latin typeface="Montserrat" charset="0"/>
                <a:ea typeface="Montserrat" charset="0"/>
                <a:cs typeface="Montserrat" charset="0"/>
              </a:rPr>
              <a:t/>
            </a:r>
            <a:br>
              <a:rPr lang="en-CA" sz="1400" b="1" dirty="0">
                <a:latin typeface="Montserrat" charset="0"/>
                <a:ea typeface="Montserrat" charset="0"/>
                <a:cs typeface="Montserrat" charset="0"/>
              </a:rPr>
            </a:br>
            <a:endParaRPr lang="en-CA" sz="1400" b="1" dirty="0"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xmlns="" id="{5A91BD01-1C37-4E47-B0DA-21C130FA5AE8}"/>
              </a:ext>
            </a:extLst>
          </p:cNvPr>
          <p:cNvSpPr txBox="1">
            <a:spLocks/>
          </p:cNvSpPr>
          <p:nvPr/>
        </p:nvSpPr>
        <p:spPr>
          <a:xfrm>
            <a:off x="270700" y="197246"/>
            <a:ext cx="868777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CA" dirty="0">
                <a:latin typeface="Montserrat"/>
              </a:rPr>
              <a:t>CONVOLUTIONAL NEURAL NETWORKS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81A37331-297F-4215-8726-10B69BFA8F19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999" y="1191418"/>
            <a:ext cx="8939471" cy="3269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23890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0AFBDBEC-A2B4-4D4A-98B4-F173BD4C52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6350"/>
            <a:ext cx="12182475" cy="6838950"/>
          </a:xfrm>
          <a:prstGeom prst="rect">
            <a:avLst/>
          </a:prstGeom>
        </p:spPr>
      </p:pic>
      <p:sp>
        <p:nvSpPr>
          <p:cNvPr id="6" name="Прямоугольник 11">
            <a:extLst>
              <a:ext uri="{FF2B5EF4-FFF2-40B4-BE49-F238E27FC236}">
                <a16:creationId xmlns:a16="http://schemas.microsoft.com/office/drawing/2014/main" xmlns="" id="{9420DDB7-F11C-459F-A5B9-761CD9F03F7F}"/>
              </a:ext>
            </a:extLst>
          </p:cNvPr>
          <p:cNvSpPr/>
          <p:nvPr/>
        </p:nvSpPr>
        <p:spPr>
          <a:xfrm>
            <a:off x="661578" y="2695373"/>
            <a:ext cx="7539447" cy="7022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CA" sz="1400" b="1" dirty="0">
                <a:latin typeface="Montserrat" charset="0"/>
                <a:ea typeface="Montserrat" charset="0"/>
                <a:cs typeface="Montserrat" charset="0"/>
              </a:rPr>
              <a:t/>
            </a:r>
            <a:br>
              <a:rPr lang="en-CA" sz="1400" b="1" dirty="0">
                <a:latin typeface="Montserrat" charset="0"/>
                <a:ea typeface="Montserrat" charset="0"/>
                <a:cs typeface="Montserrat" charset="0"/>
              </a:rPr>
            </a:br>
            <a:endParaRPr lang="en-CA" sz="1400" b="1" dirty="0"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xmlns="" id="{5A91BD01-1C37-4E47-B0DA-21C130FA5AE8}"/>
              </a:ext>
            </a:extLst>
          </p:cNvPr>
          <p:cNvSpPr txBox="1">
            <a:spLocks/>
          </p:cNvSpPr>
          <p:nvPr/>
        </p:nvSpPr>
        <p:spPr>
          <a:xfrm>
            <a:off x="270700" y="197246"/>
            <a:ext cx="868777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CA" dirty="0">
                <a:latin typeface="Montserrat"/>
              </a:rPr>
              <a:t>DEEP LEARNING HISTORY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68FF237B-544F-4F69-B3B3-277C08C3407C}"/>
              </a:ext>
            </a:extLst>
          </p:cNvPr>
          <p:cNvSpPr txBox="1"/>
          <p:nvPr/>
        </p:nvSpPr>
        <p:spPr>
          <a:xfrm>
            <a:off x="270700" y="1066448"/>
            <a:ext cx="8358950" cy="594008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b="1">
                <a:latin typeface="Montserrat" charset="0"/>
                <a:ea typeface="Montserrat" charset="0"/>
                <a:cs typeface="Montserrat" charset="0"/>
              </a:defRPr>
            </a:lvl1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dirty="0"/>
              <a:t>There are many trained off the shelve convolutional neural networks that are readily available such as: 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CA" sz="2000" b="1" dirty="0">
                <a:latin typeface="Montserrat" charset="0"/>
              </a:rPr>
              <a:t>LeNet-5 (1998): 7 level convolutional neural network developed by </a:t>
            </a:r>
            <a:r>
              <a:rPr lang="en-CA" sz="2000" b="1" dirty="0" err="1">
                <a:latin typeface="Montserrat" charset="0"/>
              </a:rPr>
              <a:t>LeCun</a:t>
            </a:r>
            <a:r>
              <a:rPr lang="en-CA" sz="2000" b="1" dirty="0">
                <a:latin typeface="Montserrat" charset="0"/>
              </a:rPr>
              <a:t> that works in classifying hand writing numbers.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CA" sz="2000" b="1" dirty="0" err="1">
                <a:latin typeface="Montserrat" charset="0"/>
              </a:rPr>
              <a:t>AlexNet</a:t>
            </a:r>
            <a:r>
              <a:rPr lang="en-CA" sz="2000" b="1" dirty="0">
                <a:latin typeface="Montserrat" charset="0"/>
              </a:rPr>
              <a:t> (2012): Offered massive improvement, error reduction from 26% to 15.3%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CA" sz="2000" b="1" dirty="0" err="1">
                <a:latin typeface="Montserrat" charset="0"/>
              </a:rPr>
              <a:t>ZFNEt</a:t>
            </a:r>
            <a:r>
              <a:rPr lang="en-CA" sz="2000" b="1" dirty="0">
                <a:latin typeface="Montserrat" charset="0"/>
              </a:rPr>
              <a:t> (2013): achieved error of 14.8%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CA" sz="2000" b="1" dirty="0" err="1">
                <a:latin typeface="Montserrat" charset="0"/>
              </a:rPr>
              <a:t>Googlenet</a:t>
            </a:r>
            <a:r>
              <a:rPr lang="en-CA" sz="2000" b="1" dirty="0">
                <a:latin typeface="Montserrat" charset="0"/>
              </a:rPr>
              <a:t>/Inception (2014): error reduction to 6.67% which is at par with human level accuracy.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CA" sz="2000" b="1" dirty="0" err="1">
                <a:latin typeface="Montserrat" charset="0"/>
              </a:rPr>
              <a:t>VGGNet</a:t>
            </a:r>
            <a:r>
              <a:rPr lang="en-CA" sz="2000" b="1" dirty="0">
                <a:latin typeface="Montserrat" charset="0"/>
              </a:rPr>
              <a:t> (2014)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CA" sz="2000" b="1" dirty="0" err="1">
                <a:latin typeface="Montserrat" charset="0"/>
              </a:rPr>
              <a:t>ResNet</a:t>
            </a:r>
            <a:r>
              <a:rPr lang="en-CA" sz="2000" b="1" dirty="0">
                <a:latin typeface="Montserrat" charset="0"/>
              </a:rPr>
              <a:t> (2015): Residual Neural Network includes “skip connection” feature and therefore enabled training of 152 layers without vanishing gradient issues. Error of 3.57% which is superior than humans.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sz="2000" b="1" dirty="0">
              <a:latin typeface="Montserrat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39F5C06D-8017-4C3E-BF69-A298A537A141}"/>
              </a:ext>
            </a:extLst>
          </p:cNvPr>
          <p:cNvSpPr/>
          <p:nvPr/>
        </p:nvSpPr>
        <p:spPr>
          <a:xfrm>
            <a:off x="1058119" y="5950072"/>
            <a:ext cx="714290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Source: https://medium.com/analytics-vidhya/cnns-architectures-lenet-alexnet-vgg-googlenet-resnet-and-more-666091488df5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49010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0AFBDBEC-A2B4-4D4A-98B4-F173BD4C52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6350"/>
            <a:ext cx="12182475" cy="6838950"/>
          </a:xfrm>
          <a:prstGeom prst="rect">
            <a:avLst/>
          </a:prstGeom>
        </p:spPr>
      </p:pic>
      <p:sp>
        <p:nvSpPr>
          <p:cNvPr id="6" name="Прямоугольник 11">
            <a:extLst>
              <a:ext uri="{FF2B5EF4-FFF2-40B4-BE49-F238E27FC236}">
                <a16:creationId xmlns:a16="http://schemas.microsoft.com/office/drawing/2014/main" xmlns="" id="{9420DDB7-F11C-459F-A5B9-761CD9F03F7F}"/>
              </a:ext>
            </a:extLst>
          </p:cNvPr>
          <p:cNvSpPr/>
          <p:nvPr/>
        </p:nvSpPr>
        <p:spPr>
          <a:xfrm>
            <a:off x="661578" y="2695373"/>
            <a:ext cx="7539447" cy="7022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CA" sz="1400" b="1" dirty="0">
                <a:latin typeface="Montserrat" charset="0"/>
                <a:ea typeface="Montserrat" charset="0"/>
                <a:cs typeface="Montserrat" charset="0"/>
              </a:rPr>
              <a:t/>
            </a:r>
            <a:br>
              <a:rPr lang="en-CA" sz="1400" b="1" dirty="0">
                <a:latin typeface="Montserrat" charset="0"/>
                <a:ea typeface="Montserrat" charset="0"/>
                <a:cs typeface="Montserrat" charset="0"/>
              </a:rPr>
            </a:br>
            <a:endParaRPr lang="en-CA" sz="1400" b="1" dirty="0"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xmlns="" id="{5A91BD01-1C37-4E47-B0DA-21C130FA5AE8}"/>
              </a:ext>
            </a:extLst>
          </p:cNvPr>
          <p:cNvSpPr txBox="1">
            <a:spLocks/>
          </p:cNvSpPr>
          <p:nvPr/>
        </p:nvSpPr>
        <p:spPr>
          <a:xfrm>
            <a:off x="270700" y="197246"/>
            <a:ext cx="868777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CA" dirty="0">
                <a:latin typeface="Montserrat"/>
              </a:rPr>
              <a:t>RESNET (RESIDUAL NETWORK)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68FF237B-544F-4F69-B3B3-277C08C3407C}"/>
              </a:ext>
            </a:extLst>
          </p:cNvPr>
          <p:cNvSpPr txBox="1"/>
          <p:nvPr/>
        </p:nvSpPr>
        <p:spPr>
          <a:xfrm>
            <a:off x="175450" y="971198"/>
            <a:ext cx="9035225" cy="470898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b="1">
                <a:latin typeface="Montserrat" charset="0"/>
                <a:ea typeface="Montserrat" charset="0"/>
                <a:cs typeface="Montserrat" charset="0"/>
              </a:defRPr>
            </a:lvl1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dirty="0"/>
              <a:t>As CNNs grow deeper, vanishing gradient tend to occur which negatively impact network performance.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dirty="0"/>
              <a:t>Vanishing gradient problem occurs when the gradient is back-propagated to earlier layers which results in a very small gradient.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dirty="0"/>
              <a:t>Residual Neural Network includes “skip connection” feature which enables training of 152 layers without vanishing gradient issues.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dirty="0"/>
              <a:t>Resnet works by adding “identity mappings” on top of the CNN.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dirty="0"/>
              <a:t>ImageNet contains 11 million images and 11,000 categories.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dirty="0"/>
              <a:t>ImageNet is used to train </a:t>
            </a:r>
            <a:r>
              <a:rPr lang="en-CA" sz="2000" dirty="0" err="1"/>
              <a:t>ResNet</a:t>
            </a:r>
            <a:r>
              <a:rPr lang="en-CA" sz="2000" dirty="0"/>
              <a:t> deep network.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sz="2000" dirty="0"/>
          </a:p>
          <a:p>
            <a:endParaRPr lang="en-CA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sz="2000" b="1" dirty="0">
              <a:latin typeface="Montserrat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xmlns="" id="{C6A86035-C019-4DE9-B97A-D44532FCEF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2947" y="4241007"/>
            <a:ext cx="4135568" cy="2419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48006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87350459-CD9E-4719-AA3B-E61E9F15B6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6350"/>
            <a:ext cx="12182475" cy="6838950"/>
          </a:xfrm>
          <a:prstGeom prst="rect">
            <a:avLst/>
          </a:prstGeom>
        </p:spPr>
      </p:pic>
      <p:sp>
        <p:nvSpPr>
          <p:cNvPr id="4" name="Прямоугольник 4">
            <a:extLst>
              <a:ext uri="{FF2B5EF4-FFF2-40B4-BE49-F238E27FC236}">
                <a16:creationId xmlns:a16="http://schemas.microsoft.com/office/drawing/2014/main" xmlns="" id="{F3715F86-D507-B24B-8477-1F017E764E13}"/>
              </a:ext>
            </a:extLst>
          </p:cNvPr>
          <p:cNvSpPr/>
          <p:nvPr/>
        </p:nvSpPr>
        <p:spPr>
          <a:xfrm>
            <a:off x="225628" y="358056"/>
            <a:ext cx="12175089" cy="480131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2800" b="1" dirty="0">
                <a:latin typeface="Montserrat"/>
                <a:ea typeface="+mj-ea"/>
                <a:cs typeface="+mj-cs"/>
              </a:rPr>
              <a:t>WHAT IS TRANSFER LEARNING?</a:t>
            </a:r>
            <a:endParaRPr lang="ru-RU" sz="2800" b="1" dirty="0">
              <a:ea typeface="+mj-ea"/>
              <a:cs typeface="+mj-cs"/>
            </a:endParaRPr>
          </a:p>
        </p:txBody>
      </p:sp>
      <p:sp>
        <p:nvSpPr>
          <p:cNvPr id="5" name="Прямоугольник 11">
            <a:extLst>
              <a:ext uri="{FF2B5EF4-FFF2-40B4-BE49-F238E27FC236}">
                <a16:creationId xmlns:a16="http://schemas.microsoft.com/office/drawing/2014/main" xmlns="" id="{E0BB9A4E-AF0C-1A40-BA1B-F5F0A01B0FA2}"/>
              </a:ext>
            </a:extLst>
          </p:cNvPr>
          <p:cNvSpPr/>
          <p:nvPr/>
        </p:nvSpPr>
        <p:spPr>
          <a:xfrm>
            <a:off x="279602" y="918326"/>
            <a:ext cx="882629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b="1" dirty="0">
                <a:latin typeface="Montserrat" charset="0"/>
              </a:rPr>
              <a:t>Transfer learning is a machine learning technique in which a network that has been trained to perform a specific task is being reused (repurposed) as a starting point for another similar task.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b="1" dirty="0">
                <a:latin typeface="Montserrat" charset="0"/>
              </a:rPr>
              <a:t>Transfer learning is widely used since starting from a pre-trained models can dramatically reduce the computational time required if training is performed from scratch.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BDBA6998-F4BD-A349-9AC4-64ABF2BB778E}"/>
              </a:ext>
            </a:extLst>
          </p:cNvPr>
          <p:cNvSpPr/>
          <p:nvPr/>
        </p:nvSpPr>
        <p:spPr>
          <a:xfrm>
            <a:off x="533400" y="5276532"/>
            <a:ext cx="7747000" cy="12234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CA" sz="1050" dirty="0"/>
              <a:t>Photo Credit: https://commons.wikimedia.org/wiki/File:Lillehammer_2016_-_Figure_Skating_Men_Short_Program_-_Camden_Pulkinen_2.jpg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A" sz="1050" dirty="0"/>
              <a:t>Photo Credit: https://commons.wikimedia.org/wiki/Alpine_skiing#/media/File:Andrej_%C5%A0porn_at_the_2010_Winter_Olympic_downhill.jpg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A" sz="1050" dirty="0"/>
              <a:t>Citations: Olga </a:t>
            </a:r>
            <a:r>
              <a:rPr lang="en-CA" sz="1050" dirty="0" err="1"/>
              <a:t>Russakovsky</a:t>
            </a:r>
            <a:r>
              <a:rPr lang="en-CA" sz="1050" i="1" dirty="0"/>
              <a:t>, </a:t>
            </a:r>
            <a:r>
              <a:rPr lang="en-CA" sz="1050" i="1" dirty="0" err="1"/>
              <a:t>Jia</a:t>
            </a:r>
            <a:r>
              <a:rPr lang="en-CA" sz="1050" i="1" dirty="0"/>
              <a:t> Deng</a:t>
            </a:r>
            <a:r>
              <a:rPr lang="en-CA" sz="1050" dirty="0"/>
              <a:t>, </a:t>
            </a:r>
            <a:r>
              <a:rPr lang="en-CA" sz="1050" dirty="0" err="1"/>
              <a:t>Hao</a:t>
            </a:r>
            <a:r>
              <a:rPr lang="en-CA" sz="1050" dirty="0"/>
              <a:t> Su, Jonathan Krause, Sanjeev </a:t>
            </a:r>
            <a:r>
              <a:rPr lang="en-CA" sz="1050" dirty="0" err="1"/>
              <a:t>Satheesh</a:t>
            </a:r>
            <a:r>
              <a:rPr lang="en-CA" sz="1050" dirty="0"/>
              <a:t>, Sean Ma, </a:t>
            </a:r>
            <a:r>
              <a:rPr lang="en-CA" sz="1050" dirty="0" err="1"/>
              <a:t>Zhiheng</a:t>
            </a:r>
            <a:r>
              <a:rPr lang="en-CA" sz="1050" dirty="0"/>
              <a:t> Huang, Andrej </a:t>
            </a:r>
            <a:r>
              <a:rPr lang="en-CA" sz="1050" dirty="0" err="1"/>
              <a:t>Karpathy</a:t>
            </a:r>
            <a:r>
              <a:rPr lang="en-CA" sz="1050" dirty="0"/>
              <a:t>, Aditya Khosla, Michael Bernstein, Alexander C. Berg and Li </a:t>
            </a:r>
            <a:r>
              <a:rPr lang="en-CA" sz="1050" dirty="0" err="1"/>
              <a:t>Fei-Fei</a:t>
            </a:r>
            <a:r>
              <a:rPr lang="en-CA" sz="1050" dirty="0"/>
              <a:t>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A" sz="1050" dirty="0"/>
              <a:t>ImageNet Large Scale Visual Recognition Challenge. arXiv:1409.0575, 2014.</a:t>
            </a:r>
          </a:p>
        </p:txBody>
      </p:sp>
      <p:pic>
        <p:nvPicPr>
          <p:cNvPr id="7" name="Picture 3" descr="Image result for skating">
            <a:extLst>
              <a:ext uri="{FF2B5EF4-FFF2-40B4-BE49-F238E27FC236}">
                <a16:creationId xmlns:a16="http://schemas.microsoft.com/office/drawing/2014/main" xmlns="" id="{54E99F11-15AA-5948-A7AB-14EE583A37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597025" y="3142618"/>
            <a:ext cx="1232194" cy="1848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https://upload.wikimedia.org/wikipedia/commons/thumb/7/7b/Andrej_%C5%A0porn_at_the_2010_Winter_Olympic_downhill.jpg/1024px-Andrej_%C5%A0porn_at_the_2010_Winter_Olympic_downhill.jpg">
            <a:extLst>
              <a:ext uri="{FF2B5EF4-FFF2-40B4-BE49-F238E27FC236}">
                <a16:creationId xmlns:a16="http://schemas.microsoft.com/office/drawing/2014/main" xmlns="" id="{7CBB837E-9DA7-9F4B-BC43-2691727153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4832" y="3142618"/>
            <a:ext cx="2468031" cy="1848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ight Arrow 8">
            <a:extLst>
              <a:ext uri="{FF2B5EF4-FFF2-40B4-BE49-F238E27FC236}">
                <a16:creationId xmlns:a16="http://schemas.microsoft.com/office/drawing/2014/main" xmlns="" id="{8782AA3F-F446-3444-8B27-901E1198D349}"/>
              </a:ext>
            </a:extLst>
          </p:cNvPr>
          <p:cNvSpPr/>
          <p:nvPr/>
        </p:nvSpPr>
        <p:spPr>
          <a:xfrm>
            <a:off x="2856342" y="3704391"/>
            <a:ext cx="2828489" cy="609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3111A0E0-BFFD-5345-93E8-A931757953A7}"/>
              </a:ext>
            </a:extLst>
          </p:cNvPr>
          <p:cNvSpPr txBox="1"/>
          <p:nvPr/>
        </p:nvSpPr>
        <p:spPr>
          <a:xfrm>
            <a:off x="3023738" y="3410093"/>
            <a:ext cx="24936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>
                <a:solidFill>
                  <a:srgbClr val="002060"/>
                </a:solidFill>
              </a:rPr>
              <a:t>KNOWLEDGE TRANSFER</a:t>
            </a:r>
          </a:p>
        </p:txBody>
      </p:sp>
    </p:spTree>
    <p:extLst>
      <p:ext uri="{BB962C8B-B14F-4D97-AF65-F5344CB8AC3E}">
        <p14:creationId xmlns:p14="http://schemas.microsoft.com/office/powerpoint/2010/main" val="27339393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80FE2E7C-5C9A-4882-8DBD-DEDDE53835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6350"/>
            <a:ext cx="12182475" cy="6838950"/>
          </a:xfrm>
          <a:prstGeom prst="rect">
            <a:avLst/>
          </a:prstGeom>
        </p:spPr>
      </p:pic>
      <p:sp>
        <p:nvSpPr>
          <p:cNvPr id="5" name="Прямоугольник 11">
            <a:extLst>
              <a:ext uri="{FF2B5EF4-FFF2-40B4-BE49-F238E27FC236}">
                <a16:creationId xmlns:a16="http://schemas.microsoft.com/office/drawing/2014/main" xmlns="" id="{8C7243EF-AE57-7541-8ADE-D87AEC0FA00E}"/>
              </a:ext>
            </a:extLst>
          </p:cNvPr>
          <p:cNvSpPr/>
          <p:nvPr/>
        </p:nvSpPr>
        <p:spPr>
          <a:xfrm>
            <a:off x="225628" y="1057647"/>
            <a:ext cx="8394497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b="1" dirty="0">
                <a:latin typeface="Montserrat" charset="0"/>
              </a:rPr>
              <a:t>“Transfer learning is the improvement of learning in a new task through the transfer of knowledge from a related task that has already been learned”—Transfer Learning, Handbook of Research on Machine Learning Applications, 2009.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b="1" dirty="0">
                <a:latin typeface="Montserrat" charset="0"/>
              </a:rPr>
              <a:t>In transfer learning, a base (reference) Artificial Neural Network on a base dataset and function is being trained. Then, this trained network weights are then repurposed in a second ANN to be trained on a new dataset and function.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b="1" dirty="0">
                <a:latin typeface="Montserrat" charset="0"/>
              </a:rPr>
              <a:t>Transfer learning works great if the features are general, such that trained weights can effectively repurposed.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b="1" dirty="0">
                <a:latin typeface="Montserrat" charset="0"/>
              </a:rPr>
              <a:t>Intelligence is being transferred from the base network to the newly target network.</a:t>
            </a:r>
          </a:p>
        </p:txBody>
      </p:sp>
      <p:sp>
        <p:nvSpPr>
          <p:cNvPr id="7" name="Прямоугольник 4">
            <a:extLst>
              <a:ext uri="{FF2B5EF4-FFF2-40B4-BE49-F238E27FC236}">
                <a16:creationId xmlns:a16="http://schemas.microsoft.com/office/drawing/2014/main" xmlns="" id="{26644AEC-4298-4580-8C6E-59C412F4DC61}"/>
              </a:ext>
            </a:extLst>
          </p:cNvPr>
          <p:cNvSpPr/>
          <p:nvPr/>
        </p:nvSpPr>
        <p:spPr>
          <a:xfrm>
            <a:off x="225628" y="358056"/>
            <a:ext cx="12175089" cy="480131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2800" b="1" dirty="0">
                <a:latin typeface="Montserrat"/>
                <a:ea typeface="+mj-ea"/>
                <a:cs typeface="+mj-cs"/>
              </a:rPr>
              <a:t>WHAT IS TRANSFER LEARNING?</a:t>
            </a:r>
            <a:endParaRPr lang="ru-RU" sz="2800" b="1" dirty="0"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4856046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F2715131-5C57-4759-8A63-5550D9B561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6350"/>
            <a:ext cx="12182475" cy="683895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DA987AA5-899C-4E36-8E39-0A32787E1A69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25" y="1202593"/>
            <a:ext cx="8867015" cy="4623675"/>
          </a:xfrm>
          <a:prstGeom prst="rect">
            <a:avLst/>
          </a:prstGeom>
        </p:spPr>
      </p:pic>
      <p:sp>
        <p:nvSpPr>
          <p:cNvPr id="6" name="Прямоугольник 4">
            <a:extLst>
              <a:ext uri="{FF2B5EF4-FFF2-40B4-BE49-F238E27FC236}">
                <a16:creationId xmlns:a16="http://schemas.microsoft.com/office/drawing/2014/main" xmlns="" id="{1337C973-B93E-4C7F-8D0F-EB5FABB1555E}"/>
              </a:ext>
            </a:extLst>
          </p:cNvPr>
          <p:cNvSpPr/>
          <p:nvPr/>
        </p:nvSpPr>
        <p:spPr>
          <a:xfrm>
            <a:off x="225628" y="358056"/>
            <a:ext cx="12175089" cy="480131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2800" b="1" dirty="0">
                <a:latin typeface="Montserrat"/>
                <a:ea typeface="+mj-ea"/>
                <a:cs typeface="+mj-cs"/>
              </a:rPr>
              <a:t>TRANSFER LEARNING PROCESS </a:t>
            </a:r>
            <a:endParaRPr lang="ru-RU" sz="2800" b="1" dirty="0"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73742176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2036</TotalTime>
  <Words>881</Words>
  <Application>Microsoft Office PowerPoint</Application>
  <PresentationFormat>Widescreen</PresentationFormat>
  <Paragraphs>80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Courier New</vt:lpstr>
      <vt:lpstr>Montserrat</vt:lpstr>
      <vt:lpstr>Тема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Dr. Ryan</cp:lastModifiedBy>
  <cp:revision>63</cp:revision>
  <dcterms:created xsi:type="dcterms:W3CDTF">2019-05-23T09:27:58Z</dcterms:created>
  <dcterms:modified xsi:type="dcterms:W3CDTF">2020-04-25T02:42:07Z</dcterms:modified>
</cp:coreProperties>
</file>