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61" r:id="rId3"/>
    <p:sldId id="270" r:id="rId4"/>
    <p:sldId id="269" r:id="rId5"/>
    <p:sldId id="281" r:id="rId6"/>
    <p:sldId id="912" r:id="rId7"/>
    <p:sldId id="913" r:id="rId8"/>
    <p:sldId id="914" r:id="rId9"/>
    <p:sldId id="282" r:id="rId10"/>
    <p:sldId id="279" r:id="rId11"/>
    <p:sldId id="280" r:id="rId12"/>
    <p:sldId id="915" r:id="rId13"/>
    <p:sldId id="91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F1C"/>
    <a:srgbClr val="E2DEDD"/>
    <a:srgbClr val="FC4016"/>
    <a:srgbClr val="0D307E"/>
    <a:srgbClr val="074F85"/>
    <a:srgbClr val="50D873"/>
    <a:srgbClr val="292F63"/>
    <a:srgbClr val="E3714A"/>
    <a:srgbClr val="E6EEA6"/>
    <a:srgbClr val="1500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01" autoAdjust="0"/>
    <p:restoredTop sz="94660"/>
  </p:normalViewPr>
  <p:slideViewPr>
    <p:cSldViewPr snapToGrid="0">
      <p:cViewPr>
        <p:scale>
          <a:sx n="100" d="100"/>
          <a:sy n="100" d="100"/>
        </p:scale>
        <p:origin x="918" y="3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7A0C59-CEEA-4451-A61C-69DB19C5D01E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B5B7B-E21F-4D7B-8E2D-FE277E3F1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907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oggl.com/blog/cost-of-hiring-an-employee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oggl.com/blog/cost-of-hiring-an-employee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9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NULL"/><Relationship Id="rId5" Type="http://schemas.openxmlformats.org/officeDocument/2006/relationships/image" Target="../media/image210.png"/><Relationship Id="rId10" Type="http://schemas.openxmlformats.org/officeDocument/2006/relationships/oleObject" Target="../embeddings/oleObject70.bin"/><Relationship Id="rId4" Type="http://schemas.openxmlformats.org/officeDocument/2006/relationships/image" Target="../media/image4.png"/><Relationship Id="rId9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11002" y="2591268"/>
            <a:ext cx="476203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cap="all" dirty="0">
                <a:solidFill>
                  <a:srgbClr val="0D307E"/>
                </a:solidFill>
                <a:latin typeface="Montserrat" pitchFamily="2" charset="-52"/>
                <a:ea typeface="Montserrat" charset="0"/>
                <a:cs typeface="Montserrat" charset="0"/>
              </a:rPr>
              <a:t>Data Science</a:t>
            </a:r>
          </a:p>
          <a:p>
            <a:r>
              <a:rPr lang="en-US" sz="4400" b="1" cap="all" dirty="0">
                <a:solidFill>
                  <a:srgbClr val="FC4016"/>
                </a:solidFill>
                <a:latin typeface="Montserrat" pitchFamily="2" charset="-52"/>
                <a:ea typeface="Montserrat" charset="0"/>
                <a:cs typeface="Montserrat" charset="0"/>
              </a:rPr>
              <a:t>for Business</a:t>
            </a:r>
          </a:p>
        </p:txBody>
      </p:sp>
    </p:spTree>
    <p:extLst>
      <p:ext uri="{BB962C8B-B14F-4D97-AF65-F5344CB8AC3E}">
        <p14:creationId xmlns:p14="http://schemas.microsoft.com/office/powerpoint/2010/main" val="678695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Google Shape;123;p17">
            <a:extLst>
              <a:ext uri="{FF2B5EF4-FFF2-40B4-BE49-F238E27FC236}">
                <a16:creationId xmlns:a16="http://schemas.microsoft.com/office/drawing/2014/main" id="{D1E9097B-74AA-408C-BF2E-5CB7E721EA4D}"/>
              </a:ext>
            </a:extLst>
          </p:cNvPr>
          <p:cNvSpPr txBox="1"/>
          <p:nvPr/>
        </p:nvSpPr>
        <p:spPr>
          <a:xfrm>
            <a:off x="-1054101" y="1807649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124359"/>
              </a:buClr>
              <a:buSzPts val="3200"/>
              <a:buFont typeface="Montserrat Black"/>
              <a:buNone/>
            </a:pPr>
            <a:endParaRPr sz="3200" b="1" kern="0" dirty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1331E6D-6EA1-484C-93AD-373AF463BC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046049"/>
              </p:ext>
            </p:extLst>
          </p:nvPr>
        </p:nvGraphicFramePr>
        <p:xfrm>
          <a:off x="2811498" y="2289382"/>
          <a:ext cx="4145594" cy="3526786"/>
        </p:xfrm>
        <a:graphic>
          <a:graphicData uri="http://schemas.openxmlformats.org/drawingml/2006/table">
            <a:tbl>
              <a:tblPr firstRow="1" bandRow="1"/>
              <a:tblGrid>
                <a:gridCol w="2072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2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860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07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Left Brace 8">
            <a:extLst>
              <a:ext uri="{FF2B5EF4-FFF2-40B4-BE49-F238E27FC236}">
                <a16:creationId xmlns:a16="http://schemas.microsoft.com/office/drawing/2014/main" id="{2DDFFDD2-1084-416C-824A-775FECB4E667}"/>
              </a:ext>
            </a:extLst>
          </p:cNvPr>
          <p:cNvSpPr/>
          <p:nvPr/>
        </p:nvSpPr>
        <p:spPr>
          <a:xfrm>
            <a:off x="2167629" y="2282256"/>
            <a:ext cx="424543" cy="3594163"/>
          </a:xfrm>
          <a:prstGeom prst="leftBrace">
            <a:avLst>
              <a:gd name="adj1" fmla="val 123718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CA" kern="0">
              <a:solidFill>
                <a:srgbClr val="0A091B"/>
              </a:solidFill>
              <a:latin typeface="Roboto"/>
            </a:endParaRP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03FA3D4A-1DF6-42EA-ADC7-AFEE5EF8BC40}"/>
              </a:ext>
            </a:extLst>
          </p:cNvPr>
          <p:cNvSpPr/>
          <p:nvPr/>
        </p:nvSpPr>
        <p:spPr>
          <a:xfrm rot="5400000">
            <a:off x="4692226" y="-114487"/>
            <a:ext cx="384139" cy="4012246"/>
          </a:xfrm>
          <a:prstGeom prst="leftBrace">
            <a:avLst>
              <a:gd name="adj1" fmla="val 123718"/>
              <a:gd name="adj2" fmla="val 50473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CA" kern="0">
              <a:solidFill>
                <a:srgbClr val="0A091B"/>
              </a:solidFill>
              <a:latin typeface="Roboto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CF2B8F-B442-4194-8F38-CE60834DDA9C}"/>
              </a:ext>
            </a:extLst>
          </p:cNvPr>
          <p:cNvSpPr txBox="1"/>
          <p:nvPr/>
        </p:nvSpPr>
        <p:spPr>
          <a:xfrm rot="16200000">
            <a:off x="551118" y="3820988"/>
            <a:ext cx="2287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PREDICTIONS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77E440-16C8-465C-BF54-0A42FB173162}"/>
              </a:ext>
            </a:extLst>
          </p:cNvPr>
          <p:cNvSpPr txBox="1"/>
          <p:nvPr/>
        </p:nvSpPr>
        <p:spPr>
          <a:xfrm>
            <a:off x="3766040" y="1082142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TRUE CLASS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E74BBB-D983-4774-99E3-0E40D55CAFB1}"/>
              </a:ext>
            </a:extLst>
          </p:cNvPr>
          <p:cNvSpPr txBox="1"/>
          <p:nvPr/>
        </p:nvSpPr>
        <p:spPr>
          <a:xfrm>
            <a:off x="3209243" y="2951214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Roboto"/>
              </a:rPr>
              <a:t>TRUE +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821892-AA58-4042-ADDB-E84BC96470FD}"/>
              </a:ext>
            </a:extLst>
          </p:cNvPr>
          <p:cNvSpPr txBox="1"/>
          <p:nvPr/>
        </p:nvSpPr>
        <p:spPr>
          <a:xfrm>
            <a:off x="5314962" y="4737079"/>
            <a:ext cx="1210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Roboto"/>
              </a:rPr>
              <a:t>TRUE -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E7E125-8E26-4CF1-9931-2E70D696EE79}"/>
              </a:ext>
            </a:extLst>
          </p:cNvPr>
          <p:cNvSpPr txBox="1"/>
          <p:nvPr/>
        </p:nvSpPr>
        <p:spPr>
          <a:xfrm>
            <a:off x="2411913" y="2890258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04DADC-8978-4E1B-9689-B2C858031D6B}"/>
              </a:ext>
            </a:extLst>
          </p:cNvPr>
          <p:cNvSpPr txBox="1"/>
          <p:nvPr/>
        </p:nvSpPr>
        <p:spPr>
          <a:xfrm>
            <a:off x="2428670" y="5050669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30E68DA-91FE-4D11-A2D9-58B38795DC93}"/>
              </a:ext>
            </a:extLst>
          </p:cNvPr>
          <p:cNvSpPr txBox="1"/>
          <p:nvPr/>
        </p:nvSpPr>
        <p:spPr>
          <a:xfrm>
            <a:off x="3687772" y="1820591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245B48-480A-419D-AE81-F6F8F5F80774}"/>
              </a:ext>
            </a:extLst>
          </p:cNvPr>
          <p:cNvSpPr txBox="1"/>
          <p:nvPr/>
        </p:nvSpPr>
        <p:spPr>
          <a:xfrm>
            <a:off x="5794586" y="1803860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446109-D270-48B2-A01F-0ACADE7EF641}"/>
              </a:ext>
            </a:extLst>
          </p:cNvPr>
          <p:cNvSpPr txBox="1"/>
          <p:nvPr/>
        </p:nvSpPr>
        <p:spPr>
          <a:xfrm>
            <a:off x="5210753" y="2960832"/>
            <a:ext cx="1440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C000"/>
                </a:solidFill>
                <a:latin typeface="Roboto"/>
              </a:rPr>
              <a:t>FALSE +</a:t>
            </a:r>
            <a:endParaRPr lang="en-CA" sz="2400" b="1" dirty="0">
              <a:solidFill>
                <a:srgbClr val="FFC000"/>
              </a:solidFill>
              <a:latin typeface="Roboto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F732E28-85AB-45F8-9197-1C654F9AF24C}"/>
              </a:ext>
            </a:extLst>
          </p:cNvPr>
          <p:cNvSpPr txBox="1"/>
          <p:nvPr/>
        </p:nvSpPr>
        <p:spPr>
          <a:xfrm>
            <a:off x="3234554" y="4737079"/>
            <a:ext cx="1363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FALSE 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cxnSp>
        <p:nvCxnSpPr>
          <p:cNvPr id="21" name="Curved Connector 64">
            <a:extLst>
              <a:ext uri="{FF2B5EF4-FFF2-40B4-BE49-F238E27FC236}">
                <a16:creationId xmlns:a16="http://schemas.microsoft.com/office/drawing/2014/main" id="{A7EF2B70-D6B2-4978-BF8B-11082AAD6264}"/>
              </a:ext>
            </a:extLst>
          </p:cNvPr>
          <p:cNvCxnSpPr/>
          <p:nvPr/>
        </p:nvCxnSpPr>
        <p:spPr>
          <a:xfrm rot="10800000" flipV="1">
            <a:off x="1456695" y="5565597"/>
            <a:ext cx="1647376" cy="325644"/>
          </a:xfrm>
          <a:prstGeom prst="curvedConnector3">
            <a:avLst/>
          </a:prstGeom>
          <a:noFill/>
          <a:ln w="57150" cap="flat" cmpd="sng" algn="ctr">
            <a:solidFill>
              <a:srgbClr val="89C8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" name="Curved Connector 65">
            <a:extLst>
              <a:ext uri="{FF2B5EF4-FFF2-40B4-BE49-F238E27FC236}">
                <a16:creationId xmlns:a16="http://schemas.microsoft.com/office/drawing/2014/main" id="{CE3CFCF8-52CF-4075-A728-F6CA09E8CF3E}"/>
              </a:ext>
            </a:extLst>
          </p:cNvPr>
          <p:cNvCxnSpPr/>
          <p:nvPr/>
        </p:nvCxnSpPr>
        <p:spPr>
          <a:xfrm flipV="1">
            <a:off x="6536277" y="2471887"/>
            <a:ext cx="1655221" cy="552864"/>
          </a:xfrm>
          <a:prstGeom prst="curvedConnector3">
            <a:avLst/>
          </a:prstGeom>
          <a:noFill/>
          <a:ln w="57150" cap="flat" cmpd="sng" algn="ctr">
            <a:solidFill>
              <a:srgbClr val="89C8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ECEA84E-D901-4ADA-9AE7-CB08566E764A}"/>
              </a:ext>
            </a:extLst>
          </p:cNvPr>
          <p:cNvSpPr txBox="1"/>
          <p:nvPr/>
        </p:nvSpPr>
        <p:spPr>
          <a:xfrm>
            <a:off x="271974" y="5512334"/>
            <a:ext cx="1625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Roboto"/>
              </a:rPr>
              <a:t>TYPE II ERROR</a:t>
            </a:r>
            <a:endParaRPr lang="en-CA" sz="2400" b="1" dirty="0">
              <a:solidFill>
                <a:srgbClr val="0070C0"/>
              </a:solidFill>
              <a:latin typeface="Roboto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0AF8CA-777A-4DBA-A3A6-F3C181D5A2F0}"/>
              </a:ext>
            </a:extLst>
          </p:cNvPr>
          <p:cNvSpPr txBox="1"/>
          <p:nvPr/>
        </p:nvSpPr>
        <p:spPr>
          <a:xfrm>
            <a:off x="7513148" y="2677084"/>
            <a:ext cx="14018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Roboto"/>
              </a:rPr>
              <a:t>TYPE I ERROR</a:t>
            </a:r>
            <a:endParaRPr lang="en-CA" sz="2400" b="1" dirty="0">
              <a:solidFill>
                <a:srgbClr val="0070C0"/>
              </a:solidFill>
              <a:latin typeface="Roboto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D42E41-C4E7-413D-885E-B7F0D48A01F9}"/>
              </a:ext>
            </a:extLst>
          </p:cNvPr>
          <p:cNvSpPr/>
          <p:nvPr/>
        </p:nvSpPr>
        <p:spPr>
          <a:xfrm>
            <a:off x="362765" y="514669"/>
            <a:ext cx="29402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CONFUSION MATRIX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13727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/>
      <p:bldP spid="14" grpId="0"/>
      <p:bldP spid="19" grpId="0"/>
      <p:bldP spid="20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0D42E41-C4E7-413D-885E-B7F0D48A01F9}"/>
              </a:ext>
            </a:extLst>
          </p:cNvPr>
          <p:cNvSpPr/>
          <p:nvPr/>
        </p:nvSpPr>
        <p:spPr>
          <a:xfrm>
            <a:off x="362765" y="514669"/>
            <a:ext cx="40879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CLASSIFICATION MODEL KPIs</a:t>
            </a:r>
            <a:endParaRPr lang="en-US" sz="2000" dirty="0"/>
          </a:p>
        </p:txBody>
      </p:sp>
      <p:sp>
        <p:nvSpPr>
          <p:cNvPr id="25" name="Прямоугольник 11">
            <a:extLst>
              <a:ext uri="{FF2B5EF4-FFF2-40B4-BE49-F238E27FC236}">
                <a16:creationId xmlns:a16="http://schemas.microsoft.com/office/drawing/2014/main" id="{2C64DCC9-456C-4BC8-8D76-50EFD271F7A0}"/>
              </a:ext>
            </a:extLst>
          </p:cNvPr>
          <p:cNvSpPr/>
          <p:nvPr/>
        </p:nvSpPr>
        <p:spPr>
          <a:xfrm>
            <a:off x="235764" y="1028343"/>
            <a:ext cx="875583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latin typeface="Montserrat" charset="0"/>
                <a:ea typeface="Montserrat" charset="0"/>
                <a:cs typeface="Montserrat" charset="0"/>
              </a:rPr>
              <a:t>A confusion matrix is used to describe the performance of a classiﬁcation model: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solidFill>
                <a:prstClr val="black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b="1" dirty="0">
                <a:solidFill>
                  <a:prstClr val="black"/>
                </a:solidFill>
                <a:latin typeface="Montserrat" charset="0"/>
                <a:ea typeface="Montserrat" charset="0"/>
                <a:cs typeface="Montserrat" charset="0"/>
              </a:rPr>
              <a:t>True positives (TP): </a:t>
            </a:r>
            <a:r>
              <a:rPr lang="en-CA" dirty="0">
                <a:solidFill>
                  <a:prstClr val="black"/>
                </a:solidFill>
                <a:latin typeface="Montserrat" charset="0"/>
                <a:ea typeface="Montserrat" charset="0"/>
                <a:cs typeface="Montserrat" charset="0"/>
              </a:rPr>
              <a:t>cases when classiﬁer predicted TRUE (they have the disease), and correct class was TRUE (patient has disease).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b="1" dirty="0">
                <a:solidFill>
                  <a:prstClr val="black"/>
                </a:solidFill>
                <a:latin typeface="Montserrat" charset="0"/>
                <a:ea typeface="Montserrat" charset="0"/>
                <a:cs typeface="Montserrat" charset="0"/>
              </a:rPr>
              <a:t>True negatives (TN): </a:t>
            </a:r>
            <a:r>
              <a:rPr lang="en-CA" dirty="0">
                <a:solidFill>
                  <a:prstClr val="black"/>
                </a:solidFill>
                <a:latin typeface="Montserrat" charset="0"/>
                <a:ea typeface="Montserrat" charset="0"/>
                <a:cs typeface="Montserrat" charset="0"/>
              </a:rPr>
              <a:t>cases when model predicted FALSE (no disease), and correct class was FALSE (patient do not have disease).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b="1" dirty="0">
                <a:solidFill>
                  <a:prstClr val="black"/>
                </a:solidFill>
                <a:latin typeface="Montserrat" charset="0"/>
                <a:ea typeface="Montserrat" charset="0"/>
                <a:cs typeface="Montserrat" charset="0"/>
              </a:rPr>
              <a:t>False positives (FP) (Type I error): </a:t>
            </a:r>
            <a:r>
              <a:rPr lang="en-CA" dirty="0">
                <a:solidFill>
                  <a:prstClr val="black"/>
                </a:solidFill>
                <a:latin typeface="Montserrat" charset="0"/>
                <a:ea typeface="Montserrat" charset="0"/>
                <a:cs typeface="Montserrat" charset="0"/>
              </a:rPr>
              <a:t>classiﬁer predicted TRUE, but correct class was FALSE (patient did not have disease).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b="1" dirty="0">
                <a:solidFill>
                  <a:prstClr val="black"/>
                </a:solidFill>
                <a:latin typeface="Montserrat" charset="0"/>
                <a:ea typeface="Montserrat" charset="0"/>
                <a:cs typeface="Montserrat" charset="0"/>
              </a:rPr>
              <a:t>False negatives (FN) (Type II error): </a:t>
            </a:r>
            <a:r>
              <a:rPr lang="en-CA" dirty="0">
                <a:solidFill>
                  <a:prstClr val="black"/>
                </a:solidFill>
                <a:latin typeface="Montserrat" charset="0"/>
                <a:ea typeface="Montserrat" charset="0"/>
                <a:cs typeface="Montserrat" charset="0"/>
              </a:rPr>
              <a:t>classiﬁer predicted FALSE (patient do not have disease), but they actually do have the disease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b="1" dirty="0">
                <a:solidFill>
                  <a:prstClr val="black"/>
                </a:solidFill>
                <a:latin typeface="Montserrat" charset="0"/>
                <a:ea typeface="Montserrat" charset="0"/>
                <a:cs typeface="Montserrat" charset="0"/>
              </a:rPr>
              <a:t>Classiﬁcation Accuracy </a:t>
            </a:r>
            <a:r>
              <a:rPr lang="en-CA" dirty="0">
                <a:solidFill>
                  <a:prstClr val="black"/>
                </a:solidFill>
                <a:latin typeface="Montserrat" charset="0"/>
                <a:ea typeface="Montserrat" charset="0"/>
                <a:cs typeface="Montserrat" charset="0"/>
              </a:rPr>
              <a:t>= (TP+TN) / (TP + TN + FP + FN)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b="1" dirty="0">
                <a:solidFill>
                  <a:prstClr val="black"/>
                </a:solidFill>
                <a:latin typeface="Montserrat" charset="0"/>
                <a:ea typeface="Montserrat" charset="0"/>
                <a:cs typeface="Montserrat" charset="0"/>
              </a:rPr>
              <a:t>Precision</a:t>
            </a:r>
            <a:r>
              <a:rPr lang="en-CA" dirty="0">
                <a:solidFill>
                  <a:prstClr val="black"/>
                </a:solidFill>
                <a:latin typeface="Montserrat" charset="0"/>
                <a:ea typeface="Montserrat" charset="0"/>
                <a:cs typeface="Montserrat" charset="0"/>
              </a:rPr>
              <a:t> = TP/Total TRUE Predictions = TP/ (TP+FP) (When model predicted TRUE class, how often was it right?)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b="1" dirty="0">
                <a:solidFill>
                  <a:prstClr val="black"/>
                </a:solidFill>
                <a:latin typeface="Montserrat" charset="0"/>
                <a:ea typeface="Montserrat" charset="0"/>
                <a:cs typeface="Montserrat" charset="0"/>
              </a:rPr>
              <a:t>Recall</a:t>
            </a:r>
            <a:r>
              <a:rPr lang="en-CA" dirty="0">
                <a:solidFill>
                  <a:prstClr val="black"/>
                </a:solidFill>
                <a:latin typeface="Montserrat" charset="0"/>
                <a:ea typeface="Montserrat" charset="0"/>
                <a:cs typeface="Montserrat" charset="0"/>
              </a:rPr>
              <a:t> = TP/ Actual TRUE = TP/ (TP+FN) (when the class was actually TRUE, how often did the classiﬁer get it right?)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>
              <a:solidFill>
                <a:prstClr val="black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553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0D42E41-C4E7-413D-885E-B7F0D48A01F9}"/>
              </a:ext>
            </a:extLst>
          </p:cNvPr>
          <p:cNvSpPr/>
          <p:nvPr/>
        </p:nvSpPr>
        <p:spPr>
          <a:xfrm>
            <a:off x="262943" y="616914"/>
            <a:ext cx="32415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PRECISION VS. RECALL</a:t>
            </a:r>
            <a:endParaRPr lang="en-US" sz="2000" dirty="0"/>
          </a:p>
        </p:txBody>
      </p:sp>
      <p:sp>
        <p:nvSpPr>
          <p:cNvPr id="5" name="Google Shape;121;p17">
            <a:extLst>
              <a:ext uri="{FF2B5EF4-FFF2-40B4-BE49-F238E27FC236}">
                <a16:creationId xmlns:a16="http://schemas.microsoft.com/office/drawing/2014/main" id="{31A7FDAA-BF4C-4D6B-8DE5-64FA8AFE1A41}"/>
              </a:ext>
            </a:extLst>
          </p:cNvPr>
          <p:cNvSpPr txBox="1"/>
          <p:nvPr/>
        </p:nvSpPr>
        <p:spPr>
          <a:xfrm>
            <a:off x="504825" y="1100634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tabLst/>
              <a:defRPr/>
            </a:pPr>
            <a:endParaRPr kumimoji="0" sz="3200" b="1" i="0" u="none" strike="noStrike" kern="0" cap="none" spc="0" normalizeH="0" baseline="0" noProof="0">
              <a:ln>
                <a:noFill/>
              </a:ln>
              <a:solidFill>
                <a:srgbClr val="124359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79503BF1-0905-403F-85D9-2BF65D659616}"/>
              </a:ext>
            </a:extLst>
          </p:cNvPr>
          <p:cNvSpPr/>
          <p:nvPr/>
        </p:nvSpPr>
        <p:spPr>
          <a:xfrm>
            <a:off x="266370" y="5368319"/>
            <a:ext cx="105726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ontserrat" charset="0"/>
              <a:ea typeface="Montserrat" charset="0"/>
              <a:cs typeface="Montserrat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Classiﬁcation Accuracy = (TP+TN) / (TP + TN + FP + FN) = 91%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Precision = TP/Total TRUE Predictions = TP/ (TP+FP) = ½=50%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Recall = TP/ Actual TRUE = TP/ (TP+FN) = 1/9 = 11%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097FEC6-81A3-428F-92BB-6CD237CD90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091831"/>
              </p:ext>
            </p:extLst>
          </p:nvPr>
        </p:nvGraphicFramePr>
        <p:xfrm>
          <a:off x="1617995" y="2812640"/>
          <a:ext cx="3236832" cy="2574512"/>
        </p:xfrm>
        <a:graphic>
          <a:graphicData uri="http://schemas.openxmlformats.org/drawingml/2006/table">
            <a:tbl>
              <a:tblPr firstRow="1" bandRow="1"/>
              <a:tblGrid>
                <a:gridCol w="1618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8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037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07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Left Brace 7">
            <a:extLst>
              <a:ext uri="{FF2B5EF4-FFF2-40B4-BE49-F238E27FC236}">
                <a16:creationId xmlns:a16="http://schemas.microsoft.com/office/drawing/2014/main" id="{FDE12A15-22B0-404A-910B-A476BC518132}"/>
              </a:ext>
            </a:extLst>
          </p:cNvPr>
          <p:cNvSpPr/>
          <p:nvPr/>
        </p:nvSpPr>
        <p:spPr>
          <a:xfrm>
            <a:off x="974126" y="2805514"/>
            <a:ext cx="424543" cy="2432167"/>
          </a:xfrm>
          <a:prstGeom prst="leftBrace">
            <a:avLst>
              <a:gd name="adj1" fmla="val 123718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A7B847EF-5157-4A9D-A0EA-0C1AA639CBA8}"/>
              </a:ext>
            </a:extLst>
          </p:cNvPr>
          <p:cNvSpPr/>
          <p:nvPr/>
        </p:nvSpPr>
        <p:spPr>
          <a:xfrm rot="5400000">
            <a:off x="3146074" y="761421"/>
            <a:ext cx="384139" cy="3306947"/>
          </a:xfrm>
          <a:prstGeom prst="leftBrace">
            <a:avLst>
              <a:gd name="adj1" fmla="val 123718"/>
              <a:gd name="adj2" fmla="val 50473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909C7B-1D4F-4E9D-BCE2-8BEFD7F4A28C}"/>
              </a:ext>
            </a:extLst>
          </p:cNvPr>
          <p:cNvSpPr txBox="1"/>
          <p:nvPr/>
        </p:nvSpPr>
        <p:spPr>
          <a:xfrm rot="16200000">
            <a:off x="-675413" y="3854046"/>
            <a:ext cx="2287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PREDICTIONS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CBA084-0168-4841-8E12-AAE6EFFA15DD}"/>
              </a:ext>
            </a:extLst>
          </p:cNvPr>
          <p:cNvSpPr txBox="1"/>
          <p:nvPr/>
        </p:nvSpPr>
        <p:spPr>
          <a:xfrm>
            <a:off x="2118156" y="1586026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TRUE CLASS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D8D711-067F-48F5-A631-06B0728D3FFD}"/>
              </a:ext>
            </a:extLst>
          </p:cNvPr>
          <p:cNvSpPr txBox="1"/>
          <p:nvPr/>
        </p:nvSpPr>
        <p:spPr>
          <a:xfrm>
            <a:off x="1801938" y="3266259"/>
            <a:ext cx="109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TP = 1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35D9D7-EC0F-44BD-8C0D-90002100C66A}"/>
              </a:ext>
            </a:extLst>
          </p:cNvPr>
          <p:cNvSpPr txBox="1"/>
          <p:nvPr/>
        </p:nvSpPr>
        <p:spPr>
          <a:xfrm>
            <a:off x="3438586" y="4526193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TN = 90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92590A-C9DE-48B9-9B53-F7D2898973D8}"/>
              </a:ext>
            </a:extLst>
          </p:cNvPr>
          <p:cNvSpPr txBox="1"/>
          <p:nvPr/>
        </p:nvSpPr>
        <p:spPr>
          <a:xfrm>
            <a:off x="1218410" y="3413516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+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8ADA11-438B-415C-951D-5181645F7E5D}"/>
              </a:ext>
            </a:extLst>
          </p:cNvPr>
          <p:cNvSpPr txBox="1"/>
          <p:nvPr/>
        </p:nvSpPr>
        <p:spPr>
          <a:xfrm>
            <a:off x="1236897" y="4496684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-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A1694E-58F1-4093-9A79-78FF93C37552}"/>
              </a:ext>
            </a:extLst>
          </p:cNvPr>
          <p:cNvSpPr txBox="1"/>
          <p:nvPr/>
        </p:nvSpPr>
        <p:spPr>
          <a:xfrm>
            <a:off x="2306933" y="2353657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+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0800F9-7E57-404C-B0FB-13BD24452A2A}"/>
              </a:ext>
            </a:extLst>
          </p:cNvPr>
          <p:cNvSpPr txBox="1"/>
          <p:nvPr/>
        </p:nvSpPr>
        <p:spPr>
          <a:xfrm>
            <a:off x="3823045" y="2297897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-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0C4F60-57C4-4095-82C7-89E42BE94FCB}"/>
              </a:ext>
            </a:extLst>
          </p:cNvPr>
          <p:cNvSpPr txBox="1"/>
          <p:nvPr/>
        </p:nvSpPr>
        <p:spPr>
          <a:xfrm>
            <a:off x="3508223" y="3266259"/>
            <a:ext cx="109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FP = 1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F112FD-13FE-47D1-9691-31AC21EC41F9}"/>
              </a:ext>
            </a:extLst>
          </p:cNvPr>
          <p:cNvSpPr txBox="1"/>
          <p:nvPr/>
        </p:nvSpPr>
        <p:spPr>
          <a:xfrm>
            <a:off x="1846533" y="4542217"/>
            <a:ext cx="1116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FN = 8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784EC04F-65D2-4536-A1C7-FC3F3E26D414}"/>
              </a:ext>
            </a:extLst>
          </p:cNvPr>
          <p:cNvSpPr txBox="1">
            <a:spLocks/>
          </p:cNvSpPr>
          <p:nvPr/>
        </p:nvSpPr>
        <p:spPr>
          <a:xfrm>
            <a:off x="5083365" y="1809139"/>
            <a:ext cx="406063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>
                <a:latin typeface="Montserrat"/>
              </a:rPr>
              <a:t>Accuracy is generally misleading and is not enough to assess the performance of a classifier.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>
                <a:latin typeface="Montserrat"/>
              </a:rPr>
              <a:t>Recall is an important KPI in situations where: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US" sz="1800" dirty="0">
                <a:latin typeface="Montserrat"/>
              </a:rPr>
              <a:t>Dataset is highly imbalanced; cases when you have small cancer patients compared to healthy ones.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800" dirty="0">
              <a:latin typeface="Montserra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481E94-3134-4997-8371-3B731717F487}"/>
              </a:ext>
            </a:extLst>
          </p:cNvPr>
          <p:cNvSpPr txBox="1"/>
          <p:nvPr/>
        </p:nvSpPr>
        <p:spPr>
          <a:xfrm>
            <a:off x="5747917" y="322299"/>
            <a:ext cx="2998796" cy="1200329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b="1" dirty="0"/>
              <a:t>FACTS: </a:t>
            </a:r>
          </a:p>
          <a:p>
            <a:pPr algn="ctr"/>
            <a:r>
              <a:rPr lang="en-CA" b="1" dirty="0"/>
              <a:t>100 PATIENTS TOTAL</a:t>
            </a:r>
          </a:p>
          <a:p>
            <a:pPr algn="ctr"/>
            <a:r>
              <a:rPr lang="en-CA" b="1" dirty="0"/>
              <a:t>91 PATIENTS ARE HEALTHY </a:t>
            </a:r>
          </a:p>
          <a:p>
            <a:pPr algn="ctr"/>
            <a:r>
              <a:rPr lang="en-CA" b="1" dirty="0"/>
              <a:t>9 PATIENTS HAVE CANCER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1054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12" grpId="0"/>
      <p:bldP spid="13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343DEE93-6D1B-451C-80BE-B73E86DA475C}"/>
              </a:ext>
            </a:extLst>
          </p:cNvPr>
          <p:cNvSpPr/>
          <p:nvPr/>
        </p:nvSpPr>
        <p:spPr>
          <a:xfrm>
            <a:off x="390395" y="3692104"/>
            <a:ext cx="8067805" cy="27310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A" dirty="0">
                <a:latin typeface="Montserrat"/>
              </a:rPr>
              <a:t>F1 Score is an overall measure of a model's accuracy that combines precision and recall. 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A" dirty="0">
                <a:latin typeface="Montserrat"/>
              </a:rPr>
              <a:t>F1 score is the harmonic mean of precision and recall. 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A" dirty="0">
                <a:latin typeface="Montserrat"/>
              </a:rPr>
              <a:t>What is the difference between F1 Score and Accuracy? 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A" dirty="0">
                <a:latin typeface="Montserrat"/>
              </a:rPr>
              <a:t>In unbalanced datasets, if we have large number of true negatives (healthy patients), accuracy could be misleading. Therefore, F1 score might be a better KPI to use since it provides a balance between recall and precision in the presence of unbalanced datasets.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6FBAAC65-DF2A-471F-9032-003D060F8323}"/>
                  </a:ext>
                </a:extLst>
              </p:cNvPr>
              <p:cNvSpPr/>
              <p:nvPr/>
            </p:nvSpPr>
            <p:spPr>
              <a:xfrm>
                <a:off x="572613" y="1508737"/>
                <a:ext cx="9257425" cy="26050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𝐹</m:t>
                      </m:r>
                      <m:r>
                        <a:rPr lang="en-CA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1 </m:t>
                      </m:r>
                      <m:r>
                        <a:rPr lang="en-CA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𝑆𝑐𝑜𝑟𝑒</m:t>
                      </m:r>
                      <m:r>
                        <a:rPr lang="en-CA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 =</m:t>
                      </m:r>
                      <m:f>
                        <m:fPr>
                          <m:ctrlP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</m:ctrlPr>
                        </m:fPr>
                        <m:num>
                          <m:r>
                            <a:rPr lang="en-CA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2</m:t>
                          </m:r>
                          <m:r>
                            <a:rPr lang="en-CA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 ∗(</m:t>
                          </m:r>
                          <m:r>
                            <a:rPr lang="en-CA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𝑃𝑅𝐸𝐶𝐼𝑆𝐼𝑂𝑁</m:t>
                          </m:r>
                          <m:r>
                            <a:rPr lang="en-CA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 ∗</m:t>
                          </m:r>
                          <m:r>
                            <a:rPr lang="en-CA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𝑅𝐸𝐶𝐴𝐿𝐿</m:t>
                          </m:r>
                          <m:r>
                            <a:rPr lang="en-CA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)</m:t>
                          </m:r>
                        </m:num>
                        <m:den>
                          <m:r>
                            <a:rPr lang="en-CA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(</m:t>
                          </m:r>
                          <m: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𝑃𝑅𝐸𝐶𝐼𝑆𝐼𝑂𝑁</m:t>
                          </m:r>
                          <m:r>
                            <a:rPr lang="en-CA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+</m:t>
                          </m:r>
                          <m: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𝑅𝐸𝐶𝐴𝐿𝐿</m:t>
                          </m:r>
                          <m:r>
                            <a:rPr lang="en-CA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CA" sz="20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:endParaRPr lang="en-CA" sz="20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𝐹</m:t>
                      </m:r>
                      <m:r>
                        <a:rPr lang="en-CA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1 </m:t>
                      </m:r>
                      <m:r>
                        <a:rPr lang="en-CA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𝑆𝑐𝑜𝑟𝑒</m:t>
                      </m:r>
                      <m:r>
                        <a:rPr lang="en-CA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 =</m:t>
                      </m:r>
                      <m:f>
                        <m:fPr>
                          <m:ctrlP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2 ∗</m:t>
                          </m:r>
                          <m:r>
                            <a:rPr lang="en-CA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𝑇𝑃</m:t>
                          </m:r>
                        </m:num>
                        <m:den>
                          <m:r>
                            <a:rPr lang="en-CA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2∗</m:t>
                          </m:r>
                          <m:r>
                            <a:rPr lang="en-CA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𝑇𝑃</m:t>
                          </m:r>
                          <m:r>
                            <a:rPr lang="en-CA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+</m:t>
                          </m:r>
                          <m:r>
                            <a:rPr lang="en-CA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𝐹𝑃</m:t>
                          </m:r>
                          <m:r>
                            <a:rPr lang="en-CA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+</m:t>
                          </m:r>
                          <m:r>
                            <a:rPr lang="en-CA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𝐹𝑁</m:t>
                          </m:r>
                        </m:den>
                      </m:f>
                    </m:oMath>
                  </m:oMathPara>
                </a14:m>
                <a:endParaRPr lang="en-CA" sz="20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:endParaRPr lang="en-CA" sz="20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:endParaRPr lang="en-CA" sz="20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:endParaRPr lang="en-CA" sz="20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6FBAAC65-DF2A-471F-9032-003D060F832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613" y="1508737"/>
                <a:ext cx="9257425" cy="26050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705E0D0F-4D8A-4EA1-9204-767F1F1A1926}"/>
              </a:ext>
            </a:extLst>
          </p:cNvPr>
          <p:cNvSpPr/>
          <p:nvPr/>
        </p:nvSpPr>
        <p:spPr>
          <a:xfrm>
            <a:off x="262943" y="616914"/>
            <a:ext cx="14830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F1-SCORE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1473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17277F-5B85-41EF-9714-B02B61EB8485}"/>
              </a:ext>
            </a:extLst>
          </p:cNvPr>
          <p:cNvSpPr txBox="1"/>
          <p:nvPr/>
        </p:nvSpPr>
        <p:spPr>
          <a:xfrm>
            <a:off x="15626" y="911118"/>
            <a:ext cx="8857980" cy="34163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Hiring and retaining employees are extremely complex tasks that require capital, time and skills.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b="1" dirty="0">
                <a:latin typeface="Montserrat" charset="0"/>
              </a:rPr>
              <a:t>“Small business owners spend 40% of their working hours on tasks that do not generate any income such as hiring”.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b="1" dirty="0">
              <a:latin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b="1" dirty="0">
                <a:latin typeface="Montserrat" charset="0"/>
              </a:rPr>
              <a:t>“Companies spend 15%-20% of the employee's salar</a:t>
            </a:r>
            <a:r>
              <a:rPr lang="en-CA" sz="2400" dirty="0"/>
              <a:t>y to recruit a new candidate”.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D58A0C-581E-4BF0-9C6F-2D7EE9491D26}"/>
              </a:ext>
            </a:extLst>
          </p:cNvPr>
          <p:cNvSpPr/>
          <p:nvPr/>
        </p:nvSpPr>
        <p:spPr>
          <a:xfrm>
            <a:off x="862503" y="5995923"/>
            <a:ext cx="5682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Source: https://toggl.com/blog/cost-of-hiring-an-employee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883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17277F-5B85-41EF-9714-B02B61EB8485}"/>
              </a:ext>
            </a:extLst>
          </p:cNvPr>
          <p:cNvSpPr txBox="1"/>
          <p:nvPr/>
        </p:nvSpPr>
        <p:spPr>
          <a:xfrm>
            <a:off x="15626" y="911118"/>
            <a:ext cx="8857980" cy="34163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“An average company loses anywhere between 1% and 2.5% of their total revenue on the time it takes to bring a new hire up to speed”.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Hiring a new employee costs an average of $7645 (0-500 corporation).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It takes 52 days on average to fill a position.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D58A0C-581E-4BF0-9C6F-2D7EE9491D26}"/>
              </a:ext>
            </a:extLst>
          </p:cNvPr>
          <p:cNvSpPr/>
          <p:nvPr/>
        </p:nvSpPr>
        <p:spPr>
          <a:xfrm>
            <a:off x="862503" y="5995923"/>
            <a:ext cx="5682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Source: https://toggl.com/blog/cost-of-hiring-an-employee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938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17277F-5B85-41EF-9714-B02B61EB8485}"/>
              </a:ext>
            </a:extLst>
          </p:cNvPr>
          <p:cNvSpPr txBox="1"/>
          <p:nvPr/>
        </p:nvSpPr>
        <p:spPr>
          <a:xfrm>
            <a:off x="18967" y="519780"/>
            <a:ext cx="9315616" cy="489364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You work as a data scientist at a multinational corporation.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The HR team collected extensive data on their employees and approached you to develop a model that could predict which employees are more likely to quit.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The team provided you with an extensive data, here's a sample of the dataset: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400" b="1" dirty="0" err="1">
                <a:latin typeface="Montserrat" charset="0"/>
              </a:rPr>
              <a:t>JobInvolvement</a:t>
            </a:r>
            <a:endParaRPr lang="en-CA" sz="2400" b="1" dirty="0">
              <a:latin typeface="Montserrat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400" b="1" dirty="0">
                <a:latin typeface="Montserrat" charset="0"/>
              </a:rPr>
              <a:t>Education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400" b="1" dirty="0" err="1">
                <a:latin typeface="Montserrat" charset="0"/>
              </a:rPr>
              <a:t>JobSatisfaction</a:t>
            </a:r>
            <a:endParaRPr lang="en-CA" sz="2400" b="1" dirty="0">
              <a:latin typeface="Montserrat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400" b="1" dirty="0" err="1">
                <a:latin typeface="Montserrat" charset="0"/>
              </a:rPr>
              <a:t>PerformanceRating</a:t>
            </a:r>
            <a:endParaRPr lang="en-CA" sz="2400" b="1" dirty="0">
              <a:latin typeface="Montserrat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400" b="1" dirty="0" err="1">
                <a:latin typeface="Montserrat" charset="0"/>
              </a:rPr>
              <a:t>RelationshipSatisfaction</a:t>
            </a:r>
            <a:endParaRPr lang="en-CA" sz="2400" b="1" dirty="0">
              <a:latin typeface="Montserrat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400" b="1" dirty="0" err="1">
                <a:latin typeface="Montserrat" charset="0"/>
              </a:rPr>
              <a:t>WorkLifeBalance</a:t>
            </a:r>
            <a:endParaRPr lang="en-US" sz="2400" b="1" dirty="0">
              <a:latin typeface="Montserrat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3FF0EA4-7437-4714-A586-576B545B09CE}"/>
              </a:ext>
            </a:extLst>
          </p:cNvPr>
          <p:cNvSpPr/>
          <p:nvPr/>
        </p:nvSpPr>
        <p:spPr>
          <a:xfrm>
            <a:off x="1152525" y="5691889"/>
            <a:ext cx="7048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latin typeface="Montserrat" charset="0"/>
              </a:rPr>
              <a:t>Data Source: https://www.kaggle.com/pavansubhasht/ibm-hr-analytics-attrition-dataset</a:t>
            </a:r>
          </a:p>
        </p:txBody>
      </p:sp>
    </p:spTree>
    <p:extLst>
      <p:ext uri="{BB962C8B-B14F-4D97-AF65-F5344CB8AC3E}">
        <p14:creationId xmlns:p14="http://schemas.microsoft.com/office/powerpoint/2010/main" val="1278363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0D42E41-C4E7-413D-885E-B7F0D48A01F9}"/>
              </a:ext>
            </a:extLst>
          </p:cNvPr>
          <p:cNvSpPr/>
          <p:nvPr/>
        </p:nvSpPr>
        <p:spPr>
          <a:xfrm>
            <a:off x="362765" y="514669"/>
            <a:ext cx="46810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1. ARTIFICIAL NEURAL NETWORKS</a:t>
            </a:r>
            <a:endParaRPr lang="en-US" sz="20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C64C9CC-053D-427E-8762-961114CB3028}"/>
              </a:ext>
            </a:extLst>
          </p:cNvPr>
          <p:cNvSpPr txBox="1">
            <a:spLocks/>
          </p:cNvSpPr>
          <p:nvPr/>
        </p:nvSpPr>
        <p:spPr>
          <a:xfrm>
            <a:off x="-1192706" y="1352807"/>
            <a:ext cx="10660042" cy="3657600"/>
          </a:xfrm>
          <a:prstGeom prst="rect">
            <a:avLst/>
          </a:prstGeom>
        </p:spPr>
        <p:txBody>
          <a:bodyPr>
            <a:normAutofit/>
          </a:bodyPr>
          <a:lstStyle>
            <a:lvl1pPr marL="228611" indent="-228611" algn="l" defTabSz="91444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34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57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80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03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726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9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376CC13-C3FE-4F6B-AAA8-606EA6A423E0}"/>
              </a:ext>
            </a:extLst>
          </p:cNvPr>
          <p:cNvGrpSpPr/>
          <p:nvPr/>
        </p:nvGrpSpPr>
        <p:grpSpPr>
          <a:xfrm>
            <a:off x="6064441" y="1179409"/>
            <a:ext cx="2664296" cy="1984286"/>
            <a:chOff x="5233093" y="1807384"/>
            <a:chExt cx="3083323" cy="2193306"/>
          </a:xfrm>
        </p:grpSpPr>
        <p:pic>
          <p:nvPicPr>
            <p:cNvPr id="8" name="Picture 7" descr="C:\McMaster_Research_Project_10Nov\M.A.Sc Papers and References\POSTER\PICS\One_Neuron_Model.png">
              <a:extLst>
                <a:ext uri="{FF2B5EF4-FFF2-40B4-BE49-F238E27FC236}">
                  <a16:creationId xmlns:a16="http://schemas.microsoft.com/office/drawing/2014/main" id="{19D9F671-85DA-4067-B34E-97490F39E8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6466" y="1807384"/>
              <a:ext cx="1335854" cy="1333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7654C053-5063-4570-8921-A13D1D8B96E1}"/>
                    </a:ext>
                  </a:extLst>
                </p:cNvPr>
                <p:cNvSpPr/>
                <p:nvPr/>
              </p:nvSpPr>
              <p:spPr>
                <a:xfrm>
                  <a:off x="5233093" y="3068960"/>
                  <a:ext cx="3083323" cy="93173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indent="128270" algn="just">
                    <a:lnSpc>
                      <a:spcPct val="105000"/>
                    </a:lnSpc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CA" sz="1400" i="1" smtClean="0">
                                <a:effectLst/>
                                <a:latin typeface="Cambria Math" panose="02040503050406030204" pitchFamily="18" charset="0"/>
                                <a:ea typeface="Times New Roman"/>
                              </a:rPr>
                            </m:ctrlPr>
                          </m:sSubSupPr>
                          <m:e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𝑥</m:t>
                            </m:r>
                          </m:e>
                          <m:sub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𝑖</m:t>
                            </m:r>
                          </m:sub>
                          <m:sup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𝑛</m:t>
                            </m:r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+1</m:t>
                            </m:r>
                          </m:sup>
                        </m:sSubSup>
                        <m:d>
                          <m:dPr>
                            <m:ctrlPr>
                              <a:rPr lang="en-CA" sz="1400" i="1">
                                <a:effectLst/>
                                <a:latin typeface="Cambria Math" panose="02040503050406030204" pitchFamily="18" charset="0"/>
                                <a:ea typeface="Times New Roman"/>
                              </a:rPr>
                            </m:ctrlPr>
                          </m:dPr>
                          <m:e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𝑡</m:t>
                            </m:r>
                          </m:e>
                        </m:d>
                        <m:r>
                          <a:rPr lang="en-CA" sz="1400" i="1">
                            <a:effectLst/>
                            <a:latin typeface="Cambria Math"/>
                            <a:ea typeface="Times New Roman"/>
                          </a:rPr>
                          <m:t>=</m:t>
                        </m:r>
                        <m:r>
                          <a:rPr lang="en-CA" sz="1400" i="1">
                            <a:effectLst/>
                            <a:latin typeface="Cambria Math"/>
                            <a:ea typeface="Times New Roman"/>
                          </a:rPr>
                          <m:t>𝜑</m:t>
                        </m:r>
                        <m:r>
                          <a:rPr lang="en-CA" sz="1400" i="1">
                            <a:effectLst/>
                            <a:latin typeface="Cambria Math"/>
                            <a:ea typeface="Times New Roman"/>
                          </a:rPr>
                          <m:t>(</m:t>
                        </m:r>
                        <m:nary>
                          <m:naryPr>
                            <m:chr m:val="∑"/>
                            <m:limLoc m:val="undOvr"/>
                            <m:ctrlPr>
                              <a:rPr lang="en-CA" sz="1400" i="1">
                                <a:effectLst/>
                                <a:latin typeface="Cambria Math" panose="02040503050406030204" pitchFamily="18" charset="0"/>
                                <a:ea typeface="Times New Roman"/>
                              </a:rPr>
                            </m:ctrlPr>
                          </m:naryPr>
                          <m:sub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𝑗</m:t>
                            </m:r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=1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CA" sz="1400" i="1">
                                    <a:effectLst/>
                                    <a:latin typeface="Cambria Math" panose="02040503050406030204" pitchFamily="18" charset="0"/>
                                    <a:ea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𝑛</m:t>
                                </m:r>
                              </m:sub>
                            </m:sSub>
                          </m:sup>
                          <m:e>
                            <m:sSubSup>
                              <m:sSubSupPr>
                                <m:ctrlPr>
                                  <a:rPr lang="en-CA" sz="1400" i="1">
                                    <a:effectLst/>
                                    <a:latin typeface="Cambria Math" panose="02040503050406030204" pitchFamily="18" charset="0"/>
                                    <a:ea typeface="Times New Roman"/>
                                  </a:rPr>
                                </m:ctrlPr>
                              </m:sSubSupPr>
                              <m:e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𝑖</m:t>
                                </m:r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, </m:t>
                                </m:r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𝑗</m:t>
                                </m:r>
                              </m:sub>
                              <m:sup>
                                <m:r>
                                  <a:rPr lang="en-CA" sz="1400" i="1">
                                    <a:effectLst/>
                                    <a:latin typeface="Cambria Math"/>
                                    <a:ea typeface="Times New Roman"/>
                                  </a:rPr>
                                  <m:t>𝑛</m:t>
                                </m:r>
                              </m:sup>
                            </m:sSubSup>
                          </m:e>
                        </m:nary>
                        <m:sSubSup>
                          <m:sSubSupPr>
                            <m:ctrlPr>
                              <a:rPr lang="en-CA" sz="1400" i="1">
                                <a:effectLst/>
                                <a:latin typeface="Cambria Math" panose="02040503050406030204" pitchFamily="18" charset="0"/>
                                <a:ea typeface="Times New Roman"/>
                              </a:rPr>
                            </m:ctrlPr>
                          </m:sSubSupPr>
                          <m:e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𝑥</m:t>
                            </m:r>
                          </m:e>
                          <m:sub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𝑗</m:t>
                            </m:r>
                          </m:sub>
                          <m:sup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𝑛</m:t>
                            </m:r>
                          </m:sup>
                        </m:sSubSup>
                        <m:d>
                          <m:dPr>
                            <m:ctrlPr>
                              <a:rPr lang="en-CA" sz="1400" i="1">
                                <a:effectLst/>
                                <a:latin typeface="Cambria Math" panose="02040503050406030204" pitchFamily="18" charset="0"/>
                                <a:ea typeface="Times New Roman"/>
                              </a:rPr>
                            </m:ctrlPr>
                          </m:dPr>
                          <m:e>
                            <m:r>
                              <a:rPr lang="en-CA" sz="1400" i="1">
                                <a:effectLst/>
                                <a:latin typeface="Cambria Math"/>
                                <a:ea typeface="Times New Roman"/>
                              </a:rPr>
                              <m:t>𝑡</m:t>
                            </m:r>
                          </m:e>
                        </m:d>
                        <m:r>
                          <a:rPr lang="en-CA" sz="1400" i="1">
                            <a:effectLst/>
                            <a:latin typeface="Cambria Math"/>
                            <a:ea typeface="Times New Roman"/>
                          </a:rPr>
                          <m:t>)</m:t>
                        </m:r>
                      </m:oMath>
                    </m:oMathPara>
                  </a14:m>
                  <a:endParaRPr lang="en-CA" sz="1100" dirty="0">
                    <a:effectLst/>
                    <a:latin typeface="Times New Roman"/>
                    <a:ea typeface="Times New Roman"/>
                  </a:endParaRPr>
                </a:p>
                <a:p>
                  <a:pPr indent="128270" algn="ctr">
                    <a:lnSpc>
                      <a:spcPct val="105000"/>
                    </a:lnSpc>
                    <a:spcAft>
                      <a:spcPts val="0"/>
                    </a:spcAft>
                  </a:pPr>
                  <a:r>
                    <a:rPr lang="en-US" sz="1100" dirty="0">
                      <a:effectLst/>
                      <a:latin typeface="Times New Roman"/>
                      <a:ea typeface="Times New Roman"/>
                    </a:rPr>
                    <a:t>Node </a:t>
                  </a:r>
                  <a:r>
                    <a:rPr lang="en-US" sz="1100" i="1" dirty="0">
                      <a:effectLst/>
                      <a:latin typeface="Times New Roman"/>
                      <a:ea typeface="Times New Roman"/>
                    </a:rPr>
                    <a:t>(n+1, i)</a:t>
                  </a:r>
                  <a:r>
                    <a:rPr lang="en-US" sz="1100" dirty="0">
                      <a:effectLst/>
                      <a:latin typeface="Times New Roman"/>
                      <a:ea typeface="Times New Roman"/>
                    </a:rPr>
                    <a:t> representation</a:t>
                  </a:r>
                  <a:endParaRPr lang="en-CA" sz="1100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33093" y="3068960"/>
                  <a:ext cx="3083323" cy="93173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r="-1000" b="-25600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7E7BD21-252A-4AEC-A261-D77E0F4102F2}"/>
              </a:ext>
            </a:extLst>
          </p:cNvPr>
          <p:cNvGrpSpPr/>
          <p:nvPr/>
        </p:nvGrpSpPr>
        <p:grpSpPr>
          <a:xfrm>
            <a:off x="4213779" y="4663202"/>
            <a:ext cx="3938194" cy="957542"/>
            <a:chOff x="5717877" y="4208566"/>
            <a:chExt cx="4402569" cy="1044434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95F231C5-441E-464E-ABFE-1AD2C1831864}"/>
                    </a:ext>
                  </a:extLst>
                </p:cNvPr>
                <p:cNvSpPr/>
                <p:nvPr/>
              </p:nvSpPr>
              <p:spPr>
                <a:xfrm>
                  <a:off x="5873303" y="4515986"/>
                  <a:ext cx="3593914" cy="73701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smtClean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𝜑</m:t>
                        </m:r>
                        <m:d>
                          <m:dPr>
                            <m:ctrlPr>
                              <a:rPr lang="en-CA" sz="20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𝑤</m:t>
                            </m:r>
                          </m:e>
                        </m:d>
                        <m:r>
                          <a:rPr lang="en-US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=</m:t>
                        </m:r>
                        <m:f>
                          <m:fPr>
                            <m:ctrlPr>
                              <a:rPr lang="en-CA" sz="20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CA" sz="20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0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en-US" sz="20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𝑤</m:t>
                                </m:r>
                              </m:sup>
                            </m:sSup>
                          </m:den>
                        </m:f>
                        <m:r>
                          <a:rPr lang="en-US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       </m:t>
                        </m:r>
                      </m:oMath>
                    </m:oMathPara>
                  </a14:m>
                  <a:endParaRPr lang="en-CA" sz="2800" dirty="0"/>
                </a:p>
              </p:txBody>
            </p:sp>
          </mc:Choice>
          <mc:Fallback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95F231C5-441E-464E-ABFE-1AD2C183186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73303" y="4515986"/>
                  <a:ext cx="3593914" cy="73701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BCA65A3-0D28-4484-AC5C-78F499452BD1}"/>
                </a:ext>
              </a:extLst>
            </p:cNvPr>
            <p:cNvSpPr txBox="1"/>
            <p:nvPr/>
          </p:nvSpPr>
          <p:spPr>
            <a:xfrm>
              <a:off x="5717877" y="4208566"/>
              <a:ext cx="4402569" cy="402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b="1" dirty="0"/>
                <a:t>Non-Linear Sigmoid Activation function</a:t>
              </a:r>
            </a:p>
          </p:txBody>
        </p:sp>
      </p:grpSp>
      <p:pic>
        <p:nvPicPr>
          <p:cNvPr id="13" name="Picture 277">
            <a:extLst>
              <a:ext uri="{FF2B5EF4-FFF2-40B4-BE49-F238E27FC236}">
                <a16:creationId xmlns:a16="http://schemas.microsoft.com/office/drawing/2014/main" id="{B893A3BA-84FF-40EF-B66A-C7EA7BF7EE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229" y="1611143"/>
            <a:ext cx="2481771" cy="2551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9CA87BE0-EE51-4616-A699-A3CFED280445}"/>
              </a:ext>
            </a:extLst>
          </p:cNvPr>
          <p:cNvGrpSpPr/>
          <p:nvPr/>
        </p:nvGrpSpPr>
        <p:grpSpPr>
          <a:xfrm>
            <a:off x="4181800" y="1992341"/>
            <a:ext cx="3025357" cy="990748"/>
            <a:chOff x="3275856" y="2551266"/>
            <a:chExt cx="3025357" cy="990748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37B17C0-91A5-4C4A-A588-A72C627756CE}"/>
                </a:ext>
              </a:extLst>
            </p:cNvPr>
            <p:cNvSpPr/>
            <p:nvPr/>
          </p:nvSpPr>
          <p:spPr>
            <a:xfrm>
              <a:off x="3275856" y="2852937"/>
              <a:ext cx="640349" cy="68907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" name="Right Arrow 17">
              <a:extLst>
                <a:ext uri="{FF2B5EF4-FFF2-40B4-BE49-F238E27FC236}">
                  <a16:creationId xmlns:a16="http://schemas.microsoft.com/office/drawing/2014/main" id="{2F13D50A-56F9-4C25-8810-9E190DAF7533}"/>
                </a:ext>
              </a:extLst>
            </p:cNvPr>
            <p:cNvSpPr/>
            <p:nvPr/>
          </p:nvSpPr>
          <p:spPr>
            <a:xfrm rot="20352984">
              <a:off x="3807353" y="2551266"/>
              <a:ext cx="2493860" cy="457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D84CE8C-3267-4159-99B3-2852A8D83571}"/>
              </a:ext>
            </a:extLst>
          </p:cNvPr>
          <p:cNvSpPr txBox="1"/>
          <p:nvPr/>
        </p:nvSpPr>
        <p:spPr>
          <a:xfrm>
            <a:off x="2916794" y="5792728"/>
            <a:ext cx="44678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i="1" dirty="0"/>
              <a:t>m: number of neurons in the hidden layer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3B51785-78AA-4BEC-A418-021F0ABDA906}"/>
              </a:ext>
            </a:extLst>
          </p:cNvPr>
          <p:cNvGrpSpPr/>
          <p:nvPr/>
        </p:nvGrpSpPr>
        <p:grpSpPr>
          <a:xfrm>
            <a:off x="272233" y="1774962"/>
            <a:ext cx="3551677" cy="3329834"/>
            <a:chOff x="150140" y="1825796"/>
            <a:chExt cx="3551677" cy="3329834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9" name="Object 18">
                  <a:extLst>
                    <a:ext uri="{FF2B5EF4-FFF2-40B4-BE49-F238E27FC236}">
                      <a16:creationId xmlns:a16="http://schemas.microsoft.com/office/drawing/2014/main" id="{28882FFA-EB6F-441B-B3F8-FAB0648E0766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899591" y="1825796"/>
                <a:ext cx="1036635" cy="1474445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2057" name="Equation" r:id="rId8" imgW="622080" imgH="863280" progId="Equation.3">
                        <p:embed/>
                      </p:oleObj>
                    </mc:Choice>
                    <mc:Fallback>
                      <p:oleObj name="Equation" r:id="rId8" imgW="622080" imgH="863280" progId="Equation.3">
                        <p:embed/>
                        <p:pic>
                          <p:nvPicPr>
                            <p:cNvPr id="21" name="Object 2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99591" y="1825796"/>
                              <a:ext cx="1036635" cy="147444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15" name="Object 1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935919090"/>
                    </p:ext>
                  </p:extLst>
                </p:nvPr>
              </p:nvGraphicFramePr>
              <p:xfrm>
                <a:off x="899591" y="1825796"/>
                <a:ext cx="1036635" cy="1474445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8738" name="Equation" r:id="rId10" imgW="622080" imgH="863280" progId="Equation.3">
                        <p:embed/>
                      </p:oleObj>
                    </mc:Choice>
                    <mc:Fallback>
                      <p:oleObj name="Equation" r:id="rId10" imgW="622080" imgH="8632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99591" y="1825796"/>
                              <a:ext cx="1036635" cy="147444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5A533DB5-4E6D-44D9-8AAF-4D7C0E098039}"/>
                    </a:ext>
                  </a:extLst>
                </p:cNvPr>
                <p:cNvSpPr/>
                <p:nvPr/>
              </p:nvSpPr>
              <p:spPr>
                <a:xfrm>
                  <a:off x="150140" y="3645024"/>
                  <a:ext cx="3551677" cy="151060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CA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2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CA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11</m:t>
                                            </m:r>
                                          </m:sub>
                                        </m:sSub>
                                      </m:e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12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21</m:t>
                                            </m:r>
                                          </m:sub>
                                        </m:sSub>
                                      </m:e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22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</m:m>
                                </m:e>
                                <m:e>
                                  <m:r>
                                    <a:rPr lang="en-CA" i="1">
                                      <a:effectLst/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⋯</m:t>
                                  </m:r>
                                </m:e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CA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1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CA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, </m:t>
                                                </m:r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𝑁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2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CA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, </m:t>
                                                </m:r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𝑁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sub>
                                        </m:sSub>
                                      </m:e>
                                    </m:mr>
                                  </m:m>
                                </m:e>
                              </m:mr>
                              <m:mr>
                                <m:e>
                                  <m:r>
                                    <a:rPr lang="en-CA" i="1">
                                      <a:effectLst/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en-CA" i="1">
                                      <a:effectLst/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⋱</m:t>
                                  </m:r>
                                </m:e>
                                <m:e>
                                  <m:r>
                                    <a:rPr lang="en-CA" i="1">
                                      <a:effectLst/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⋮</m:t>
                                  </m:r>
                                </m:e>
                              </m:m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2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CA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𝑚</m:t>
                                            </m:r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−1,1</m:t>
                                            </m:r>
                                          </m:sub>
                                        </m:sSub>
                                      </m:e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𝑚</m:t>
                                            </m:r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−1,2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𝑚</m:t>
                                            </m:r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,1</m:t>
                                            </m:r>
                                          </m:sub>
                                        </m:sSub>
                                      </m:e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𝑚</m:t>
                                            </m:r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,2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</m:m>
                                </m:e>
                                <m:e>
                                  <m:r>
                                    <a:rPr lang="en-CA" i="1">
                                      <a:effectLst/>
                                      <a:latin typeface="Cambria Math"/>
                                      <a:ea typeface="Calibri"/>
                                      <a:cs typeface="Arial"/>
                                    </a:rPr>
                                    <m:t>⋯</m:t>
                                  </m:r>
                                </m:e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CA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𝑚</m:t>
                                            </m:r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−1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CA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, </m:t>
                                                </m:r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𝑁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CA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𝑊</m:t>
                                            </m:r>
                                          </m:e>
                                          <m:sub>
                                            <m:r>
                                              <a:rPr lang="en-CA" i="1">
                                                <a:effectLst/>
                                                <a:latin typeface="Cambria Math"/>
                                                <a:ea typeface="Calibri"/>
                                                <a:cs typeface="Arial"/>
                                              </a:rPr>
                                              <m:t>𝑚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CA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, </m:t>
                                                </m:r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𝑁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CA" i="1">
                                                    <a:effectLst/>
                                                    <a:latin typeface="Cambria Math"/>
                                                    <a:ea typeface="Calibri"/>
                                                    <a:cs typeface="Arial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sub>
                                        </m:sSub>
                                      </m:e>
                                    </m:mr>
                                  </m:m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CA" dirty="0"/>
                </a:p>
              </p:txBody>
            </p:sp>
          </mc:Choice>
          <mc:Fallback xmlns=""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0140" y="3645024"/>
                  <a:ext cx="3551677" cy="1510606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r="-2062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54D30B3-6BF1-4A48-8899-6DEAA6BC2F30}"/>
                  </a:ext>
                </a:extLst>
              </p:cNvPr>
              <p:cNvSpPr txBox="1"/>
              <p:nvPr/>
            </p:nvSpPr>
            <p:spPr>
              <a:xfrm>
                <a:off x="2962600" y="6169670"/>
                <a:ext cx="236417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i="1">
                            <a:latin typeface="Cambria Math"/>
                            <a:ea typeface="Calibri"/>
                            <a:cs typeface="Arial"/>
                          </a:rPr>
                          <m:t>𝑁</m:t>
                        </m:r>
                      </m:e>
                      <m:sub>
                        <m:r>
                          <a:rPr lang="en-CA" sz="2000" i="1">
                            <a:latin typeface="Cambria Math"/>
                            <a:ea typeface="Calibri"/>
                            <a:cs typeface="Arial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CA" sz="2000" i="1" dirty="0"/>
                  <a:t>: number of inputs</a:t>
                </a: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54D30B3-6BF1-4A48-8899-6DEAA6BC2F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2600" y="6169670"/>
                <a:ext cx="2364173" cy="400110"/>
              </a:xfrm>
              <a:prstGeom prst="rect">
                <a:avLst/>
              </a:prstGeom>
              <a:blipFill>
                <a:blip r:embed="rId13"/>
                <a:stretch>
                  <a:fillRect t="-7576" r="-2062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7758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0D42E41-C4E7-413D-885E-B7F0D48A01F9}"/>
              </a:ext>
            </a:extLst>
          </p:cNvPr>
          <p:cNvSpPr/>
          <p:nvPr/>
        </p:nvSpPr>
        <p:spPr>
          <a:xfrm>
            <a:off x="362765" y="514669"/>
            <a:ext cx="5104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2. LOGISTIC REGRESSION CLASSIFIER</a:t>
            </a:r>
            <a:endParaRPr lang="en-US" sz="20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C64C9CC-053D-427E-8762-961114CB3028}"/>
              </a:ext>
            </a:extLst>
          </p:cNvPr>
          <p:cNvSpPr txBox="1">
            <a:spLocks/>
          </p:cNvSpPr>
          <p:nvPr/>
        </p:nvSpPr>
        <p:spPr>
          <a:xfrm>
            <a:off x="-1192706" y="1352807"/>
            <a:ext cx="10660042" cy="3657600"/>
          </a:xfrm>
          <a:prstGeom prst="rect">
            <a:avLst/>
          </a:prstGeom>
        </p:spPr>
        <p:txBody>
          <a:bodyPr>
            <a:normAutofit/>
          </a:bodyPr>
          <a:lstStyle>
            <a:lvl1pPr marL="228611" indent="-228611" algn="l" defTabSz="91444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34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57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80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03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726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9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1551EA7-DDAB-4641-9E11-A9FF12793814}"/>
              </a:ext>
            </a:extLst>
          </p:cNvPr>
          <p:cNvCxnSpPr/>
          <p:nvPr/>
        </p:nvCxnSpPr>
        <p:spPr>
          <a:xfrm flipH="1">
            <a:off x="838847" y="3732821"/>
            <a:ext cx="5098404" cy="29178"/>
          </a:xfrm>
          <a:prstGeom prst="line">
            <a:avLst/>
          </a:prstGeom>
          <a:ln w="57150">
            <a:solidFill>
              <a:srgbClr val="A5D9E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89CBFBDA-56DA-4178-9C34-7BB9FEE6B821}"/>
              </a:ext>
            </a:extLst>
          </p:cNvPr>
          <p:cNvSpPr txBox="1">
            <a:spLocks/>
          </p:cNvSpPr>
          <p:nvPr/>
        </p:nvSpPr>
        <p:spPr>
          <a:xfrm>
            <a:off x="276225" y="1096495"/>
            <a:ext cx="8667750" cy="30251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600" b="1" dirty="0">
                <a:latin typeface="Montserrat" panose="02000505000000020004" pitchFamily="2" charset="0"/>
              </a:rPr>
              <a:t>Linear regression </a:t>
            </a:r>
            <a:r>
              <a:rPr lang="en-CA" sz="1600" dirty="0">
                <a:latin typeface="Montserrat" panose="02000505000000020004" pitchFamily="2" charset="0"/>
              </a:rPr>
              <a:t>is used to predict outputs on a continuous spectrum.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1600" dirty="0">
                <a:latin typeface="Montserrat" panose="02000505000000020004" pitchFamily="2" charset="0"/>
              </a:rPr>
              <a:t>Example: predicting revenue based on the outside air temperature. </a:t>
            </a:r>
          </a:p>
          <a:p>
            <a:r>
              <a:rPr lang="en-CA" sz="1600" b="1" dirty="0">
                <a:latin typeface="Montserrat" panose="02000505000000020004" pitchFamily="2" charset="0"/>
              </a:rPr>
              <a:t>Logistic regression is used to predict binary outputs</a:t>
            </a:r>
            <a:r>
              <a:rPr lang="en-CA" sz="1600" dirty="0">
                <a:latin typeface="Montserrat" panose="02000505000000020004" pitchFamily="2" charset="0"/>
              </a:rPr>
              <a:t> with two possible values labeled "0" or "1"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1600" dirty="0">
                <a:latin typeface="Montserrat" panose="02000505000000020004" pitchFamily="2" charset="0"/>
              </a:rPr>
              <a:t>Logistic model output can be one of two classes: pass/fail, win/lose, healthy/sick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46ACDCC-0802-4388-A4DD-D70B7A4C01A9}"/>
              </a:ext>
            </a:extLst>
          </p:cNvPr>
          <p:cNvCxnSpPr/>
          <p:nvPr/>
        </p:nvCxnSpPr>
        <p:spPr>
          <a:xfrm flipV="1">
            <a:off x="862279" y="6098559"/>
            <a:ext cx="5074972" cy="4770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325273E-4148-4E3A-9630-9C439F961E33}"/>
              </a:ext>
            </a:extLst>
          </p:cNvPr>
          <p:cNvCxnSpPr/>
          <p:nvPr/>
        </p:nvCxnSpPr>
        <p:spPr>
          <a:xfrm flipH="1" flipV="1">
            <a:off x="838845" y="3207347"/>
            <a:ext cx="54092" cy="29619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1DDC08E0-0D85-4B7D-BFC4-6A19675C5237}"/>
              </a:ext>
            </a:extLst>
          </p:cNvPr>
          <p:cNvSpPr/>
          <p:nvPr/>
        </p:nvSpPr>
        <p:spPr>
          <a:xfrm>
            <a:off x="1011996" y="596296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4DA6F7B-9270-4D7A-A724-02E05F6FCEFD}"/>
              </a:ext>
            </a:extLst>
          </p:cNvPr>
          <p:cNvSpPr/>
          <p:nvPr/>
        </p:nvSpPr>
        <p:spPr>
          <a:xfrm>
            <a:off x="1608587" y="596891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16FB33C-844B-48FF-904E-55F11F0CD00D}"/>
              </a:ext>
            </a:extLst>
          </p:cNvPr>
          <p:cNvSpPr/>
          <p:nvPr/>
        </p:nvSpPr>
        <p:spPr>
          <a:xfrm>
            <a:off x="2165757" y="596296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E39F51C-13EB-48E5-9AAA-417EBB6867ED}"/>
              </a:ext>
            </a:extLst>
          </p:cNvPr>
          <p:cNvSpPr/>
          <p:nvPr/>
        </p:nvSpPr>
        <p:spPr>
          <a:xfrm>
            <a:off x="2531590" y="361194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1CE233D-F3E1-48A1-9F42-18B0918C471A}"/>
              </a:ext>
            </a:extLst>
          </p:cNvPr>
          <p:cNvSpPr/>
          <p:nvPr/>
        </p:nvSpPr>
        <p:spPr>
          <a:xfrm>
            <a:off x="4395073" y="358276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D3738EA-86E8-4EDF-A86D-F918357C6CA3}"/>
              </a:ext>
            </a:extLst>
          </p:cNvPr>
          <p:cNvSpPr/>
          <p:nvPr/>
        </p:nvSpPr>
        <p:spPr>
          <a:xfrm>
            <a:off x="4836165" y="358276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884B81B-E56C-4946-B118-C6BBD692FDBD}"/>
              </a:ext>
            </a:extLst>
          </p:cNvPr>
          <p:cNvSpPr/>
          <p:nvPr/>
        </p:nvSpPr>
        <p:spPr>
          <a:xfrm>
            <a:off x="3962403" y="359240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EFA7D0C-6653-4C96-9D01-7C811A604FF3}"/>
              </a:ext>
            </a:extLst>
          </p:cNvPr>
          <p:cNvSpPr/>
          <p:nvPr/>
        </p:nvSpPr>
        <p:spPr>
          <a:xfrm>
            <a:off x="3113193" y="359184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EFA2D3-B278-4E13-9CD6-7E3F1EB26BA2}"/>
              </a:ext>
            </a:extLst>
          </p:cNvPr>
          <p:cNvSpPr txBox="1"/>
          <p:nvPr/>
        </p:nvSpPr>
        <p:spPr>
          <a:xfrm>
            <a:off x="3477694" y="6118969"/>
            <a:ext cx="2980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HOURS OF STUDYING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4A6CB68-B419-46FD-BEA3-D6C210782D4C}"/>
              </a:ext>
            </a:extLst>
          </p:cNvPr>
          <p:cNvSpPr txBox="1"/>
          <p:nvPr/>
        </p:nvSpPr>
        <p:spPr>
          <a:xfrm rot="16200000">
            <a:off x="-222534" y="4457484"/>
            <a:ext cx="1459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PASS/FAIL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5743F4B-6308-4624-9F7D-1A07ADD00B24}"/>
              </a:ext>
            </a:extLst>
          </p:cNvPr>
          <p:cNvSpPr/>
          <p:nvPr/>
        </p:nvSpPr>
        <p:spPr>
          <a:xfrm>
            <a:off x="2719090" y="595677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6501B0C-C8CE-47F0-BD0D-9CAD9D81FFD5}"/>
              </a:ext>
            </a:extLst>
          </p:cNvPr>
          <p:cNvSpPr/>
          <p:nvPr/>
        </p:nvSpPr>
        <p:spPr>
          <a:xfrm>
            <a:off x="3177418" y="596894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3553DDC3-CE35-4DF3-B8B7-A433A688D8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991382"/>
              </p:ext>
            </p:extLst>
          </p:nvPr>
        </p:nvGraphicFramePr>
        <p:xfrm>
          <a:off x="6317832" y="2958947"/>
          <a:ext cx="1858090" cy="2956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29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9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202">
                <a:tc>
                  <a:txBody>
                    <a:bodyPr/>
                    <a:lstStyle/>
                    <a:p>
                      <a:pPr algn="ctr"/>
                      <a:r>
                        <a:rPr lang="en-CA" sz="1400" dirty="0"/>
                        <a:t>Hours</a:t>
                      </a:r>
                      <a:r>
                        <a:rPr lang="en-CA" sz="1400" baseline="0" dirty="0"/>
                        <a:t> Studying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/>
                        <a:t>Pass/Fail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202">
                <a:tc>
                  <a:txBody>
                    <a:bodyPr/>
                    <a:lstStyle/>
                    <a:p>
                      <a:pPr algn="ctr"/>
                      <a:r>
                        <a:rPr lang="en-CA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202">
                <a:tc>
                  <a:txBody>
                    <a:bodyPr/>
                    <a:lstStyle/>
                    <a:p>
                      <a:pPr algn="ctr"/>
                      <a:r>
                        <a:rPr lang="en-CA" sz="1400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202">
                <a:tc>
                  <a:txBody>
                    <a:bodyPr/>
                    <a:lstStyle/>
                    <a:p>
                      <a:pPr algn="ctr"/>
                      <a:r>
                        <a:rPr lang="en-CA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202">
                <a:tc>
                  <a:txBody>
                    <a:bodyPr/>
                    <a:lstStyle/>
                    <a:p>
                      <a:pPr algn="ctr"/>
                      <a:r>
                        <a:rPr lang="en-CA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202">
                <a:tc>
                  <a:txBody>
                    <a:bodyPr/>
                    <a:lstStyle/>
                    <a:p>
                      <a:pPr algn="ctr"/>
                      <a:r>
                        <a:rPr lang="en-CA" sz="1400" dirty="0"/>
                        <a:t>3.25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202">
                <a:tc>
                  <a:txBody>
                    <a:bodyPr/>
                    <a:lstStyle/>
                    <a:p>
                      <a:pPr algn="ctr"/>
                      <a:r>
                        <a:rPr lang="en-CA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3202">
                <a:tc>
                  <a:txBody>
                    <a:bodyPr/>
                    <a:lstStyle/>
                    <a:p>
                      <a:pPr algn="ctr"/>
                      <a:r>
                        <a:rPr lang="en-CA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3202">
                <a:tc>
                  <a:txBody>
                    <a:bodyPr/>
                    <a:lstStyle/>
                    <a:p>
                      <a:pPr algn="ctr"/>
                      <a:r>
                        <a:rPr lang="en-CA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C398179-C7AA-4539-8E42-11E905E3F722}"/>
              </a:ext>
            </a:extLst>
          </p:cNvPr>
          <p:cNvCxnSpPr/>
          <p:nvPr/>
        </p:nvCxnSpPr>
        <p:spPr>
          <a:xfrm flipH="1">
            <a:off x="2656544" y="3178258"/>
            <a:ext cx="1447959" cy="3721430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40">
            <a:extLst>
              <a:ext uri="{FF2B5EF4-FFF2-40B4-BE49-F238E27FC236}">
                <a16:creationId xmlns:a16="http://schemas.microsoft.com/office/drawing/2014/main" id="{6E06F944-D51E-443E-A829-007C7D30FCEC}"/>
              </a:ext>
            </a:extLst>
          </p:cNvPr>
          <p:cNvCxnSpPr/>
          <p:nvPr/>
        </p:nvCxnSpPr>
        <p:spPr>
          <a:xfrm flipV="1">
            <a:off x="2861190" y="4402309"/>
            <a:ext cx="713861" cy="373777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D332B0B-97CA-4696-8FA3-AFD3BD78552C}"/>
              </a:ext>
            </a:extLst>
          </p:cNvPr>
          <p:cNvSpPr txBox="1"/>
          <p:nvPr/>
        </p:nvSpPr>
        <p:spPr>
          <a:xfrm>
            <a:off x="1413900" y="4585273"/>
            <a:ext cx="2167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>
                <a:solidFill>
                  <a:srgbClr val="FF0000"/>
                </a:solidFill>
              </a:rPr>
              <a:t>LINEAR MODEL</a:t>
            </a:r>
          </a:p>
        </p:txBody>
      </p:sp>
      <p:pic>
        <p:nvPicPr>
          <p:cNvPr id="42" name="Picture 2" descr="Image result for fail">
            <a:extLst>
              <a:ext uri="{FF2B5EF4-FFF2-40B4-BE49-F238E27FC236}">
                <a16:creationId xmlns:a16="http://schemas.microsoft.com/office/drawing/2014/main" id="{8BB87B54-925E-4B92-9A69-E256C4DA5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819" y="4552368"/>
            <a:ext cx="2539914" cy="142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75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36" grpId="0" animBg="1"/>
      <p:bldP spid="37" grpId="0" animBg="1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0D42E41-C4E7-413D-885E-B7F0D48A01F9}"/>
              </a:ext>
            </a:extLst>
          </p:cNvPr>
          <p:cNvSpPr/>
          <p:nvPr/>
        </p:nvSpPr>
        <p:spPr>
          <a:xfrm>
            <a:off x="362765" y="514669"/>
            <a:ext cx="5104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2. LOGISTIC REGRESSION CLASSIFIER</a:t>
            </a:r>
            <a:endParaRPr lang="en-US" sz="20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C64C9CC-053D-427E-8762-961114CB3028}"/>
              </a:ext>
            </a:extLst>
          </p:cNvPr>
          <p:cNvSpPr txBox="1">
            <a:spLocks/>
          </p:cNvSpPr>
          <p:nvPr/>
        </p:nvSpPr>
        <p:spPr>
          <a:xfrm>
            <a:off x="-1192706" y="1352807"/>
            <a:ext cx="10660042" cy="3657600"/>
          </a:xfrm>
          <a:prstGeom prst="rect">
            <a:avLst/>
          </a:prstGeom>
        </p:spPr>
        <p:txBody>
          <a:bodyPr>
            <a:normAutofit/>
          </a:bodyPr>
          <a:lstStyle>
            <a:lvl1pPr marL="228611" indent="-228611" algn="l" defTabSz="91444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34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57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80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03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726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9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83E04EA-4023-400F-B515-F987E03283D3}"/>
              </a:ext>
            </a:extLst>
          </p:cNvPr>
          <p:cNvCxnSpPr/>
          <p:nvPr/>
        </p:nvCxnSpPr>
        <p:spPr>
          <a:xfrm flipH="1">
            <a:off x="753123" y="3376640"/>
            <a:ext cx="5098404" cy="29178"/>
          </a:xfrm>
          <a:prstGeom prst="line">
            <a:avLst/>
          </a:prstGeom>
          <a:ln w="57150">
            <a:solidFill>
              <a:srgbClr val="A5D9E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8E2E5ED-40FE-4EF4-B04D-5EB174A632EE}"/>
              </a:ext>
            </a:extLst>
          </p:cNvPr>
          <p:cNvCxnSpPr/>
          <p:nvPr/>
        </p:nvCxnSpPr>
        <p:spPr>
          <a:xfrm flipV="1">
            <a:off x="776555" y="5742378"/>
            <a:ext cx="5074972" cy="4770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C6F0178-3C3C-4168-A9DA-9BB7B0E5EC99}"/>
              </a:ext>
            </a:extLst>
          </p:cNvPr>
          <p:cNvCxnSpPr/>
          <p:nvPr/>
        </p:nvCxnSpPr>
        <p:spPr>
          <a:xfrm flipH="1" flipV="1">
            <a:off x="753121" y="2851166"/>
            <a:ext cx="54092" cy="29619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9A903F73-71E9-4D54-AC7A-C7DAB3D2B8D3}"/>
              </a:ext>
            </a:extLst>
          </p:cNvPr>
          <p:cNvSpPr/>
          <p:nvPr/>
        </p:nvSpPr>
        <p:spPr>
          <a:xfrm>
            <a:off x="926272" y="560678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1A4B1D2-27CF-45EB-8F95-E9991A61C22B}"/>
              </a:ext>
            </a:extLst>
          </p:cNvPr>
          <p:cNvSpPr/>
          <p:nvPr/>
        </p:nvSpPr>
        <p:spPr>
          <a:xfrm>
            <a:off x="1522863" y="561272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CE15FC6-CD5E-4C19-B5D9-2EBA1B5B7422}"/>
              </a:ext>
            </a:extLst>
          </p:cNvPr>
          <p:cNvSpPr/>
          <p:nvPr/>
        </p:nvSpPr>
        <p:spPr>
          <a:xfrm>
            <a:off x="2137314" y="561494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88120384-CBA4-4016-B580-8AAB95B341C9}"/>
              </a:ext>
            </a:extLst>
          </p:cNvPr>
          <p:cNvSpPr/>
          <p:nvPr/>
        </p:nvSpPr>
        <p:spPr>
          <a:xfrm>
            <a:off x="2445866" y="325575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DFC118E-EA11-4316-9926-F86D081CE159}"/>
              </a:ext>
            </a:extLst>
          </p:cNvPr>
          <p:cNvSpPr/>
          <p:nvPr/>
        </p:nvSpPr>
        <p:spPr>
          <a:xfrm>
            <a:off x="4309349" y="322658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4C893D7-6A7A-4E12-B154-4C7FBE498DB3}"/>
              </a:ext>
            </a:extLst>
          </p:cNvPr>
          <p:cNvSpPr/>
          <p:nvPr/>
        </p:nvSpPr>
        <p:spPr>
          <a:xfrm>
            <a:off x="4750441" y="322658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B522CD3-5665-40C0-A27F-A5E8CB2C5177}"/>
              </a:ext>
            </a:extLst>
          </p:cNvPr>
          <p:cNvSpPr/>
          <p:nvPr/>
        </p:nvSpPr>
        <p:spPr>
          <a:xfrm>
            <a:off x="3893273" y="324117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2202A63-A4BD-4BB3-88B4-9DED324BA783}"/>
              </a:ext>
            </a:extLst>
          </p:cNvPr>
          <p:cNvSpPr/>
          <p:nvPr/>
        </p:nvSpPr>
        <p:spPr>
          <a:xfrm>
            <a:off x="3027469" y="323566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81DED77-B69D-4537-8AAF-308E7867B023}"/>
              </a:ext>
            </a:extLst>
          </p:cNvPr>
          <p:cNvSpPr txBox="1"/>
          <p:nvPr/>
        </p:nvSpPr>
        <p:spPr>
          <a:xfrm>
            <a:off x="3219238" y="5873931"/>
            <a:ext cx="2980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HOURS OF STUDYING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C11EE67-CD71-4359-8D51-B9C58337DA12}"/>
              </a:ext>
            </a:extLst>
          </p:cNvPr>
          <p:cNvSpPr txBox="1"/>
          <p:nvPr/>
        </p:nvSpPr>
        <p:spPr>
          <a:xfrm rot="16200000">
            <a:off x="-308258" y="4101303"/>
            <a:ext cx="1459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PASS/FAIL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A692508F-0088-4C11-BB18-56F2AE435E33}"/>
              </a:ext>
            </a:extLst>
          </p:cNvPr>
          <p:cNvSpPr/>
          <p:nvPr/>
        </p:nvSpPr>
        <p:spPr>
          <a:xfrm>
            <a:off x="2609665" y="558504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4B1C21B-F691-4F56-958C-DCD39F63C70D}"/>
              </a:ext>
            </a:extLst>
          </p:cNvPr>
          <p:cNvSpPr/>
          <p:nvPr/>
        </p:nvSpPr>
        <p:spPr>
          <a:xfrm>
            <a:off x="3027468" y="558504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Freeform 22">
            <a:extLst>
              <a:ext uri="{FF2B5EF4-FFF2-40B4-BE49-F238E27FC236}">
                <a16:creationId xmlns:a16="http://schemas.microsoft.com/office/drawing/2014/main" id="{4882C264-A332-4F6B-93A0-38AB4D152CED}"/>
              </a:ext>
            </a:extLst>
          </p:cNvPr>
          <p:cNvSpPr/>
          <p:nvPr/>
        </p:nvSpPr>
        <p:spPr>
          <a:xfrm>
            <a:off x="1197489" y="3429000"/>
            <a:ext cx="4523874" cy="2290351"/>
          </a:xfrm>
          <a:custGeom>
            <a:avLst/>
            <a:gdLst>
              <a:gd name="connsiteX0" fmla="*/ 0 w 4523874"/>
              <a:gd name="connsiteY0" fmla="*/ 1890929 h 1915505"/>
              <a:gd name="connsiteX1" fmla="*/ 1395663 w 4523874"/>
              <a:gd name="connsiteY1" fmla="*/ 1878897 h 1915505"/>
              <a:gd name="connsiteX2" fmla="*/ 1816769 w 4523874"/>
              <a:gd name="connsiteY2" fmla="*/ 1542013 h 1915505"/>
              <a:gd name="connsiteX3" fmla="*/ 2346158 w 4523874"/>
              <a:gd name="connsiteY3" fmla="*/ 423076 h 1915505"/>
              <a:gd name="connsiteX4" fmla="*/ 3092116 w 4523874"/>
              <a:gd name="connsiteY4" fmla="*/ 50097 h 1915505"/>
              <a:gd name="connsiteX5" fmla="*/ 4523874 w 4523874"/>
              <a:gd name="connsiteY5" fmla="*/ 14002 h 1915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874" h="1915505">
                <a:moveTo>
                  <a:pt x="0" y="1890929"/>
                </a:moveTo>
                <a:cubicBezTo>
                  <a:pt x="546434" y="1913989"/>
                  <a:pt x="1092868" y="1937050"/>
                  <a:pt x="1395663" y="1878897"/>
                </a:cubicBezTo>
                <a:cubicBezTo>
                  <a:pt x="1698458" y="1820744"/>
                  <a:pt x="1658353" y="1784650"/>
                  <a:pt x="1816769" y="1542013"/>
                </a:cubicBezTo>
                <a:cubicBezTo>
                  <a:pt x="1975185" y="1299376"/>
                  <a:pt x="2133600" y="671729"/>
                  <a:pt x="2346158" y="423076"/>
                </a:cubicBezTo>
                <a:cubicBezTo>
                  <a:pt x="2558716" y="174423"/>
                  <a:pt x="2729163" y="118276"/>
                  <a:pt x="3092116" y="50097"/>
                </a:cubicBezTo>
                <a:cubicBezTo>
                  <a:pt x="3455069" y="-18082"/>
                  <a:pt x="4094748" y="-2040"/>
                  <a:pt x="4523874" y="14002"/>
                </a:cubicBezTo>
              </a:path>
            </a:pathLst>
          </a:custGeom>
          <a:ln w="57150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51A92C5-5164-4C85-B7E4-068E07598477}"/>
              </a:ext>
            </a:extLst>
          </p:cNvPr>
          <p:cNvSpPr txBox="1"/>
          <p:nvPr/>
        </p:nvSpPr>
        <p:spPr>
          <a:xfrm>
            <a:off x="1083610" y="3989236"/>
            <a:ext cx="2167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>
                <a:solidFill>
                  <a:srgbClr val="FF0000"/>
                </a:solidFill>
              </a:rPr>
              <a:t>LOGISTIC REGRESSION MODEL</a:t>
            </a:r>
          </a:p>
        </p:txBody>
      </p:sp>
      <p:cxnSp>
        <p:nvCxnSpPr>
          <p:cNvPr id="60" name="Curved Connector 24">
            <a:extLst>
              <a:ext uri="{FF2B5EF4-FFF2-40B4-BE49-F238E27FC236}">
                <a16:creationId xmlns:a16="http://schemas.microsoft.com/office/drawing/2014/main" id="{DFD81106-CE2E-4038-AB1B-9126E7021AD5}"/>
              </a:ext>
            </a:extLst>
          </p:cNvPr>
          <p:cNvCxnSpPr/>
          <p:nvPr/>
        </p:nvCxnSpPr>
        <p:spPr>
          <a:xfrm flipV="1">
            <a:off x="1807062" y="4371871"/>
            <a:ext cx="1504605" cy="612651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5F6B4A05-B8BE-42D5-96F2-FF68D99C494E}"/>
              </a:ext>
            </a:extLst>
          </p:cNvPr>
          <p:cNvSpPr/>
          <p:nvPr/>
        </p:nvSpPr>
        <p:spPr>
          <a:xfrm>
            <a:off x="362765" y="1005974"/>
            <a:ext cx="8587202" cy="121776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A" sz="1600" b="1" dirty="0">
                <a:latin typeface="Montserrat" panose="02000505000000020004" pitchFamily="2" charset="0"/>
              </a:rPr>
              <a:t>Logistic regression algorithm works by implementing a linear equation first with independent predictors to predict a value.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A" sz="1600" b="1" dirty="0">
                <a:latin typeface="Montserrat" panose="02000505000000020004" pitchFamily="2" charset="0"/>
              </a:rPr>
              <a:t>We then need to convert this value into a probability that could range from 0 to 1.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ED965919-D781-42A4-848C-32C6A257BA4B}"/>
                  </a:ext>
                </a:extLst>
              </p:cNvPr>
              <p:cNvSpPr/>
              <p:nvPr/>
            </p:nvSpPr>
            <p:spPr>
              <a:xfrm>
                <a:off x="5314468" y="1909622"/>
                <a:ext cx="6096000" cy="335540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u="sng" dirty="0">
                    <a:latin typeface="medium-content-serif-font"/>
                  </a:rPr>
                  <a:t>Linear equation: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CA" sz="2400" b="0" i="1" dirty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CA" sz="2400" dirty="0">
                  <a:latin typeface="medium-content-serif-fon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A" sz="2400" u="sng" dirty="0">
                    <a:latin typeface="medium-content-serif-font"/>
                  </a:rPr>
                  <a:t>Apply Sigmoid function: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b="0" i="1" dirty="0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l-GR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b="0" i="1" dirty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CA" sz="2400" b="0" i="1" dirty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CA" sz="2400" b="0" i="1" dirty="0">
                        <a:latin typeface="Cambria Math" panose="02040503050406030204" pitchFamily="18" charset="0"/>
                      </a:rPr>
                      <m:t>𝑠𝑖𝑔𝑚𝑜𝑖𝑑</m:t>
                    </m:r>
                    <m:r>
                      <a:rPr lang="en-CA" sz="2400" b="0" i="1" dirty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CA" sz="2400" b="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</m:oMath>
                </a14:m>
                <a:endParaRPr lang="en-CA" sz="2400" dirty="0">
                  <a:latin typeface="medium-content-serif-font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i="1" dirty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l-GR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i="1" dirty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CA" sz="2400" i="1" dirty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p>
                        </m:sSup>
                      </m:den>
                    </m:f>
                  </m:oMath>
                </a14:m>
                <a:endParaRPr lang="en-CA" sz="2400" dirty="0">
                  <a:latin typeface="medium-content-serif-font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i="1" dirty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l-GR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i="1" dirty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CA" sz="2400" i="1" dirty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400" i="1" dirty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sz="2400" i="1" dirty="0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CA" sz="24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400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CA" sz="2400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CA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2400" i="1" dirty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CA" sz="2400" i="1" dirty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CA" sz="2400" i="1" dirty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CA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2400" i="1" dirty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CA" sz="2400" i="1" dirty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CA" sz="2400" i="1" dirty="0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CA" sz="2400" i="1" dirty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CA" sz="2400" b="0" i="1" dirty="0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den>
                    </m:f>
                  </m:oMath>
                </a14:m>
                <a:endParaRPr lang="en-CA" sz="2400" dirty="0">
                  <a:latin typeface="medium-content-serif-font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CA" sz="2400" dirty="0">
                  <a:latin typeface="medium-content-serif-font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CA" sz="2400" dirty="0">
                  <a:latin typeface="medium-content-serif-font"/>
                </a:endParaRPr>
              </a:p>
            </p:txBody>
          </p:sp>
        </mc:Choice>
        <mc:Fallback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ED965919-D781-42A4-848C-32C6A257BA4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4468" y="1909622"/>
                <a:ext cx="6096000" cy="3355406"/>
              </a:xfrm>
              <a:prstGeom prst="rect">
                <a:avLst/>
              </a:prstGeom>
              <a:blipFill>
                <a:blip r:embed="rId3"/>
                <a:stretch>
                  <a:fillRect l="-1400" t="-1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3965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0D42E41-C4E7-413D-885E-B7F0D48A01F9}"/>
              </a:ext>
            </a:extLst>
          </p:cNvPr>
          <p:cNvSpPr/>
          <p:nvPr/>
        </p:nvSpPr>
        <p:spPr>
          <a:xfrm>
            <a:off x="362765" y="514669"/>
            <a:ext cx="5104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2. LOGISTIC REGRESSION CLASSIFIER</a:t>
            </a:r>
            <a:endParaRPr lang="en-US" sz="20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C64C9CC-053D-427E-8762-961114CB3028}"/>
              </a:ext>
            </a:extLst>
          </p:cNvPr>
          <p:cNvSpPr txBox="1">
            <a:spLocks/>
          </p:cNvSpPr>
          <p:nvPr/>
        </p:nvSpPr>
        <p:spPr>
          <a:xfrm>
            <a:off x="-1192706" y="1352807"/>
            <a:ext cx="10660042" cy="3657600"/>
          </a:xfrm>
          <a:prstGeom prst="rect">
            <a:avLst/>
          </a:prstGeom>
        </p:spPr>
        <p:txBody>
          <a:bodyPr>
            <a:normAutofit/>
          </a:bodyPr>
          <a:lstStyle>
            <a:lvl1pPr marL="228611" indent="-228611" algn="l" defTabSz="91444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34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57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80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03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726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9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1" algn="l" defTabSz="91444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EB411E9-4C2E-4CC0-848C-DD4C93C86196}"/>
              </a:ext>
            </a:extLst>
          </p:cNvPr>
          <p:cNvSpPr/>
          <p:nvPr/>
        </p:nvSpPr>
        <p:spPr>
          <a:xfrm>
            <a:off x="1717622" y="3600760"/>
            <a:ext cx="2523367" cy="1214043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bg1">
                    <a:lumMod val="50000"/>
                  </a:schemeClr>
                </a:solidFill>
              </a:rPr>
              <a:t>Class 0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7771B25-6F37-453E-BB4E-7DD6253FED1A}"/>
              </a:ext>
            </a:extLst>
          </p:cNvPr>
          <p:cNvSpPr/>
          <p:nvPr/>
        </p:nvSpPr>
        <p:spPr>
          <a:xfrm>
            <a:off x="4222076" y="2507421"/>
            <a:ext cx="2898633" cy="102321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bg1">
                    <a:lumMod val="50000"/>
                  </a:schemeClr>
                </a:solidFill>
              </a:rPr>
              <a:t>Class 1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67C7066-0D33-48D9-B40F-75AF2147B6FA}"/>
              </a:ext>
            </a:extLst>
          </p:cNvPr>
          <p:cNvCxnSpPr/>
          <p:nvPr/>
        </p:nvCxnSpPr>
        <p:spPr>
          <a:xfrm flipH="1">
            <a:off x="1663532" y="2478244"/>
            <a:ext cx="5098404" cy="29178"/>
          </a:xfrm>
          <a:prstGeom prst="line">
            <a:avLst/>
          </a:prstGeom>
          <a:ln w="57150">
            <a:solidFill>
              <a:srgbClr val="A5D9E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BB50B35-DE22-4BB3-A1F4-7E4E4A1905E5}"/>
              </a:ext>
            </a:extLst>
          </p:cNvPr>
          <p:cNvCxnSpPr/>
          <p:nvPr/>
        </p:nvCxnSpPr>
        <p:spPr>
          <a:xfrm flipV="1">
            <a:off x="1686964" y="4843982"/>
            <a:ext cx="5074972" cy="4770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FF240A9-BE52-4027-9D18-38C3AFFB8C69}"/>
              </a:ext>
            </a:extLst>
          </p:cNvPr>
          <p:cNvCxnSpPr/>
          <p:nvPr/>
        </p:nvCxnSpPr>
        <p:spPr>
          <a:xfrm flipH="1" flipV="1">
            <a:off x="1663530" y="1952770"/>
            <a:ext cx="54092" cy="29619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4886DAEE-1002-4212-8071-2DA92A657F75}"/>
              </a:ext>
            </a:extLst>
          </p:cNvPr>
          <p:cNvSpPr/>
          <p:nvPr/>
        </p:nvSpPr>
        <p:spPr>
          <a:xfrm>
            <a:off x="1836681" y="470838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5C0DE27-D7A9-42E8-A659-9778A6344A90}"/>
              </a:ext>
            </a:extLst>
          </p:cNvPr>
          <p:cNvSpPr/>
          <p:nvPr/>
        </p:nvSpPr>
        <p:spPr>
          <a:xfrm>
            <a:off x="2433272" y="471433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5237A1A-E860-49BC-9D9D-5B6F673B7CD2}"/>
              </a:ext>
            </a:extLst>
          </p:cNvPr>
          <p:cNvSpPr/>
          <p:nvPr/>
        </p:nvSpPr>
        <p:spPr>
          <a:xfrm>
            <a:off x="3047723" y="471655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9ECCB43-1FAF-414D-A607-A857A29947D6}"/>
              </a:ext>
            </a:extLst>
          </p:cNvPr>
          <p:cNvSpPr/>
          <p:nvPr/>
        </p:nvSpPr>
        <p:spPr>
          <a:xfrm>
            <a:off x="3356275" y="235736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87EB0F2-E8C3-4EDB-89E0-B042407D0C21}"/>
              </a:ext>
            </a:extLst>
          </p:cNvPr>
          <p:cNvSpPr/>
          <p:nvPr/>
        </p:nvSpPr>
        <p:spPr>
          <a:xfrm>
            <a:off x="5219758" y="232818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80B64A3-48DA-41B1-871A-D776CB8DBDB6}"/>
              </a:ext>
            </a:extLst>
          </p:cNvPr>
          <p:cNvSpPr/>
          <p:nvPr/>
        </p:nvSpPr>
        <p:spPr>
          <a:xfrm>
            <a:off x="5660850" y="232818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9EBC222-BCBA-4AD6-84AF-187432F9539F}"/>
              </a:ext>
            </a:extLst>
          </p:cNvPr>
          <p:cNvSpPr/>
          <p:nvPr/>
        </p:nvSpPr>
        <p:spPr>
          <a:xfrm>
            <a:off x="4803682" y="234277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8D44483-4202-4CF3-97D6-4C31899A6250}"/>
              </a:ext>
            </a:extLst>
          </p:cNvPr>
          <p:cNvSpPr/>
          <p:nvPr/>
        </p:nvSpPr>
        <p:spPr>
          <a:xfrm>
            <a:off x="3937878" y="233726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818FF0D-A45E-495B-ADAC-C67995B3636F}"/>
              </a:ext>
            </a:extLst>
          </p:cNvPr>
          <p:cNvSpPr txBox="1"/>
          <p:nvPr/>
        </p:nvSpPr>
        <p:spPr>
          <a:xfrm>
            <a:off x="2381427" y="4986770"/>
            <a:ext cx="2980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HOURS OF STUDYING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2473A71-77E4-4608-A647-FC1F5B781F51}"/>
              </a:ext>
            </a:extLst>
          </p:cNvPr>
          <p:cNvSpPr txBox="1"/>
          <p:nvPr/>
        </p:nvSpPr>
        <p:spPr>
          <a:xfrm rot="16200000">
            <a:off x="168706" y="3156239"/>
            <a:ext cx="1459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PASS/FAIL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BFE4810-C7A2-4DDE-AB36-E2F06EAE41BA}"/>
              </a:ext>
            </a:extLst>
          </p:cNvPr>
          <p:cNvSpPr/>
          <p:nvPr/>
        </p:nvSpPr>
        <p:spPr>
          <a:xfrm>
            <a:off x="3520074" y="468665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0FCDD98-81F6-4F55-8371-BE4C10CEE32E}"/>
              </a:ext>
            </a:extLst>
          </p:cNvPr>
          <p:cNvSpPr/>
          <p:nvPr/>
        </p:nvSpPr>
        <p:spPr>
          <a:xfrm>
            <a:off x="3937877" y="468665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" name="Freeform 22">
            <a:extLst>
              <a:ext uri="{FF2B5EF4-FFF2-40B4-BE49-F238E27FC236}">
                <a16:creationId xmlns:a16="http://schemas.microsoft.com/office/drawing/2014/main" id="{91BD6FE2-D7F0-4538-9004-06EE2452355E}"/>
              </a:ext>
            </a:extLst>
          </p:cNvPr>
          <p:cNvSpPr/>
          <p:nvPr/>
        </p:nvSpPr>
        <p:spPr>
          <a:xfrm>
            <a:off x="2107898" y="2530604"/>
            <a:ext cx="4523874" cy="2290351"/>
          </a:xfrm>
          <a:custGeom>
            <a:avLst/>
            <a:gdLst>
              <a:gd name="connsiteX0" fmla="*/ 0 w 4523874"/>
              <a:gd name="connsiteY0" fmla="*/ 1890929 h 1915505"/>
              <a:gd name="connsiteX1" fmla="*/ 1395663 w 4523874"/>
              <a:gd name="connsiteY1" fmla="*/ 1878897 h 1915505"/>
              <a:gd name="connsiteX2" fmla="*/ 1816769 w 4523874"/>
              <a:gd name="connsiteY2" fmla="*/ 1542013 h 1915505"/>
              <a:gd name="connsiteX3" fmla="*/ 2346158 w 4523874"/>
              <a:gd name="connsiteY3" fmla="*/ 423076 h 1915505"/>
              <a:gd name="connsiteX4" fmla="*/ 3092116 w 4523874"/>
              <a:gd name="connsiteY4" fmla="*/ 50097 h 1915505"/>
              <a:gd name="connsiteX5" fmla="*/ 4523874 w 4523874"/>
              <a:gd name="connsiteY5" fmla="*/ 14002 h 1915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874" h="1915505">
                <a:moveTo>
                  <a:pt x="0" y="1890929"/>
                </a:moveTo>
                <a:cubicBezTo>
                  <a:pt x="546434" y="1913989"/>
                  <a:pt x="1092868" y="1937050"/>
                  <a:pt x="1395663" y="1878897"/>
                </a:cubicBezTo>
                <a:cubicBezTo>
                  <a:pt x="1698458" y="1820744"/>
                  <a:pt x="1658353" y="1784650"/>
                  <a:pt x="1816769" y="1542013"/>
                </a:cubicBezTo>
                <a:cubicBezTo>
                  <a:pt x="1975185" y="1299376"/>
                  <a:pt x="2133600" y="671729"/>
                  <a:pt x="2346158" y="423076"/>
                </a:cubicBezTo>
                <a:cubicBezTo>
                  <a:pt x="2558716" y="174423"/>
                  <a:pt x="2729163" y="118276"/>
                  <a:pt x="3092116" y="50097"/>
                </a:cubicBezTo>
                <a:cubicBezTo>
                  <a:pt x="3455069" y="-18082"/>
                  <a:pt x="4094748" y="-2040"/>
                  <a:pt x="4523874" y="14002"/>
                </a:cubicBezTo>
              </a:path>
            </a:pathLst>
          </a:custGeom>
          <a:ln w="57150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3" name="Curved Connector 24">
            <a:extLst>
              <a:ext uri="{FF2B5EF4-FFF2-40B4-BE49-F238E27FC236}">
                <a16:creationId xmlns:a16="http://schemas.microsoft.com/office/drawing/2014/main" id="{7BD39C42-C29F-4A1C-ACC7-9CB3A3FAE4A3}"/>
              </a:ext>
            </a:extLst>
          </p:cNvPr>
          <p:cNvCxnSpPr/>
          <p:nvPr/>
        </p:nvCxnSpPr>
        <p:spPr>
          <a:xfrm rot="10800000">
            <a:off x="5219758" y="3603248"/>
            <a:ext cx="1196838" cy="713697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266AA895-85BA-455E-BF7F-A9FCFC3667A2}"/>
              </a:ext>
            </a:extLst>
          </p:cNvPr>
          <p:cNvSpPr/>
          <p:nvPr/>
        </p:nvSpPr>
        <p:spPr>
          <a:xfrm>
            <a:off x="393503" y="1039143"/>
            <a:ext cx="8372555" cy="7140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A" sz="1600" b="1" dirty="0">
                <a:latin typeface="Montserrat" panose="02000505000000020004" pitchFamily="2" charset="0"/>
              </a:rPr>
              <a:t>Now we need to convert from a probability to a class value which is “0” or “1”.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AD2AE8A-8FCA-40F8-8FD5-F28FE5D15FFA}"/>
              </a:ext>
            </a:extLst>
          </p:cNvPr>
          <p:cNvCxnSpPr/>
          <p:nvPr/>
        </p:nvCxnSpPr>
        <p:spPr>
          <a:xfrm flipH="1">
            <a:off x="1774221" y="3530635"/>
            <a:ext cx="5098404" cy="29178"/>
          </a:xfrm>
          <a:prstGeom prst="line">
            <a:avLst/>
          </a:prstGeom>
          <a:ln w="57150">
            <a:solidFill>
              <a:srgbClr val="A5D9E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35761FB2-A20A-4AEA-998E-99558EE5DA07}"/>
              </a:ext>
            </a:extLst>
          </p:cNvPr>
          <p:cNvSpPr txBox="1"/>
          <p:nvPr/>
        </p:nvSpPr>
        <p:spPr>
          <a:xfrm>
            <a:off x="6355544" y="4052878"/>
            <a:ext cx="2167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>
                <a:solidFill>
                  <a:srgbClr val="FF0000"/>
                </a:solidFill>
              </a:rPr>
              <a:t>THRESHOLD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01B8C5C-5340-43B7-BC4F-8E23FFA7CEA8}"/>
              </a:ext>
            </a:extLst>
          </p:cNvPr>
          <p:cNvSpPr txBox="1"/>
          <p:nvPr/>
        </p:nvSpPr>
        <p:spPr>
          <a:xfrm>
            <a:off x="1081002" y="3314391"/>
            <a:ext cx="577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0.5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FFEF011-ABF4-4808-B696-F640E40782C8}"/>
              </a:ext>
            </a:extLst>
          </p:cNvPr>
          <p:cNvSpPr txBox="1"/>
          <p:nvPr/>
        </p:nvSpPr>
        <p:spPr>
          <a:xfrm>
            <a:off x="1808491" y="2754776"/>
            <a:ext cx="2167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>
                <a:solidFill>
                  <a:srgbClr val="FF0000"/>
                </a:solidFill>
              </a:rPr>
              <a:t>LOGISTIC REGRESSION MODEL</a:t>
            </a:r>
          </a:p>
        </p:txBody>
      </p:sp>
      <p:cxnSp>
        <p:nvCxnSpPr>
          <p:cNvPr id="69" name="Curved Connector 33">
            <a:extLst>
              <a:ext uri="{FF2B5EF4-FFF2-40B4-BE49-F238E27FC236}">
                <a16:creationId xmlns:a16="http://schemas.microsoft.com/office/drawing/2014/main" id="{C09AB821-B51A-43D0-8A39-4427C234A039}"/>
              </a:ext>
            </a:extLst>
          </p:cNvPr>
          <p:cNvCxnSpPr/>
          <p:nvPr/>
        </p:nvCxnSpPr>
        <p:spPr>
          <a:xfrm>
            <a:off x="2853409" y="3080769"/>
            <a:ext cx="1200877" cy="851635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13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66" grpId="0"/>
      <p:bldP spid="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0D42E41-C4E7-413D-885E-B7F0D48A01F9}"/>
              </a:ext>
            </a:extLst>
          </p:cNvPr>
          <p:cNvSpPr/>
          <p:nvPr/>
        </p:nvSpPr>
        <p:spPr>
          <a:xfrm>
            <a:off x="362765" y="514669"/>
            <a:ext cx="4607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3. RANDOM FOREST CLASSIFIERS</a:t>
            </a:r>
            <a:endParaRPr lang="en-US" sz="2000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45534B2D-7A1E-43E5-9637-3B8C898D3644}"/>
              </a:ext>
            </a:extLst>
          </p:cNvPr>
          <p:cNvSpPr txBox="1">
            <a:spLocks/>
          </p:cNvSpPr>
          <p:nvPr/>
        </p:nvSpPr>
        <p:spPr>
          <a:xfrm>
            <a:off x="405013" y="1043128"/>
            <a:ext cx="8649855" cy="2720010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ru-RU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b="1">
                <a:latin typeface="Montserrat" panose="02000505000000020004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600" dirty="0"/>
              <a:t>Decision Trees are supervised Machine Learning technique where the data is split according to a certain condition/parameter. </a:t>
            </a:r>
          </a:p>
          <a:p>
            <a:r>
              <a:rPr lang="en-CA" sz="1600" dirty="0"/>
              <a:t>Let’s assume we want to classify whether a customer could retire or not based on their savings and age.</a:t>
            </a:r>
          </a:p>
          <a:p>
            <a:r>
              <a:rPr lang="en-CA" sz="1600" dirty="0"/>
              <a:t>Random Forest Classifier is a type of ensemble algorithm. </a:t>
            </a:r>
          </a:p>
          <a:p>
            <a:r>
              <a:rPr lang="en-CA" sz="1600" dirty="0"/>
              <a:t>It creates a set of decision trees from randomly selected subset of training set. </a:t>
            </a:r>
          </a:p>
          <a:p>
            <a:r>
              <a:rPr lang="en-CA" sz="1600" dirty="0"/>
              <a:t>It then combines votes from different decision trees to decide the final class of the test object.</a:t>
            </a:r>
          </a:p>
          <a:p>
            <a:endParaRPr lang="en-CA" sz="1600" dirty="0"/>
          </a:p>
          <a:p>
            <a:endParaRPr lang="en-CA" sz="1600" dirty="0"/>
          </a:p>
        </p:txBody>
      </p:sp>
      <p:sp>
        <p:nvSpPr>
          <p:cNvPr id="91" name="Rounded Rectangle 5">
            <a:extLst>
              <a:ext uri="{FF2B5EF4-FFF2-40B4-BE49-F238E27FC236}">
                <a16:creationId xmlns:a16="http://schemas.microsoft.com/office/drawing/2014/main" id="{4CB87B00-B067-4F4E-9E91-D3504FAA0CF1}"/>
              </a:ext>
            </a:extLst>
          </p:cNvPr>
          <p:cNvSpPr/>
          <p:nvPr/>
        </p:nvSpPr>
        <p:spPr>
          <a:xfrm>
            <a:off x="1045958" y="3981386"/>
            <a:ext cx="799705" cy="3824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Savings&gt;$1M</a:t>
            </a:r>
          </a:p>
        </p:txBody>
      </p:sp>
      <p:sp>
        <p:nvSpPr>
          <p:cNvPr id="92" name="Rounded Rectangle 6">
            <a:extLst>
              <a:ext uri="{FF2B5EF4-FFF2-40B4-BE49-F238E27FC236}">
                <a16:creationId xmlns:a16="http://schemas.microsoft.com/office/drawing/2014/main" id="{033EA900-D827-4B97-8DFB-60565ED28456}"/>
              </a:ext>
            </a:extLst>
          </p:cNvPr>
          <p:cNvSpPr/>
          <p:nvPr/>
        </p:nvSpPr>
        <p:spPr>
          <a:xfrm>
            <a:off x="629056" y="4860609"/>
            <a:ext cx="737358" cy="33191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Age &gt; 45? </a:t>
            </a:r>
          </a:p>
        </p:txBody>
      </p:sp>
      <p:sp>
        <p:nvSpPr>
          <p:cNvPr id="93" name="Rounded Rectangle 7">
            <a:extLst>
              <a:ext uri="{FF2B5EF4-FFF2-40B4-BE49-F238E27FC236}">
                <a16:creationId xmlns:a16="http://schemas.microsoft.com/office/drawing/2014/main" id="{BD2C1750-928D-4544-9509-4DD5DD5B35C1}"/>
              </a:ext>
            </a:extLst>
          </p:cNvPr>
          <p:cNvSpPr/>
          <p:nvPr/>
        </p:nvSpPr>
        <p:spPr>
          <a:xfrm>
            <a:off x="1659472" y="4859449"/>
            <a:ext cx="724315" cy="33926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Class #0 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346AE7B3-C98D-4554-B1F4-34888269617E}"/>
              </a:ext>
            </a:extLst>
          </p:cNvPr>
          <p:cNvCxnSpPr>
            <a:stCxn id="91" idx="2"/>
          </p:cNvCxnSpPr>
          <p:nvPr/>
        </p:nvCxnSpPr>
        <p:spPr>
          <a:xfrm flipH="1">
            <a:off x="951072" y="4363848"/>
            <a:ext cx="494739" cy="484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96F0D52C-E4C7-4730-957F-826F026813D1}"/>
              </a:ext>
            </a:extLst>
          </p:cNvPr>
          <p:cNvCxnSpPr>
            <a:stCxn id="91" idx="2"/>
          </p:cNvCxnSpPr>
          <p:nvPr/>
        </p:nvCxnSpPr>
        <p:spPr>
          <a:xfrm>
            <a:off x="1445811" y="4363848"/>
            <a:ext cx="575819" cy="52316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4F7C1072-5BC3-42F1-96A7-6CA8FB87E079}"/>
              </a:ext>
            </a:extLst>
          </p:cNvPr>
          <p:cNvSpPr txBox="1"/>
          <p:nvPr/>
        </p:nvSpPr>
        <p:spPr>
          <a:xfrm>
            <a:off x="1750655" y="4476318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No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3629855-9F68-42C1-A3E3-C79A6EAD6380}"/>
              </a:ext>
            </a:extLst>
          </p:cNvPr>
          <p:cNvSpPr txBox="1"/>
          <p:nvPr/>
        </p:nvSpPr>
        <p:spPr>
          <a:xfrm>
            <a:off x="951072" y="4436684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Yes</a:t>
            </a:r>
          </a:p>
        </p:txBody>
      </p:sp>
      <p:sp>
        <p:nvSpPr>
          <p:cNvPr id="98" name="Rounded Rectangle 12">
            <a:extLst>
              <a:ext uri="{FF2B5EF4-FFF2-40B4-BE49-F238E27FC236}">
                <a16:creationId xmlns:a16="http://schemas.microsoft.com/office/drawing/2014/main" id="{7451655C-6121-40E8-A9F9-02CA17DF7BA0}"/>
              </a:ext>
            </a:extLst>
          </p:cNvPr>
          <p:cNvSpPr/>
          <p:nvPr/>
        </p:nvSpPr>
        <p:spPr>
          <a:xfrm>
            <a:off x="142403" y="5689769"/>
            <a:ext cx="737358" cy="33191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Class #1</a:t>
            </a:r>
          </a:p>
        </p:txBody>
      </p:sp>
      <p:sp>
        <p:nvSpPr>
          <p:cNvPr id="99" name="Rounded Rectangle 13">
            <a:extLst>
              <a:ext uri="{FF2B5EF4-FFF2-40B4-BE49-F238E27FC236}">
                <a16:creationId xmlns:a16="http://schemas.microsoft.com/office/drawing/2014/main" id="{A87DFBDD-104D-48C8-BCC9-3E1B279D9C52}"/>
              </a:ext>
            </a:extLst>
          </p:cNvPr>
          <p:cNvSpPr/>
          <p:nvPr/>
        </p:nvSpPr>
        <p:spPr>
          <a:xfrm>
            <a:off x="1172819" y="5688609"/>
            <a:ext cx="724315" cy="33926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Class #0 </a:t>
            </a: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4DD56F1D-E7EB-4364-A05F-3F99C90E8D30}"/>
              </a:ext>
            </a:extLst>
          </p:cNvPr>
          <p:cNvCxnSpPr/>
          <p:nvPr/>
        </p:nvCxnSpPr>
        <p:spPr>
          <a:xfrm flipH="1">
            <a:off x="464419" y="5193008"/>
            <a:ext cx="494739" cy="484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C64B8F2A-C00F-48B6-9839-998D65AC37EA}"/>
              </a:ext>
            </a:extLst>
          </p:cNvPr>
          <p:cNvCxnSpPr/>
          <p:nvPr/>
        </p:nvCxnSpPr>
        <p:spPr>
          <a:xfrm>
            <a:off x="959158" y="5193008"/>
            <a:ext cx="575819" cy="52316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FC34092F-47CA-4F31-8C27-1A63D2DB9E3D}"/>
              </a:ext>
            </a:extLst>
          </p:cNvPr>
          <p:cNvSpPr txBox="1"/>
          <p:nvPr/>
        </p:nvSpPr>
        <p:spPr>
          <a:xfrm>
            <a:off x="1264002" y="5305478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No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7F00B579-0589-43CC-BCB0-B99A4E055389}"/>
              </a:ext>
            </a:extLst>
          </p:cNvPr>
          <p:cNvSpPr txBox="1"/>
          <p:nvPr/>
        </p:nvSpPr>
        <p:spPr>
          <a:xfrm>
            <a:off x="464419" y="5265844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Yes</a:t>
            </a:r>
          </a:p>
        </p:txBody>
      </p:sp>
      <p:sp>
        <p:nvSpPr>
          <p:cNvPr id="104" name="Rounded Rectangle 18">
            <a:extLst>
              <a:ext uri="{FF2B5EF4-FFF2-40B4-BE49-F238E27FC236}">
                <a16:creationId xmlns:a16="http://schemas.microsoft.com/office/drawing/2014/main" id="{BC17FB28-4DD8-407D-AF28-22AD16E2C6C1}"/>
              </a:ext>
            </a:extLst>
          </p:cNvPr>
          <p:cNvSpPr/>
          <p:nvPr/>
        </p:nvSpPr>
        <p:spPr>
          <a:xfrm>
            <a:off x="3325038" y="3981386"/>
            <a:ext cx="799705" cy="3824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Savings&gt;$1M</a:t>
            </a:r>
          </a:p>
        </p:txBody>
      </p:sp>
      <p:sp>
        <p:nvSpPr>
          <p:cNvPr id="105" name="Rounded Rectangle 19">
            <a:extLst>
              <a:ext uri="{FF2B5EF4-FFF2-40B4-BE49-F238E27FC236}">
                <a16:creationId xmlns:a16="http://schemas.microsoft.com/office/drawing/2014/main" id="{ECB6D1E0-757D-4C2D-A950-AA4BE5C0D87A}"/>
              </a:ext>
            </a:extLst>
          </p:cNvPr>
          <p:cNvSpPr/>
          <p:nvPr/>
        </p:nvSpPr>
        <p:spPr>
          <a:xfrm>
            <a:off x="2908136" y="4860609"/>
            <a:ext cx="737358" cy="33191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Age &gt; 45? </a:t>
            </a:r>
          </a:p>
        </p:txBody>
      </p:sp>
      <p:sp>
        <p:nvSpPr>
          <p:cNvPr id="106" name="Rounded Rectangle 20">
            <a:extLst>
              <a:ext uri="{FF2B5EF4-FFF2-40B4-BE49-F238E27FC236}">
                <a16:creationId xmlns:a16="http://schemas.microsoft.com/office/drawing/2014/main" id="{9EFBF413-3000-4C09-8426-4E94484A573F}"/>
              </a:ext>
            </a:extLst>
          </p:cNvPr>
          <p:cNvSpPr/>
          <p:nvPr/>
        </p:nvSpPr>
        <p:spPr>
          <a:xfrm>
            <a:off x="3938552" y="4859449"/>
            <a:ext cx="724315" cy="33926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Class #0 </a:t>
            </a:r>
          </a:p>
        </p:txBody>
      </p: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04CA003B-52DA-4A18-8B67-6F625939652C}"/>
              </a:ext>
            </a:extLst>
          </p:cNvPr>
          <p:cNvCxnSpPr>
            <a:stCxn id="104" idx="2"/>
          </p:cNvCxnSpPr>
          <p:nvPr/>
        </p:nvCxnSpPr>
        <p:spPr>
          <a:xfrm flipH="1">
            <a:off x="3230152" y="4363848"/>
            <a:ext cx="494739" cy="484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36C14A57-0B3E-49E3-93AC-F1C82C4872C4}"/>
              </a:ext>
            </a:extLst>
          </p:cNvPr>
          <p:cNvCxnSpPr>
            <a:stCxn id="104" idx="2"/>
          </p:cNvCxnSpPr>
          <p:nvPr/>
        </p:nvCxnSpPr>
        <p:spPr>
          <a:xfrm>
            <a:off x="3724891" y="4363848"/>
            <a:ext cx="575819" cy="52316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55FEB664-4AC7-4C15-91ED-040A16C61268}"/>
              </a:ext>
            </a:extLst>
          </p:cNvPr>
          <p:cNvSpPr txBox="1"/>
          <p:nvPr/>
        </p:nvSpPr>
        <p:spPr>
          <a:xfrm>
            <a:off x="4029735" y="4476318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No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9CCF471-8BB0-449A-A6EE-BEE85C4716CF}"/>
              </a:ext>
            </a:extLst>
          </p:cNvPr>
          <p:cNvSpPr txBox="1"/>
          <p:nvPr/>
        </p:nvSpPr>
        <p:spPr>
          <a:xfrm>
            <a:off x="3230152" y="4436684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Yes</a:t>
            </a:r>
          </a:p>
        </p:txBody>
      </p:sp>
      <p:sp>
        <p:nvSpPr>
          <p:cNvPr id="111" name="Rounded Rectangle 25">
            <a:extLst>
              <a:ext uri="{FF2B5EF4-FFF2-40B4-BE49-F238E27FC236}">
                <a16:creationId xmlns:a16="http://schemas.microsoft.com/office/drawing/2014/main" id="{DAFEC20E-BC59-4720-A107-5EA6537E4B6A}"/>
              </a:ext>
            </a:extLst>
          </p:cNvPr>
          <p:cNvSpPr/>
          <p:nvPr/>
        </p:nvSpPr>
        <p:spPr>
          <a:xfrm>
            <a:off x="2421483" y="5689769"/>
            <a:ext cx="737358" cy="33191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Class #1</a:t>
            </a:r>
          </a:p>
        </p:txBody>
      </p:sp>
      <p:sp>
        <p:nvSpPr>
          <p:cNvPr id="112" name="Rounded Rectangle 26">
            <a:extLst>
              <a:ext uri="{FF2B5EF4-FFF2-40B4-BE49-F238E27FC236}">
                <a16:creationId xmlns:a16="http://schemas.microsoft.com/office/drawing/2014/main" id="{571A914E-D8F0-42C9-9DD4-AA8D7FFE024E}"/>
              </a:ext>
            </a:extLst>
          </p:cNvPr>
          <p:cNvSpPr/>
          <p:nvPr/>
        </p:nvSpPr>
        <p:spPr>
          <a:xfrm>
            <a:off x="3451899" y="5688609"/>
            <a:ext cx="724315" cy="33926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Class #0 </a:t>
            </a:r>
          </a:p>
        </p:txBody>
      </p: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6C8530DC-0910-4174-BC11-32D5B1548F79}"/>
              </a:ext>
            </a:extLst>
          </p:cNvPr>
          <p:cNvCxnSpPr/>
          <p:nvPr/>
        </p:nvCxnSpPr>
        <p:spPr>
          <a:xfrm flipH="1">
            <a:off x="2743499" y="5193008"/>
            <a:ext cx="494739" cy="484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C2E97E73-BA17-4E09-8C7B-687B013693FB}"/>
              </a:ext>
            </a:extLst>
          </p:cNvPr>
          <p:cNvCxnSpPr/>
          <p:nvPr/>
        </p:nvCxnSpPr>
        <p:spPr>
          <a:xfrm>
            <a:off x="3238238" y="5193008"/>
            <a:ext cx="575819" cy="52316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2FE42D21-8282-457C-AA38-7F0DC32EC430}"/>
              </a:ext>
            </a:extLst>
          </p:cNvPr>
          <p:cNvSpPr txBox="1"/>
          <p:nvPr/>
        </p:nvSpPr>
        <p:spPr>
          <a:xfrm>
            <a:off x="3543082" y="5305478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No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8C483E3-56A7-4671-B3BD-3D05A615DCC2}"/>
              </a:ext>
            </a:extLst>
          </p:cNvPr>
          <p:cNvSpPr txBox="1"/>
          <p:nvPr/>
        </p:nvSpPr>
        <p:spPr>
          <a:xfrm>
            <a:off x="2743499" y="5265844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Yes</a:t>
            </a:r>
          </a:p>
        </p:txBody>
      </p:sp>
      <p:sp>
        <p:nvSpPr>
          <p:cNvPr id="117" name="Rounded Rectangle 31">
            <a:extLst>
              <a:ext uri="{FF2B5EF4-FFF2-40B4-BE49-F238E27FC236}">
                <a16:creationId xmlns:a16="http://schemas.microsoft.com/office/drawing/2014/main" id="{251668C6-ECB2-4163-A427-FBA700817AA5}"/>
              </a:ext>
            </a:extLst>
          </p:cNvPr>
          <p:cNvSpPr/>
          <p:nvPr/>
        </p:nvSpPr>
        <p:spPr>
          <a:xfrm>
            <a:off x="7279343" y="4010443"/>
            <a:ext cx="799705" cy="3824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Savings&gt;$1M</a:t>
            </a:r>
          </a:p>
        </p:txBody>
      </p:sp>
      <p:sp>
        <p:nvSpPr>
          <p:cNvPr id="118" name="Rounded Rectangle 32">
            <a:extLst>
              <a:ext uri="{FF2B5EF4-FFF2-40B4-BE49-F238E27FC236}">
                <a16:creationId xmlns:a16="http://schemas.microsoft.com/office/drawing/2014/main" id="{C2B9EB96-BDE7-4FB2-8143-61F1F8CB67AF}"/>
              </a:ext>
            </a:extLst>
          </p:cNvPr>
          <p:cNvSpPr/>
          <p:nvPr/>
        </p:nvSpPr>
        <p:spPr>
          <a:xfrm>
            <a:off x="6862441" y="4889666"/>
            <a:ext cx="737358" cy="33191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Age &gt; 45? </a:t>
            </a:r>
          </a:p>
        </p:txBody>
      </p:sp>
      <p:sp>
        <p:nvSpPr>
          <p:cNvPr id="119" name="Rounded Rectangle 33">
            <a:extLst>
              <a:ext uri="{FF2B5EF4-FFF2-40B4-BE49-F238E27FC236}">
                <a16:creationId xmlns:a16="http://schemas.microsoft.com/office/drawing/2014/main" id="{C1C2E475-07CE-4BE5-825A-457E425C35FE}"/>
              </a:ext>
            </a:extLst>
          </p:cNvPr>
          <p:cNvSpPr/>
          <p:nvPr/>
        </p:nvSpPr>
        <p:spPr>
          <a:xfrm>
            <a:off x="7892857" y="4888506"/>
            <a:ext cx="724315" cy="33926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Class #0 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C860D466-1BAC-4D61-8E52-60509A7DDB5A}"/>
              </a:ext>
            </a:extLst>
          </p:cNvPr>
          <p:cNvCxnSpPr>
            <a:stCxn id="117" idx="2"/>
          </p:cNvCxnSpPr>
          <p:nvPr/>
        </p:nvCxnSpPr>
        <p:spPr>
          <a:xfrm flipH="1">
            <a:off x="7184457" y="4392905"/>
            <a:ext cx="494739" cy="484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57855D2E-BC60-4EAA-B3A6-A7203BEEA512}"/>
              </a:ext>
            </a:extLst>
          </p:cNvPr>
          <p:cNvCxnSpPr>
            <a:stCxn id="117" idx="2"/>
          </p:cNvCxnSpPr>
          <p:nvPr/>
        </p:nvCxnSpPr>
        <p:spPr>
          <a:xfrm>
            <a:off x="7679196" y="4392905"/>
            <a:ext cx="575819" cy="52316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CF3DF595-1A18-43D2-A6BE-68D66B365968}"/>
              </a:ext>
            </a:extLst>
          </p:cNvPr>
          <p:cNvSpPr txBox="1"/>
          <p:nvPr/>
        </p:nvSpPr>
        <p:spPr>
          <a:xfrm>
            <a:off x="7984040" y="4505375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No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1B36C98-5846-49C0-A5E1-6329A30B591E}"/>
              </a:ext>
            </a:extLst>
          </p:cNvPr>
          <p:cNvSpPr txBox="1"/>
          <p:nvPr/>
        </p:nvSpPr>
        <p:spPr>
          <a:xfrm>
            <a:off x="7184457" y="4465741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Yes</a:t>
            </a:r>
          </a:p>
        </p:txBody>
      </p:sp>
      <p:sp>
        <p:nvSpPr>
          <p:cNvPr id="124" name="Rounded Rectangle 38">
            <a:extLst>
              <a:ext uri="{FF2B5EF4-FFF2-40B4-BE49-F238E27FC236}">
                <a16:creationId xmlns:a16="http://schemas.microsoft.com/office/drawing/2014/main" id="{8EF68975-C6E5-4E9C-849F-BA0B40884A5C}"/>
              </a:ext>
            </a:extLst>
          </p:cNvPr>
          <p:cNvSpPr/>
          <p:nvPr/>
        </p:nvSpPr>
        <p:spPr>
          <a:xfrm>
            <a:off x="6375788" y="5718826"/>
            <a:ext cx="737358" cy="33191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Class #1</a:t>
            </a:r>
          </a:p>
        </p:txBody>
      </p:sp>
      <p:sp>
        <p:nvSpPr>
          <p:cNvPr id="125" name="Rounded Rectangle 39">
            <a:extLst>
              <a:ext uri="{FF2B5EF4-FFF2-40B4-BE49-F238E27FC236}">
                <a16:creationId xmlns:a16="http://schemas.microsoft.com/office/drawing/2014/main" id="{58EACCD2-5A71-4280-8EEC-5FB885812321}"/>
              </a:ext>
            </a:extLst>
          </p:cNvPr>
          <p:cNvSpPr/>
          <p:nvPr/>
        </p:nvSpPr>
        <p:spPr>
          <a:xfrm>
            <a:off x="7406204" y="5717666"/>
            <a:ext cx="724315" cy="33926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Class #0 </a:t>
            </a:r>
          </a:p>
        </p:txBody>
      </p: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CFD492D0-2C81-48EC-B55F-E0552DB83E8D}"/>
              </a:ext>
            </a:extLst>
          </p:cNvPr>
          <p:cNvCxnSpPr/>
          <p:nvPr/>
        </p:nvCxnSpPr>
        <p:spPr>
          <a:xfrm flipH="1">
            <a:off x="6697804" y="5222065"/>
            <a:ext cx="494739" cy="484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4F7AFF5D-6FA2-4A0B-9901-35B328409A33}"/>
              </a:ext>
            </a:extLst>
          </p:cNvPr>
          <p:cNvCxnSpPr/>
          <p:nvPr/>
        </p:nvCxnSpPr>
        <p:spPr>
          <a:xfrm>
            <a:off x="7192543" y="5222065"/>
            <a:ext cx="575819" cy="52316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FD368FAD-196F-419D-8BC7-6D9A0C8C51C3}"/>
              </a:ext>
            </a:extLst>
          </p:cNvPr>
          <p:cNvSpPr txBox="1"/>
          <p:nvPr/>
        </p:nvSpPr>
        <p:spPr>
          <a:xfrm>
            <a:off x="7497387" y="5334535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No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FB8555C3-8081-44F0-B2E7-EFA59BCCC9BE}"/>
              </a:ext>
            </a:extLst>
          </p:cNvPr>
          <p:cNvSpPr txBox="1"/>
          <p:nvPr/>
        </p:nvSpPr>
        <p:spPr>
          <a:xfrm>
            <a:off x="6697804" y="5294901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Yes</a:t>
            </a:r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896F93B6-5C9E-461D-B9CC-0033AC2539D5}"/>
              </a:ext>
            </a:extLst>
          </p:cNvPr>
          <p:cNvSpPr/>
          <p:nvPr/>
        </p:nvSpPr>
        <p:spPr>
          <a:xfrm>
            <a:off x="5133788" y="4917792"/>
            <a:ext cx="152400" cy="1567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7A3C4F40-43EF-4BBA-B408-81D12D2BD638}"/>
              </a:ext>
            </a:extLst>
          </p:cNvPr>
          <p:cNvSpPr/>
          <p:nvPr/>
        </p:nvSpPr>
        <p:spPr>
          <a:xfrm>
            <a:off x="5503046" y="4893971"/>
            <a:ext cx="152400" cy="1567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B2143DC0-59A4-460F-A519-383AD547A9CA}"/>
              </a:ext>
            </a:extLst>
          </p:cNvPr>
          <p:cNvSpPr/>
          <p:nvPr/>
        </p:nvSpPr>
        <p:spPr>
          <a:xfrm>
            <a:off x="5869107" y="4889601"/>
            <a:ext cx="152400" cy="1567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00DF8FAA-CC06-4142-AF65-28CAEDB992D1}"/>
              </a:ext>
            </a:extLst>
          </p:cNvPr>
          <p:cNvSpPr txBox="1"/>
          <p:nvPr/>
        </p:nvSpPr>
        <p:spPr>
          <a:xfrm>
            <a:off x="1045958" y="3429000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rgbClr val="002060"/>
                </a:solidFill>
              </a:rPr>
              <a:t>TREE #1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49AF08F1-3C50-4117-ABF5-280A8432ABD1}"/>
              </a:ext>
            </a:extLst>
          </p:cNvPr>
          <p:cNvSpPr txBox="1"/>
          <p:nvPr/>
        </p:nvSpPr>
        <p:spPr>
          <a:xfrm>
            <a:off x="3348223" y="3458218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rgbClr val="002060"/>
                </a:solidFill>
              </a:rPr>
              <a:t>TREE #2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65DAD5D4-B6FD-4323-9655-A5433895A747}"/>
              </a:ext>
            </a:extLst>
          </p:cNvPr>
          <p:cNvSpPr txBox="1"/>
          <p:nvPr/>
        </p:nvSpPr>
        <p:spPr>
          <a:xfrm>
            <a:off x="7177142" y="3528641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rgbClr val="002060"/>
                </a:solidFill>
              </a:rPr>
              <a:t>TREE #N</a:t>
            </a:r>
          </a:p>
        </p:txBody>
      </p:sp>
      <p:sp>
        <p:nvSpPr>
          <p:cNvPr id="137" name="Left Brace 136">
            <a:extLst>
              <a:ext uri="{FF2B5EF4-FFF2-40B4-BE49-F238E27FC236}">
                <a16:creationId xmlns:a16="http://schemas.microsoft.com/office/drawing/2014/main" id="{CA1E2F1A-2436-480B-92D0-00C206E499FD}"/>
              </a:ext>
            </a:extLst>
          </p:cNvPr>
          <p:cNvSpPr/>
          <p:nvPr/>
        </p:nvSpPr>
        <p:spPr>
          <a:xfrm rot="16200000">
            <a:off x="3947882" y="2263894"/>
            <a:ext cx="430593" cy="8326357"/>
          </a:xfrm>
          <a:prstGeom prst="leftBrace">
            <a:avLst>
              <a:gd name="adj1" fmla="val 111364"/>
              <a:gd name="adj2" fmla="val 5000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49983F98-8233-4824-B5B5-2AAE03DE0C0A}"/>
              </a:ext>
            </a:extLst>
          </p:cNvPr>
          <p:cNvSpPr txBox="1"/>
          <p:nvPr/>
        </p:nvSpPr>
        <p:spPr>
          <a:xfrm>
            <a:off x="4281922" y="6456218"/>
            <a:ext cx="2831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002060"/>
                </a:solidFill>
                <a:latin typeface="Montserrat"/>
              </a:rPr>
              <a:t>MAJORITY VOTE = CLASS #1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823C5481-EA5C-418A-90EC-C58184673F60}"/>
              </a:ext>
            </a:extLst>
          </p:cNvPr>
          <p:cNvSpPr txBox="1"/>
          <p:nvPr/>
        </p:nvSpPr>
        <p:spPr>
          <a:xfrm>
            <a:off x="472695" y="6002554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rgbClr val="002060"/>
                </a:solidFill>
              </a:rPr>
              <a:t>OUT = CLASS #1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1495BF5-61AA-46B3-81DE-4DCA02EF6C6D}"/>
              </a:ext>
            </a:extLst>
          </p:cNvPr>
          <p:cNvSpPr txBox="1"/>
          <p:nvPr/>
        </p:nvSpPr>
        <p:spPr>
          <a:xfrm>
            <a:off x="2381426" y="6002554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rgbClr val="002060"/>
                </a:solidFill>
              </a:rPr>
              <a:t>OUT = CLASS #1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2311D5F3-200E-401D-B2B4-9C7820AA5FA4}"/>
              </a:ext>
            </a:extLst>
          </p:cNvPr>
          <p:cNvSpPr txBox="1"/>
          <p:nvPr/>
        </p:nvSpPr>
        <p:spPr>
          <a:xfrm>
            <a:off x="6571680" y="6040775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rgbClr val="002060"/>
                </a:solidFill>
              </a:rPr>
              <a:t>OUT = CLASS #0</a:t>
            </a:r>
          </a:p>
        </p:txBody>
      </p:sp>
    </p:spTree>
    <p:extLst>
      <p:ext uri="{BB962C8B-B14F-4D97-AF65-F5344CB8AC3E}">
        <p14:creationId xmlns:p14="http://schemas.microsoft.com/office/powerpoint/2010/main" val="5681994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2398</TotalTime>
  <Words>1094</Words>
  <Application>Microsoft Office PowerPoint</Application>
  <PresentationFormat>Widescreen</PresentationFormat>
  <Paragraphs>182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Courier New</vt:lpstr>
      <vt:lpstr>medium-content-serif-font</vt:lpstr>
      <vt:lpstr>Montserrat</vt:lpstr>
      <vt:lpstr>Montserrat Black</vt:lpstr>
      <vt:lpstr>Roboto</vt:lpstr>
      <vt:lpstr>Times New Roman</vt:lpstr>
      <vt:lpstr>Тема Office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R.M. Mohamed</cp:lastModifiedBy>
  <cp:revision>63</cp:revision>
  <dcterms:created xsi:type="dcterms:W3CDTF">2019-05-23T09:27:58Z</dcterms:created>
  <dcterms:modified xsi:type="dcterms:W3CDTF">2020-04-12T04:47:09Z</dcterms:modified>
</cp:coreProperties>
</file>