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71" r:id="rId5"/>
    <p:sldId id="27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508D"/>
    <a:srgbClr val="583A72"/>
    <a:srgbClr val="FFDC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641"/>
  </p:normalViewPr>
  <p:slideViewPr>
    <p:cSldViewPr snapToGrid="0" snapToObjects="1">
      <p:cViewPr>
        <p:scale>
          <a:sx n="75" d="100"/>
          <a:sy n="75" d="100"/>
        </p:scale>
        <p:origin x="870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96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8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6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60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2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36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73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4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4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1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6FB5A-6ED6-9E40-B78F-2FFE5EE00764}" type="datetimeFigureOut">
              <a:rPr lang="ru-RU" smtClean="0"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98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harlfoxem/housesalespredictio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thermometer-temperature-fever-309120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commons.wikimedia.org/wiki/File:Neural_network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646199" y="1127464"/>
            <a:ext cx="6090081" cy="790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5300" b="1" dirty="0" err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sz="53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2.0</a:t>
            </a:r>
            <a:endParaRPr lang="ru-RU" sz="53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98599" y="1958790"/>
            <a:ext cx="5937681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PRACTICAL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0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50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3807618"/>
            <a:ext cx="5422900" cy="305038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-3555382" y="2850356"/>
            <a:ext cx="13524882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</a:t>
            </a:r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#4 </a:t>
            </a:r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OVERVIEW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3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#4: PREDICT HOUSE PRICES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40" y="1426142"/>
            <a:ext cx="11820519" cy="551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Dataset includes house sale prices for King County in Washington, USA.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Homes that are sold in the time period: May, 2014 and May, 2015.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Data Source: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  <a:hlinkClick r:id="rId3"/>
              </a:rPr>
              <a:t>https://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  <a:hlinkClick r:id="rId3"/>
              </a:rPr>
              <a:t>www.kaggle.com/harlfoxem/housesalesprediction</a:t>
            </a: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Model inputs: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ida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notation for a house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date: Date house was sold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bedrooms: Number of Bedrooms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bathrooms: Number of bathrooms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sqft_living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home square footage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sqft_lot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square footage of the lot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floors: Total floors (levels) in house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waterfront: waterfront property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75411" y="4080235"/>
            <a:ext cx="2517089" cy="1212999"/>
          </a:xfrm>
          <a:prstGeom prst="roundRect">
            <a:avLst/>
          </a:prstGeom>
          <a:solidFill>
            <a:srgbClr val="E859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b="1" dirty="0" smtClean="0"/>
              <a:t>REGRESSION MODEL</a:t>
            </a:r>
            <a:endParaRPr lang="en-CA" sz="2000" b="1" dirty="0"/>
          </a:p>
        </p:txBody>
      </p:sp>
      <p:sp>
        <p:nvSpPr>
          <p:cNvPr id="11" name="Right Arrow 10"/>
          <p:cNvSpPr/>
          <p:nvPr/>
        </p:nvSpPr>
        <p:spPr>
          <a:xfrm>
            <a:off x="6636500" y="4442583"/>
            <a:ext cx="1038911" cy="4953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ight Arrow 11"/>
          <p:cNvSpPr/>
          <p:nvPr/>
        </p:nvSpPr>
        <p:spPr>
          <a:xfrm>
            <a:off x="10204224" y="4442583"/>
            <a:ext cx="1038911" cy="4953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10000282" y="3726292"/>
            <a:ext cx="16594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HOUSE </a:t>
            </a:r>
            <a:endParaRPr lang="en-CA" sz="2000" b="1" dirty="0" smtClean="0">
              <a:latin typeface="Montserrat" charset="0"/>
              <a:ea typeface="Montserrat" charset="0"/>
              <a:cs typeface="Montserrat" charset="0"/>
            </a:endParaRPr>
          </a:p>
          <a:p>
            <a:pPr lvl="1"/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PRICE</a:t>
            </a: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55365" y="3793566"/>
            <a:ext cx="1632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INPUTS</a:t>
            </a: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6134100" y="3263899"/>
            <a:ext cx="482600" cy="2854143"/>
          </a:xfrm>
          <a:prstGeom prst="rightBrace">
            <a:avLst>
              <a:gd name="adj1" fmla="val 167110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11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#4: PREDICT HOUSE PRICES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8" y="1289324"/>
            <a:ext cx="13415960" cy="541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Model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inputs: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condition: How good the condition is ( Overall 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grade: overall grade given to 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housing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unit, based on King County grading 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sqft_abovesquare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footage of house apart from basement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sqft_basement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square footage of the basement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yr_built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Built Year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yr_renovated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Year when house was renovated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zipcode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zip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lat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 Latitude coordinate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long: Longitude coordinate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sqft_living15: Living room area in 2015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sqft_lot15: </a:t>
            </a:r>
            <a:r>
              <a:rPr lang="en-CA" sz="200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lotSize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area in 2015(implies-- some renovations)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model should predict: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House Price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38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#4: PREDICT HOUSE PRICES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5518330" y="2362921"/>
            <a:ext cx="3403600" cy="2650671"/>
          </a:xfrm>
          <a:prstGeom prst="roundRect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800" b="1" dirty="0"/>
          </a:p>
        </p:txBody>
      </p:sp>
      <p:sp>
        <p:nvSpPr>
          <p:cNvPr id="24" name="Right Arrow 23"/>
          <p:cNvSpPr/>
          <p:nvPr/>
        </p:nvSpPr>
        <p:spPr>
          <a:xfrm>
            <a:off x="8928100" y="3366996"/>
            <a:ext cx="2552700" cy="609600"/>
          </a:xfrm>
          <a:prstGeom prst="rightArrow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222194" y="1797552"/>
            <a:ext cx="1322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71508D"/>
                </a:solidFill>
              </a:rPr>
              <a:t>BEDROOMS</a:t>
            </a:r>
            <a:endParaRPr lang="en-CA" b="1" dirty="0">
              <a:solidFill>
                <a:srgbClr val="71508D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68472" y="3056259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HOUSE PRICE</a:t>
            </a:r>
            <a:endParaRPr lang="en-CA" b="1" dirty="0"/>
          </a:p>
        </p:txBody>
      </p:sp>
      <p:sp>
        <p:nvSpPr>
          <p:cNvPr id="29" name="Rectangle 28"/>
          <p:cNvSpPr/>
          <p:nvPr/>
        </p:nvSpPr>
        <p:spPr>
          <a:xfrm>
            <a:off x="3389785" y="5568492"/>
            <a:ext cx="7248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/>
              <a:t>Photo Credit: </a:t>
            </a:r>
            <a:r>
              <a:rPr lang="en-CA" sz="1600" dirty="0" smtClean="0">
                <a:hlinkClick r:id="rId3"/>
              </a:rPr>
              <a:t>https</a:t>
            </a:r>
            <a:r>
              <a:rPr lang="en-CA" sz="1600" dirty="0">
                <a:hlinkClick r:id="rId3"/>
              </a:rPr>
              <a:t>://pixabay.com/vectors/thermometer-temperature-fever-309120</a:t>
            </a:r>
            <a:r>
              <a:rPr lang="en-CA" sz="1600" dirty="0" smtClean="0">
                <a:hlinkClick r:id="rId3"/>
              </a:rPr>
              <a:t>/</a:t>
            </a:r>
            <a:endParaRPr lang="en-CA" sz="1600" dirty="0" smtClean="0"/>
          </a:p>
          <a:p>
            <a:r>
              <a:rPr lang="en-CA" sz="1600" b="1" dirty="0" smtClean="0"/>
              <a:t>Photo Credit: </a:t>
            </a:r>
            <a:r>
              <a:rPr lang="en-CA" sz="1600" dirty="0">
                <a:hlinkClick r:id="rId4"/>
              </a:rPr>
              <a:t>https://</a:t>
            </a:r>
            <a:r>
              <a:rPr lang="en-CA" sz="1600" dirty="0" smtClean="0">
                <a:hlinkClick r:id="rId4"/>
              </a:rPr>
              <a:t>commons.wikimedia.org/wiki/File:Neural_network.svg</a:t>
            </a:r>
            <a:endParaRPr lang="en-CA" sz="1600" dirty="0" smtClean="0"/>
          </a:p>
          <a:p>
            <a:endParaRPr lang="en-CA" sz="1600" dirty="0"/>
          </a:p>
        </p:txBody>
      </p:sp>
      <p:pic>
        <p:nvPicPr>
          <p:cNvPr id="3076" name="Picture 4" descr="File:Neural network.svg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3" r="13453"/>
          <a:stretch/>
        </p:blipFill>
        <p:spPr bwMode="auto">
          <a:xfrm>
            <a:off x="5827329" y="2438297"/>
            <a:ext cx="2956092" cy="249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4919280" y="1753065"/>
            <a:ext cx="4772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b="1" dirty="0"/>
              <a:t>TRAINED </a:t>
            </a:r>
            <a:r>
              <a:rPr lang="en-CA" b="1" dirty="0" smtClean="0"/>
              <a:t>ARTIFICIAL NEURAL NETWORK MODEL</a:t>
            </a:r>
            <a:endParaRPr lang="en-CA" b="1" dirty="0"/>
          </a:p>
        </p:txBody>
      </p:sp>
      <p:sp>
        <p:nvSpPr>
          <p:cNvPr id="15" name="Right Arrow 14"/>
          <p:cNvSpPr/>
          <p:nvPr/>
        </p:nvSpPr>
        <p:spPr>
          <a:xfrm>
            <a:off x="3568700" y="3383455"/>
            <a:ext cx="1925610" cy="609600"/>
          </a:xfrm>
          <a:prstGeom prst="rightArrow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Left Brace 2"/>
          <p:cNvSpPr/>
          <p:nvPr/>
        </p:nvSpPr>
        <p:spPr>
          <a:xfrm>
            <a:off x="416128" y="1638300"/>
            <a:ext cx="676072" cy="4107931"/>
          </a:xfrm>
          <a:prstGeom prst="leftBrace">
            <a:avLst>
              <a:gd name="adj1" fmla="val 117286"/>
              <a:gd name="adj2" fmla="val 50000"/>
            </a:avLst>
          </a:prstGeom>
          <a:ln w="76200">
            <a:solidFill>
              <a:srgbClr val="7150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Left Brace 16"/>
          <p:cNvSpPr/>
          <p:nvPr/>
        </p:nvSpPr>
        <p:spPr>
          <a:xfrm rot="10800000">
            <a:off x="2572222" y="1638300"/>
            <a:ext cx="676072" cy="4107931"/>
          </a:xfrm>
          <a:prstGeom prst="leftBrace">
            <a:avLst>
              <a:gd name="adj1" fmla="val 117286"/>
              <a:gd name="adj2" fmla="val 50000"/>
            </a:avLst>
          </a:prstGeom>
          <a:ln w="76200">
            <a:solidFill>
              <a:srgbClr val="7150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1194324" y="2218611"/>
            <a:ext cx="1495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71508D"/>
                </a:solidFill>
              </a:rPr>
              <a:t>BATHROOMS</a:t>
            </a:r>
            <a:endParaRPr lang="en-CA" b="1" dirty="0">
              <a:solidFill>
                <a:srgbClr val="71508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60300" y="2686927"/>
            <a:ext cx="93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71508D"/>
                </a:solidFill>
              </a:rPr>
              <a:t>FLOORS</a:t>
            </a:r>
            <a:endParaRPr lang="en-CA" b="1" dirty="0">
              <a:solidFill>
                <a:srgbClr val="71508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7743" y="3130446"/>
            <a:ext cx="1569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71508D"/>
                </a:solidFill>
              </a:rPr>
              <a:t>WATERFRONT</a:t>
            </a:r>
            <a:endParaRPr lang="en-CA" b="1" dirty="0">
              <a:solidFill>
                <a:srgbClr val="71508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37987" y="5034329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71508D"/>
                </a:solidFill>
              </a:rPr>
              <a:t>SQFT LIVING</a:t>
            </a:r>
            <a:endParaRPr lang="en-CA" b="1" dirty="0">
              <a:solidFill>
                <a:srgbClr val="71508D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723601" y="3579990"/>
            <a:ext cx="182880" cy="182880"/>
          </a:xfrm>
          <a:prstGeom prst="ellipse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1739711" y="4051097"/>
            <a:ext cx="182880" cy="182880"/>
          </a:xfrm>
          <a:prstGeom prst="ellipse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1739711" y="4542713"/>
            <a:ext cx="182880" cy="182880"/>
          </a:xfrm>
          <a:prstGeom prst="ellipse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926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243</Words>
  <Application>Microsoft Office PowerPoint</Application>
  <PresentationFormat>Widescreen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Ryan Ahmed</cp:lastModifiedBy>
  <cp:revision>97</cp:revision>
  <dcterms:created xsi:type="dcterms:W3CDTF">2019-08-16T12:17:08Z</dcterms:created>
  <dcterms:modified xsi:type="dcterms:W3CDTF">2019-08-20T20:52:03Z</dcterms:modified>
</cp:coreProperties>
</file>