
<file path=[Content_Types].xml><?xml version="1.0" encoding="utf-8"?>
<Types xmlns="http://schemas.openxmlformats.org/package/2006/content-types">
  <Default Extension="png" ContentType="image/png"/>
  <Default Extension="vsd" ContentType="application/vnd.visio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62" r:id="rId6"/>
    <p:sldId id="259" r:id="rId7"/>
    <p:sldId id="260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508D"/>
    <a:srgbClr val="583A72"/>
    <a:srgbClr val="FFDC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4"/>
    <p:restoredTop sz="94641"/>
  </p:normalViewPr>
  <p:slideViewPr>
    <p:cSldViewPr snapToGrid="0" snapToObjects="1">
      <p:cViewPr>
        <p:scale>
          <a:sx n="75" d="100"/>
          <a:sy n="75" d="100"/>
        </p:scale>
        <p:origin x="984" y="9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963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881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760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860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979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329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361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473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546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243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81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98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layground.tensorflow.or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Microsoft_Visio_2003-2010_Drawing1.vsd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exels.com/photo/grey-and-white-short-fur-cat-104827/" TargetMode="External"/><Relationship Id="rId5" Type="http://schemas.openxmlformats.org/officeDocument/2006/relationships/hyperlink" Target="https://www.flickr.com/photos/flamephoenix1991/8376271918" TargetMode="Externa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646199" y="1127464"/>
            <a:ext cx="6090081" cy="790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5300" b="1" dirty="0" err="1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TensorFlow</a:t>
            </a:r>
            <a:r>
              <a:rPr lang="en-US" sz="53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 2.0</a:t>
            </a:r>
            <a:endParaRPr lang="ru-RU" sz="53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798599" y="1958790"/>
            <a:ext cx="5937681" cy="4115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PRACTICAL</a:t>
            </a:r>
            <a:endParaRPr lang="ru-RU" sz="36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04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7150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100" y="3807618"/>
            <a:ext cx="5422900" cy="3050381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397308" y="2736056"/>
            <a:ext cx="8699191" cy="4115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TENSORFLOW PLAYGROUND!</a:t>
            </a:r>
            <a:endParaRPr lang="ru-RU" sz="36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6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 flipH="1">
            <a:off x="2623653" y="6229797"/>
            <a:ext cx="9392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err="1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TensorFlow</a:t>
            </a:r>
            <a:r>
              <a:rPr lang="en-US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 2.0 PRACTICAL</a:t>
            </a:r>
            <a:endParaRPr lang="ru-RU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2" name="Прямоугольник 4"/>
          <p:cNvSpPr/>
          <p:nvPr/>
        </p:nvSpPr>
        <p:spPr>
          <a:xfrm>
            <a:off x="416128" y="89963"/>
            <a:ext cx="121750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PROJECT #1: </a:t>
            </a:r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OUR FIRST NEURON MODEL</a:t>
            </a:r>
            <a:endParaRPr lang="ru-RU" sz="3200" b="1" dirty="0">
              <a:solidFill>
                <a:srgbClr val="FFDC90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0775" y="1915069"/>
            <a:ext cx="7410450" cy="370259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47700" y="1285839"/>
            <a:ext cx="9385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Check this out: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  <a:hlinkClick r:id="rId4"/>
              </a:rPr>
              <a:t>https://playground.tensorflow.org</a:t>
            </a:r>
            <a:endParaRPr lang="en-CA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77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150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100" y="3807618"/>
            <a:ext cx="5422900" cy="3050381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-3555382" y="2850356"/>
            <a:ext cx="13524882" cy="4115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PROJECT #1 OVERVIEW</a:t>
            </a:r>
            <a:endParaRPr lang="ru-RU" sz="36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35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89963"/>
            <a:ext cx="121750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PROJECT #1: </a:t>
            </a:r>
            <a:r>
              <a:rPr lang="en-US" sz="3200" b="1" dirty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CONVERT °C TO </a:t>
            </a:r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°F</a:t>
            </a:r>
            <a:endParaRPr lang="ru-RU" sz="3200" b="1" dirty="0">
              <a:solidFill>
                <a:srgbClr val="FFDC90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1537" y="1544715"/>
            <a:ext cx="7205463" cy="356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In this </a:t>
            </a: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project, 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we will build a simple machine learning model to convert </a:t>
            </a: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temperatures from Celsius 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to </a:t>
            </a: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Fahrenheit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The equation is as follows: </a:t>
            </a:r>
            <a:endParaRPr lang="en-CA" sz="2350" b="1" dirty="0" smtClean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>
              <a:lnSpc>
                <a:spcPct val="120000"/>
              </a:lnSpc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	</a:t>
            </a: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	T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(°F) = T(°C) × 9/5 + 32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For Example, let's convert 0°C </a:t>
            </a:r>
            <a:r>
              <a:rPr lang="en-CA" sz="2350" b="1" dirty="0" err="1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celsius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 temperature to Fahrenheit: </a:t>
            </a:r>
            <a:endParaRPr lang="en-CA" sz="2350" b="1" dirty="0" smtClean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>
              <a:lnSpc>
                <a:spcPct val="120000"/>
              </a:lnSpc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	</a:t>
            </a: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	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 T(°F) = </a:t>
            </a: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(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0°C × 9/5) + 32 = 32°F</a:t>
            </a:r>
            <a:endParaRPr lang="ru-RU" sz="235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2618912" y="6338655"/>
            <a:ext cx="9392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err="1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TensorFlow</a:t>
            </a:r>
            <a:r>
              <a:rPr lang="en-US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 2.0 PRACTICAL</a:t>
            </a:r>
            <a:endParaRPr lang="ru-RU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1028" name="Picture 4" descr="File:Thermometer CF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0" y="1263102"/>
            <a:ext cx="2797610" cy="486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93589" y="5771917"/>
            <a:ext cx="59013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b="1" dirty="0" smtClean="0"/>
              <a:t>Image Source: </a:t>
            </a:r>
            <a:r>
              <a:rPr lang="en-CA" sz="1400" dirty="0" smtClean="0"/>
              <a:t>https</a:t>
            </a:r>
            <a:r>
              <a:rPr lang="en-CA" sz="1400" dirty="0"/>
              <a:t>://commons.wikimedia.org/wiki/File:Thermometer_CF.svg</a:t>
            </a:r>
          </a:p>
        </p:txBody>
      </p:sp>
    </p:spTree>
    <p:extLst>
      <p:ext uri="{BB962C8B-B14F-4D97-AF65-F5344CB8AC3E}">
        <p14:creationId xmlns:p14="http://schemas.microsoft.com/office/powerpoint/2010/main" val="84118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1537" y="1544715"/>
            <a:ext cx="6229523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The objective is to predict the 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value of one variable Y based on another variable X.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X is called the independent variable and Y is called the dependant variable</a:t>
            </a: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This is called “</a:t>
            </a:r>
            <a:r>
              <a:rPr lang="en-CA" sz="2350" b="1" i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Regression</a:t>
            </a: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” and it will be covered in much more detail in later sections of the course.</a:t>
            </a:r>
            <a:endParaRPr lang="en-CA" sz="235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35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2618912" y="6338655"/>
            <a:ext cx="9392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err="1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TensorFlow</a:t>
            </a:r>
            <a:r>
              <a:rPr lang="en-US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 2.0 PRACTICAL</a:t>
            </a:r>
            <a:endParaRPr lang="ru-RU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7410446" y="5447434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7439021" y="2065421"/>
            <a:ext cx="13526" cy="34166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8075813" y="4237901"/>
            <a:ext cx="284199" cy="300118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8557505" y="3934902"/>
            <a:ext cx="284199" cy="300118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8818438" y="4315283"/>
            <a:ext cx="284199" cy="300118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/>
          <p:cNvSpPr/>
          <p:nvPr/>
        </p:nvSpPr>
        <p:spPr>
          <a:xfrm>
            <a:off x="9248481" y="3389444"/>
            <a:ext cx="284199" cy="300118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10931363" y="2557442"/>
            <a:ext cx="284199" cy="300118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9988062" y="3060905"/>
            <a:ext cx="284199" cy="300118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10130161" y="3567110"/>
            <a:ext cx="284199" cy="300118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/>
          <p:cNvSpPr/>
          <p:nvPr/>
        </p:nvSpPr>
        <p:spPr>
          <a:xfrm>
            <a:off x="9324919" y="3850196"/>
            <a:ext cx="284199" cy="300118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10727640" y="3067388"/>
            <a:ext cx="284199" cy="300118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TextBox 18"/>
          <p:cNvSpPr txBox="1"/>
          <p:nvPr/>
        </p:nvSpPr>
        <p:spPr>
          <a:xfrm>
            <a:off x="7601145" y="5493532"/>
            <a:ext cx="3447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/>
              <a:t>TEMPERATURE IN </a:t>
            </a:r>
            <a:r>
              <a:rPr lang="en-CA" sz="2000" b="1" dirty="0" smtClean="0"/>
              <a:t>CELSIUS (°C) </a:t>
            </a:r>
            <a:endParaRPr lang="en-CA" sz="2000" b="1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5131335" y="3517114"/>
            <a:ext cx="3937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TEMPERATURE </a:t>
            </a:r>
            <a:r>
              <a:rPr lang="en-CA" sz="2000" b="1" dirty="0"/>
              <a:t>IN FAHRENHEIT (°F) </a:t>
            </a:r>
            <a:endParaRPr lang="en-CA" sz="2000" b="1" dirty="0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7422862" y="2959660"/>
            <a:ext cx="3595707" cy="195152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4"/>
          <p:cNvSpPr/>
          <p:nvPr/>
        </p:nvSpPr>
        <p:spPr>
          <a:xfrm>
            <a:off x="416128" y="89963"/>
            <a:ext cx="121750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PROJECT #1: </a:t>
            </a:r>
            <a:r>
              <a:rPr lang="en-US" sz="3200" b="1" dirty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CONVERT °C TO </a:t>
            </a:r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°F</a:t>
            </a:r>
            <a:endParaRPr lang="ru-RU" sz="3200" b="1" dirty="0">
              <a:solidFill>
                <a:srgbClr val="FFDC90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970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7150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100" y="3807618"/>
            <a:ext cx="5422900" cy="3050381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210109" y="2736056"/>
            <a:ext cx="8330582" cy="4115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WHAT ARE ARTIFICIAL NEURAL NETWORKS AND HOW DO THEY LEARN?</a:t>
            </a:r>
            <a:endParaRPr lang="ru-RU" sz="36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21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1537" y="1544715"/>
            <a:ext cx="6229523" cy="4397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The brain has over 100 billion neurons communicating through electrical and chemical signals.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Neurons communicate with each other and help us see, think, and generate ideas.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Human brain learns by creating connections among these neurons.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ANNs are information processing models inspired by the human brain.</a:t>
            </a: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2618912" y="6338655"/>
            <a:ext cx="9392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err="1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TensorFlow</a:t>
            </a:r>
            <a:r>
              <a:rPr lang="en-US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 2.0 PRACTICAL</a:t>
            </a:r>
            <a:endParaRPr lang="ru-RU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2" name="Прямоугольник 4"/>
          <p:cNvSpPr/>
          <p:nvPr/>
        </p:nvSpPr>
        <p:spPr>
          <a:xfrm>
            <a:off x="416128" y="89963"/>
            <a:ext cx="1217508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PROJECT #1: </a:t>
            </a:r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WHAT ARE ANNs AND HOW DO THEY LEARN?</a:t>
            </a:r>
            <a:endParaRPr lang="ru-RU" sz="3200" b="1" dirty="0">
              <a:solidFill>
                <a:srgbClr val="FFDC90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1060" y="2252991"/>
            <a:ext cx="4813621" cy="2588495"/>
          </a:xfrm>
          <a:prstGeom prst="rect">
            <a:avLst/>
          </a:prstGeom>
        </p:spPr>
      </p:pic>
      <p:graphicFrame>
        <p:nvGraphicFramePr>
          <p:cNvPr id="24" name="Content Placeholder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3544240"/>
              </p:ext>
            </p:extLst>
          </p:nvPr>
        </p:nvGraphicFramePr>
        <p:xfrm>
          <a:off x="5813943" y="2945477"/>
          <a:ext cx="4870043" cy="167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Visio" r:id="rId5" imgW="4486305" imgH="1752618" progId="Visio.Drawing.11">
                  <p:embed/>
                </p:oleObj>
              </mc:Choice>
              <mc:Fallback>
                <p:oleObj name="Visio" r:id="rId5" imgW="4486305" imgH="175261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3943" y="2945477"/>
                        <a:ext cx="4870043" cy="1675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775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1537" y="1544715"/>
            <a:ext cx="8508409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Humans learn from experience (by example)</a:t>
            </a: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2618912" y="6338655"/>
            <a:ext cx="9392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err="1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TensorFlow</a:t>
            </a:r>
            <a:r>
              <a:rPr lang="en-US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 2.0 PRACTICAL</a:t>
            </a:r>
            <a:endParaRPr lang="ru-RU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2" name="Прямоугольник 4"/>
          <p:cNvSpPr/>
          <p:nvPr/>
        </p:nvSpPr>
        <p:spPr>
          <a:xfrm>
            <a:off x="416128" y="89963"/>
            <a:ext cx="1217508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PROJECT #1: </a:t>
            </a:r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WHAT ARE ANNs AND HOW DO THEY LEARN?</a:t>
            </a:r>
            <a:endParaRPr lang="ru-RU" sz="3200" b="1" dirty="0">
              <a:solidFill>
                <a:srgbClr val="FFDC90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96778" y="2567987"/>
            <a:ext cx="205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CA" dirty="0"/>
              <a:t>Deviated Outputs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731480" y="2679215"/>
            <a:ext cx="2533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i="1" dirty="0">
                <a:solidFill>
                  <a:schemeClr val="accent1">
                    <a:lumMod val="50000"/>
                  </a:schemeClr>
                </a:solidFill>
              </a:rPr>
              <a:t>Desired (Correct) Output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217733" y="2903398"/>
            <a:ext cx="486274" cy="452309"/>
            <a:chOff x="5076056" y="2924944"/>
            <a:chExt cx="523147" cy="485878"/>
          </a:xfrm>
        </p:grpSpPr>
        <p:sp>
          <p:nvSpPr>
            <p:cNvPr id="13" name="Minus 12"/>
            <p:cNvSpPr/>
            <p:nvPr/>
          </p:nvSpPr>
          <p:spPr>
            <a:xfrm>
              <a:off x="5235218" y="3074667"/>
              <a:ext cx="227245" cy="170930"/>
            </a:xfrm>
            <a:prstGeom prst="mathMin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  <p:sp>
          <p:nvSpPr>
            <p:cNvPr id="14" name="Flowchart: Connector 13"/>
            <p:cNvSpPr/>
            <p:nvPr/>
          </p:nvSpPr>
          <p:spPr>
            <a:xfrm>
              <a:off x="5076056" y="2924944"/>
              <a:ext cx="523147" cy="48587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</p:grpSp>
      <p:sp>
        <p:nvSpPr>
          <p:cNvPr id="15" name="U-Turn Arrow 14"/>
          <p:cNvSpPr/>
          <p:nvPr/>
        </p:nvSpPr>
        <p:spPr>
          <a:xfrm rot="10800000">
            <a:off x="4343965" y="3385379"/>
            <a:ext cx="4193587" cy="1957089"/>
          </a:xfrm>
          <a:prstGeom prst="uturnArrow">
            <a:avLst>
              <a:gd name="adj1" fmla="val 7927"/>
              <a:gd name="adj2" fmla="val 11122"/>
              <a:gd name="adj3" fmla="val 13889"/>
              <a:gd name="adj4" fmla="val 43750"/>
              <a:gd name="adj5" fmla="val 88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508397" y="3691182"/>
            <a:ext cx="740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i="1" dirty="0">
                <a:solidFill>
                  <a:schemeClr val="accent1">
                    <a:lumMod val="50000"/>
                  </a:schemeClr>
                </a:solidFill>
              </a:rPr>
              <a:t>Error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58883" y="2286695"/>
            <a:ext cx="2291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CA" dirty="0"/>
              <a:t>~Desired Outputs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24318" y="3271945"/>
            <a:ext cx="1217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i="1" dirty="0">
                <a:solidFill>
                  <a:schemeClr val="accent1">
                    <a:lumMod val="50000"/>
                  </a:schemeClr>
                </a:solidFill>
              </a:rPr>
              <a:t>Update</a:t>
            </a:r>
          </a:p>
        </p:txBody>
      </p:sp>
      <p:sp>
        <p:nvSpPr>
          <p:cNvPr id="19" name="Right Arrow 18"/>
          <p:cNvSpPr/>
          <p:nvPr/>
        </p:nvSpPr>
        <p:spPr>
          <a:xfrm>
            <a:off x="6736335" y="2995408"/>
            <a:ext cx="1456986" cy="2819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  <p:sp>
        <p:nvSpPr>
          <p:cNvPr id="20" name="Right Arrow 19"/>
          <p:cNvSpPr/>
          <p:nvPr/>
        </p:nvSpPr>
        <p:spPr>
          <a:xfrm rot="10800000">
            <a:off x="8742674" y="3001721"/>
            <a:ext cx="1456986" cy="2819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70196" y="2318414"/>
            <a:ext cx="1816827" cy="143173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809868" y="2311071"/>
            <a:ext cx="1311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i="1" dirty="0">
                <a:solidFill>
                  <a:schemeClr val="accent1">
                    <a:lumMod val="50000"/>
                  </a:schemeClr>
                </a:solidFill>
              </a:rPr>
              <a:t>LABEL: CAT!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4" y="2621081"/>
            <a:ext cx="1892436" cy="1254767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2546044" y="2700568"/>
            <a:ext cx="2652853" cy="596801"/>
            <a:chOff x="1880300" y="3026000"/>
            <a:chExt cx="1573330" cy="460452"/>
          </a:xfrm>
        </p:grpSpPr>
        <p:sp>
          <p:nvSpPr>
            <p:cNvPr id="28" name="Right Arrow 27"/>
            <p:cNvSpPr/>
            <p:nvPr/>
          </p:nvSpPr>
          <p:spPr>
            <a:xfrm>
              <a:off x="1880300" y="3268897"/>
              <a:ext cx="1573330" cy="21755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545184" y="3026000"/>
              <a:ext cx="464130" cy="2849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b="1" i="1" dirty="0">
                  <a:solidFill>
                    <a:schemeClr val="accent1">
                      <a:lumMod val="50000"/>
                    </a:schemeClr>
                  </a:solidFill>
                </a:rPr>
                <a:t>Inputs</a:t>
              </a:r>
            </a:p>
          </p:txBody>
        </p:sp>
      </p:grpSp>
      <p:sp>
        <p:nvSpPr>
          <p:cNvPr id="30" name="Right Arrow 29"/>
          <p:cNvSpPr/>
          <p:nvPr/>
        </p:nvSpPr>
        <p:spPr>
          <a:xfrm rot="19303554">
            <a:off x="4497709" y="2887196"/>
            <a:ext cx="2103995" cy="518183"/>
          </a:xfrm>
          <a:prstGeom prst="rightArrow">
            <a:avLst>
              <a:gd name="adj1" fmla="val 29887"/>
              <a:gd name="adj2" fmla="val 857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  <p:sp>
        <p:nvSpPr>
          <p:cNvPr id="31" name="Rectangle 30"/>
          <p:cNvSpPr/>
          <p:nvPr/>
        </p:nvSpPr>
        <p:spPr>
          <a:xfrm>
            <a:off x="3096606" y="5518190"/>
            <a:ext cx="668830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b="1" dirty="0" smtClean="0"/>
              <a:t>Photo Credit: </a:t>
            </a:r>
            <a:r>
              <a:rPr lang="en-CA" sz="1400" dirty="0" smtClean="0">
                <a:hlinkClick r:id="rId5"/>
              </a:rPr>
              <a:t>https</a:t>
            </a:r>
            <a:r>
              <a:rPr lang="en-CA" sz="1400" dirty="0">
                <a:hlinkClick r:id="rId5"/>
              </a:rPr>
              <a:t>://</a:t>
            </a:r>
            <a:r>
              <a:rPr lang="en-CA" sz="1400" dirty="0" smtClean="0">
                <a:hlinkClick r:id="rId5"/>
              </a:rPr>
              <a:t>www.flickr.com/photos/flamephoenix1991/8376271918</a:t>
            </a:r>
            <a:endParaRPr lang="en-CA" sz="1400" dirty="0" smtClean="0"/>
          </a:p>
          <a:p>
            <a:r>
              <a:rPr lang="en-CA" sz="1400" b="1" dirty="0" smtClean="0"/>
              <a:t>Photo Credit: </a:t>
            </a:r>
            <a:r>
              <a:rPr lang="en-CA" sz="1400" dirty="0">
                <a:hlinkClick r:id="rId6"/>
              </a:rPr>
              <a:t>https://www.pexels.com/photo/grey-and-white-short-fur-cat-104827</a:t>
            </a:r>
            <a:r>
              <a:rPr lang="en-CA" sz="1400" dirty="0" smtClean="0">
                <a:hlinkClick r:id="rId6"/>
              </a:rPr>
              <a:t>/</a:t>
            </a:r>
            <a:endParaRPr lang="en-CA" sz="1400" dirty="0" smtClean="0"/>
          </a:p>
          <a:p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3130918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5" grpId="0" animBg="1"/>
      <p:bldP spid="16" grpId="0"/>
      <p:bldP spid="17" grpId="0"/>
      <p:bldP spid="18" grpId="0"/>
      <p:bldP spid="19" grpId="0" animBg="1"/>
      <p:bldP spid="20" grpId="0" animBg="1"/>
      <p:bldP spid="25" grpId="0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7150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100" y="3807618"/>
            <a:ext cx="5422900" cy="3050381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210108" y="2736056"/>
            <a:ext cx="8699191" cy="4115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LET’S BUILD THE MOST SIMPLE NETWORK!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“A </a:t>
            </a:r>
            <a:r>
              <a:rPr lang="en-US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SINGLE NEURON MODEL”</a:t>
            </a:r>
            <a:endParaRPr lang="ru-RU" sz="36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98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 flipH="1">
            <a:off x="2623653" y="6229797"/>
            <a:ext cx="9392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err="1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TensorFlow</a:t>
            </a:r>
            <a:r>
              <a:rPr lang="en-US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 2.0 PRACTICAL</a:t>
            </a:r>
            <a:endParaRPr lang="ru-RU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2" name="Прямоугольник 4"/>
          <p:cNvSpPr/>
          <p:nvPr/>
        </p:nvSpPr>
        <p:spPr>
          <a:xfrm>
            <a:off x="416128" y="89963"/>
            <a:ext cx="121750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PROJECT #1: </a:t>
            </a:r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OUR FIRST NEURON MODEL</a:t>
            </a:r>
            <a:endParaRPr lang="ru-RU" sz="3200" b="1" dirty="0">
              <a:solidFill>
                <a:srgbClr val="FFDC90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2" name="Freeform 31"/>
          <p:cNvSpPr>
            <a:spLocks noEditPoints="1"/>
          </p:cNvSpPr>
          <p:nvPr/>
        </p:nvSpPr>
        <p:spPr bwMode="auto">
          <a:xfrm>
            <a:off x="11838379" y="3260901"/>
            <a:ext cx="423037" cy="423037"/>
          </a:xfrm>
          <a:custGeom>
            <a:avLst/>
            <a:gdLst>
              <a:gd name="T0" fmla="*/ 175 w 176"/>
              <a:gd name="T1" fmla="*/ 169 h 176"/>
              <a:gd name="T2" fmla="*/ 132 w 176"/>
              <a:gd name="T3" fmla="*/ 127 h 176"/>
              <a:gd name="T4" fmla="*/ 152 w 176"/>
              <a:gd name="T5" fmla="*/ 76 h 176"/>
              <a:gd name="T6" fmla="*/ 76 w 176"/>
              <a:gd name="T7" fmla="*/ 0 h 176"/>
              <a:gd name="T8" fmla="*/ 0 w 176"/>
              <a:gd name="T9" fmla="*/ 76 h 176"/>
              <a:gd name="T10" fmla="*/ 76 w 176"/>
              <a:gd name="T11" fmla="*/ 152 h 176"/>
              <a:gd name="T12" fmla="*/ 127 w 176"/>
              <a:gd name="T13" fmla="*/ 132 h 176"/>
              <a:gd name="T14" fmla="*/ 169 w 176"/>
              <a:gd name="T15" fmla="*/ 175 h 176"/>
              <a:gd name="T16" fmla="*/ 172 w 176"/>
              <a:gd name="T17" fmla="*/ 176 h 176"/>
              <a:gd name="T18" fmla="*/ 176 w 176"/>
              <a:gd name="T19" fmla="*/ 172 h 176"/>
              <a:gd name="T20" fmla="*/ 175 w 176"/>
              <a:gd name="T21" fmla="*/ 169 h 176"/>
              <a:gd name="T22" fmla="*/ 76 w 176"/>
              <a:gd name="T23" fmla="*/ 144 h 176"/>
              <a:gd name="T24" fmla="*/ 8 w 176"/>
              <a:gd name="T25" fmla="*/ 76 h 176"/>
              <a:gd name="T26" fmla="*/ 76 w 176"/>
              <a:gd name="T27" fmla="*/ 8 h 176"/>
              <a:gd name="T28" fmla="*/ 144 w 176"/>
              <a:gd name="T29" fmla="*/ 76 h 176"/>
              <a:gd name="T30" fmla="*/ 76 w 176"/>
              <a:gd name="T3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6" h="176">
                <a:moveTo>
                  <a:pt x="175" y="169"/>
                </a:moveTo>
                <a:cubicBezTo>
                  <a:pt x="132" y="127"/>
                  <a:pt x="132" y="127"/>
                  <a:pt x="132" y="127"/>
                </a:cubicBezTo>
                <a:cubicBezTo>
                  <a:pt x="145" y="113"/>
                  <a:pt x="152" y="96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96" y="152"/>
                  <a:pt x="113" y="145"/>
                  <a:pt x="127" y="132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70" y="176"/>
                  <a:pt x="171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1"/>
                  <a:pt x="176" y="170"/>
                  <a:pt x="175" y="169"/>
                </a:cubicBezTo>
                <a:moveTo>
                  <a:pt x="76" y="144"/>
                </a:moveTo>
                <a:cubicBezTo>
                  <a:pt x="38" y="144"/>
                  <a:pt x="8" y="114"/>
                  <a:pt x="8" y="76"/>
                </a:cubicBezTo>
                <a:cubicBezTo>
                  <a:pt x="8" y="38"/>
                  <a:pt x="38" y="8"/>
                  <a:pt x="76" y="8"/>
                </a:cubicBezTo>
                <a:cubicBezTo>
                  <a:pt x="114" y="8"/>
                  <a:pt x="144" y="38"/>
                  <a:pt x="144" y="76"/>
                </a:cubicBezTo>
                <a:cubicBezTo>
                  <a:pt x="144" y="114"/>
                  <a:pt x="114" y="144"/>
                  <a:pt x="76" y="14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33" name="Freeform 32"/>
          <p:cNvSpPr>
            <a:spLocks noEditPoints="1"/>
          </p:cNvSpPr>
          <p:nvPr/>
        </p:nvSpPr>
        <p:spPr bwMode="auto">
          <a:xfrm>
            <a:off x="7627246" y="3510778"/>
            <a:ext cx="413844" cy="423037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10803884" y="3510778"/>
            <a:ext cx="413844" cy="423037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6241" y="2675460"/>
            <a:ext cx="5777217" cy="3106662"/>
          </a:xfrm>
          <a:prstGeom prst="rect">
            <a:avLst/>
          </a:prstGeom>
        </p:spPr>
      </p:pic>
      <p:cxnSp>
        <p:nvCxnSpPr>
          <p:cNvPr id="36" name="Curved Connector 35"/>
          <p:cNvCxnSpPr/>
          <p:nvPr/>
        </p:nvCxnSpPr>
        <p:spPr>
          <a:xfrm rot="10800000">
            <a:off x="8287684" y="4696786"/>
            <a:ext cx="1766534" cy="976186"/>
          </a:xfrm>
          <a:prstGeom prst="curvedConnector3">
            <a:avLst>
              <a:gd name="adj1" fmla="val 50000"/>
            </a:avLst>
          </a:prstGeom>
          <a:ln w="57150">
            <a:headEnd type="non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9404841" y="5730455"/>
            <a:ext cx="1399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chemeClr val="tx2"/>
                </a:solidFill>
              </a:rPr>
              <a:t>NUCLEAS</a:t>
            </a:r>
            <a:endParaRPr lang="en-CA" sz="2000" dirty="0">
              <a:solidFill>
                <a:schemeClr val="tx2"/>
              </a:solidFill>
            </a:endParaRPr>
          </a:p>
        </p:txBody>
      </p:sp>
      <p:cxnSp>
        <p:nvCxnSpPr>
          <p:cNvPr id="38" name="Curved Connector 37"/>
          <p:cNvCxnSpPr/>
          <p:nvPr/>
        </p:nvCxnSpPr>
        <p:spPr>
          <a:xfrm rot="10800000">
            <a:off x="10672241" y="4745376"/>
            <a:ext cx="743421" cy="524177"/>
          </a:xfrm>
          <a:prstGeom prst="curvedConnector3">
            <a:avLst/>
          </a:prstGeom>
          <a:ln w="57150">
            <a:headEnd type="non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0803884" y="5236110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chemeClr val="tx2"/>
                </a:solidFill>
              </a:rPr>
              <a:t>AXON</a:t>
            </a:r>
            <a:endParaRPr lang="en-CA" sz="2000" dirty="0">
              <a:solidFill>
                <a:schemeClr val="tx2"/>
              </a:solidFill>
            </a:endParaRPr>
          </a:p>
        </p:txBody>
      </p:sp>
      <p:cxnSp>
        <p:nvCxnSpPr>
          <p:cNvPr id="40" name="Curved Connector 39"/>
          <p:cNvCxnSpPr/>
          <p:nvPr/>
        </p:nvCxnSpPr>
        <p:spPr>
          <a:xfrm>
            <a:off x="6040896" y="2675460"/>
            <a:ext cx="1221427" cy="740300"/>
          </a:xfrm>
          <a:prstGeom prst="curvedConnector3">
            <a:avLst/>
          </a:prstGeom>
          <a:ln w="57150">
            <a:headEnd type="non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621904" y="2274599"/>
            <a:ext cx="1670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chemeClr val="tx2"/>
                </a:solidFill>
              </a:rPr>
              <a:t>DENDRITES</a:t>
            </a:r>
            <a:endParaRPr lang="en-CA" sz="2000" dirty="0">
              <a:solidFill>
                <a:schemeClr val="tx2"/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4898022" y="3892799"/>
            <a:ext cx="1188720" cy="1188720"/>
          </a:xfrm>
          <a:prstGeom prst="ellipse">
            <a:avLst/>
          </a:prstGeom>
          <a:solidFill>
            <a:srgbClr val="71508D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A" b="1" dirty="0" smtClean="0">
                <a:solidFill>
                  <a:schemeClr val="bg1"/>
                </a:solidFill>
              </a:rPr>
              <a:t>INPUT</a:t>
            </a:r>
            <a:endParaRPr lang="en-CA" sz="700" b="1" dirty="0" smtClean="0">
              <a:solidFill>
                <a:schemeClr val="bg1"/>
              </a:solidFill>
            </a:endParaRPr>
          </a:p>
        </p:txBody>
      </p:sp>
      <p:sp>
        <p:nvSpPr>
          <p:cNvPr id="46" name="Oval 45"/>
          <p:cNvSpPr/>
          <p:nvPr/>
        </p:nvSpPr>
        <p:spPr>
          <a:xfrm>
            <a:off x="7560197" y="3790401"/>
            <a:ext cx="1371600" cy="1371600"/>
          </a:xfrm>
          <a:prstGeom prst="ellipse">
            <a:avLst/>
          </a:prstGeom>
          <a:solidFill>
            <a:srgbClr val="71508D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A" sz="1600" b="1" dirty="0" smtClean="0">
                <a:solidFill>
                  <a:schemeClr val="bg1"/>
                </a:solidFill>
              </a:rPr>
              <a:t>NEURON</a:t>
            </a:r>
            <a:endParaRPr lang="en-CA" sz="1200" b="1" dirty="0" smtClean="0">
              <a:solidFill>
                <a:schemeClr val="bg1"/>
              </a:solidFill>
            </a:endParaRPr>
          </a:p>
        </p:txBody>
      </p:sp>
      <p:sp>
        <p:nvSpPr>
          <p:cNvPr id="47" name="Right Arrow 46"/>
          <p:cNvSpPr/>
          <p:nvPr/>
        </p:nvSpPr>
        <p:spPr>
          <a:xfrm>
            <a:off x="6064918" y="4351617"/>
            <a:ext cx="1494526" cy="333185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71508D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600" smtClean="0">
              <a:solidFill>
                <a:schemeClr val="tx1"/>
              </a:solidFill>
            </a:endParaRPr>
          </a:p>
        </p:txBody>
      </p:sp>
      <p:sp>
        <p:nvSpPr>
          <p:cNvPr id="50" name="Right Arrow 49"/>
          <p:cNvSpPr/>
          <p:nvPr/>
        </p:nvSpPr>
        <p:spPr>
          <a:xfrm>
            <a:off x="8913679" y="4320401"/>
            <a:ext cx="2540015" cy="333185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71508D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600" smtClean="0">
              <a:solidFill>
                <a:schemeClr val="tx1"/>
              </a:solidFill>
            </a:endParaRPr>
          </a:p>
        </p:txBody>
      </p:sp>
      <p:sp>
        <p:nvSpPr>
          <p:cNvPr id="56" name="Right Arrow 55"/>
          <p:cNvSpPr/>
          <p:nvPr/>
        </p:nvSpPr>
        <p:spPr>
          <a:xfrm rot="5400000">
            <a:off x="7598676" y="3034600"/>
            <a:ext cx="1218012" cy="333185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71508D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600" smtClean="0">
              <a:solidFill>
                <a:schemeClr val="tx1"/>
              </a:solidFill>
            </a:endParaRPr>
          </a:p>
        </p:txBody>
      </p:sp>
      <p:cxnSp>
        <p:nvCxnSpPr>
          <p:cNvPr id="54" name="Curved Connector 53"/>
          <p:cNvCxnSpPr/>
          <p:nvPr/>
        </p:nvCxnSpPr>
        <p:spPr>
          <a:xfrm rot="16200000" flipH="1">
            <a:off x="5575613" y="3227877"/>
            <a:ext cx="2260410" cy="1329845"/>
          </a:xfrm>
          <a:prstGeom prst="curvedConnector3">
            <a:avLst/>
          </a:prstGeom>
          <a:ln w="57150">
            <a:headEnd type="non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Box 56"/>
              <p:cNvSpPr txBox="1"/>
              <p:nvPr/>
            </p:nvSpPr>
            <p:spPr>
              <a:xfrm>
                <a:off x="6367762" y="3991641"/>
                <a:ext cx="57849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sz="20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A" sz="20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7762" y="3991641"/>
                <a:ext cx="578492" cy="40011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Oval 58"/>
          <p:cNvSpPr/>
          <p:nvPr/>
        </p:nvSpPr>
        <p:spPr>
          <a:xfrm>
            <a:off x="7596010" y="1429258"/>
            <a:ext cx="1188720" cy="1188720"/>
          </a:xfrm>
          <a:prstGeom prst="ellipse">
            <a:avLst/>
          </a:prstGeom>
          <a:solidFill>
            <a:srgbClr val="71508D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A" b="1" dirty="0" smtClean="0">
                <a:solidFill>
                  <a:schemeClr val="bg1"/>
                </a:solidFill>
              </a:rPr>
              <a:t>BIAS</a:t>
            </a:r>
            <a:endParaRPr lang="en-CA" sz="700" b="1" dirty="0" smtClean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Box 59"/>
              <p:cNvSpPr txBox="1"/>
              <p:nvPr/>
            </p:nvSpPr>
            <p:spPr>
              <a:xfrm>
                <a:off x="9591149" y="4011197"/>
                <a:ext cx="12370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𝑂𝑈𝑇𝑃𝑈𝑇</m:t>
                      </m:r>
                    </m:oMath>
                  </m:oMathPara>
                </a14:m>
                <a:endParaRPr lang="en-CA" sz="2000" i="1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1149" y="4011197"/>
                <a:ext cx="1237070" cy="40011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42913" y="1834531"/>
                <a:ext cx="5399876" cy="461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000" b="1" i="1" smtClean="0">
                          <a:solidFill>
                            <a:srgbClr val="71508D"/>
                          </a:solidFill>
                          <a:latin typeface="Cambria Math" panose="02040503050406030204" pitchFamily="18" charset="0"/>
                        </a:rPr>
                        <m:t>𝑶𝒖𝒕𝒑𝒖𝒕</m:t>
                      </m:r>
                      <m:r>
                        <a:rPr lang="en-CA" sz="3000" b="1" i="1" smtClean="0">
                          <a:solidFill>
                            <a:srgbClr val="71508D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3000" b="1" i="1" smtClean="0">
                          <a:solidFill>
                            <a:srgbClr val="71508D"/>
                          </a:solidFill>
                          <a:latin typeface="Cambria Math" panose="02040503050406030204" pitchFamily="18" charset="0"/>
                        </a:rPr>
                        <m:t>𝑰𝒏𝒑𝒖𝒕</m:t>
                      </m:r>
                      <m:r>
                        <a:rPr lang="en-CA" sz="3000" b="1" i="1" smtClean="0">
                          <a:solidFill>
                            <a:srgbClr val="71508D"/>
                          </a:solidFill>
                          <a:latin typeface="Cambria Math" panose="02040503050406030204" pitchFamily="18" charset="0"/>
                        </a:rPr>
                        <m:t> ∗</m:t>
                      </m:r>
                      <m:sSub>
                        <m:sSubPr>
                          <m:ctrlPr>
                            <a:rPr lang="en-CA" sz="3000" b="1" i="1" smtClean="0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000" b="1" i="1" smtClean="0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  <m:t>𝑾</m:t>
                          </m:r>
                        </m:e>
                        <m:sub>
                          <m:r>
                            <a:rPr lang="en-CA" sz="3000" b="1" i="1" smtClean="0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CA" sz="3000" b="1" i="1" smtClean="0">
                          <a:solidFill>
                            <a:srgbClr val="71508D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sz="3000" b="1" i="1">
                          <a:solidFill>
                            <a:srgbClr val="71508D"/>
                          </a:solidFill>
                          <a:latin typeface="Cambria Math" panose="02040503050406030204" pitchFamily="18" charset="0"/>
                        </a:rPr>
                        <m:t>𝑩𝒊𝒂𝒔</m:t>
                      </m:r>
                    </m:oMath>
                  </m:oMathPara>
                </a14:m>
                <a:endParaRPr lang="en-CA" sz="3000" b="1" dirty="0">
                  <a:solidFill>
                    <a:srgbClr val="71508D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913" y="1834531"/>
                <a:ext cx="5399876" cy="4616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Box 60"/>
              <p:cNvSpPr txBox="1"/>
              <p:nvPr/>
            </p:nvSpPr>
            <p:spPr>
              <a:xfrm>
                <a:off x="695997" y="2713370"/>
                <a:ext cx="4712829" cy="461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000" b="1" i="1" smtClean="0">
                          <a:solidFill>
                            <a:srgbClr val="71508D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d>
                        <m:dPr>
                          <m:ctrlPr>
                            <a:rPr lang="en-CA" sz="3000" b="1" i="1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3000" b="1" i="1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  <m:t>°</m:t>
                          </m:r>
                          <m:r>
                            <a:rPr lang="en-CA" sz="3000" b="1" i="1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d>
                      <m:r>
                        <a:rPr lang="en-CA" sz="3000" b="1" i="1" smtClean="0">
                          <a:solidFill>
                            <a:srgbClr val="71508D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3000" b="1" i="1">
                          <a:solidFill>
                            <a:srgbClr val="71508D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d>
                        <m:dPr>
                          <m:ctrlPr>
                            <a:rPr lang="en-CA" sz="3000" b="1" i="1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3000" b="1" i="1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  <m:t>°</m:t>
                          </m:r>
                          <m:r>
                            <a:rPr lang="en-CA" sz="3000" b="1" i="1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d>
                      <m:r>
                        <a:rPr lang="en-CA" sz="3000" b="1" i="1">
                          <a:solidFill>
                            <a:srgbClr val="71508D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CA" sz="3000" b="1" i="1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000" b="1" i="1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  <m:t>𝑾</m:t>
                          </m:r>
                        </m:e>
                        <m:sub>
                          <m:r>
                            <a:rPr lang="en-CA" sz="3000" b="1" i="1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CA" sz="3000" b="1" i="1" smtClean="0">
                          <a:solidFill>
                            <a:srgbClr val="71508D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sz="3000" b="1" i="1">
                          <a:solidFill>
                            <a:srgbClr val="71508D"/>
                          </a:solidFill>
                          <a:latin typeface="Cambria Math" panose="02040503050406030204" pitchFamily="18" charset="0"/>
                        </a:rPr>
                        <m:t>𝑩𝒊𝒂𝒔</m:t>
                      </m:r>
                    </m:oMath>
                  </m:oMathPara>
                </a14:m>
                <a:endParaRPr lang="en-CA" sz="3000" b="1" dirty="0">
                  <a:solidFill>
                    <a:srgbClr val="71508D"/>
                  </a:solidFill>
                </a:endParaRPr>
              </a:p>
            </p:txBody>
          </p:sp>
        </mc:Choice>
        <mc:Fallback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997" y="2713370"/>
                <a:ext cx="4712829" cy="4616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/>
              <p:cNvSpPr txBox="1"/>
              <p:nvPr/>
            </p:nvSpPr>
            <p:spPr>
              <a:xfrm>
                <a:off x="642913" y="3459754"/>
                <a:ext cx="3989938" cy="8673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000" b="1" i="1" smtClean="0">
                          <a:solidFill>
                            <a:srgbClr val="71508D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d>
                        <m:dPr>
                          <m:ctrlPr>
                            <a:rPr lang="en-CA" sz="3000" b="1" i="1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3000" b="1" i="1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  <m:t>°</m:t>
                          </m:r>
                          <m:r>
                            <a:rPr lang="en-CA" sz="3000" b="1" i="1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d>
                      <m:r>
                        <a:rPr lang="en-CA" sz="3000" b="1" i="1" smtClean="0">
                          <a:solidFill>
                            <a:srgbClr val="71508D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3000" b="1" i="1">
                          <a:solidFill>
                            <a:srgbClr val="71508D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d>
                        <m:dPr>
                          <m:ctrlPr>
                            <a:rPr lang="en-CA" sz="3000" b="1" i="1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3000" b="1" i="1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  <m:t>°</m:t>
                          </m:r>
                          <m:r>
                            <a:rPr lang="en-CA" sz="3000" b="1" i="1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d>
                      <m:r>
                        <a:rPr lang="en-CA" sz="3000" b="1" i="1">
                          <a:solidFill>
                            <a:srgbClr val="71508D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CA" sz="3000" b="1" i="1" smtClean="0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3000" b="1" i="1" smtClean="0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en-CA" sz="3000" b="1" i="1" smtClean="0">
                              <a:solidFill>
                                <a:srgbClr val="71508D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en-CA" sz="3000" b="1" i="1" smtClean="0">
                          <a:solidFill>
                            <a:srgbClr val="71508D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sz="3000" b="1" i="1" smtClean="0">
                          <a:solidFill>
                            <a:srgbClr val="71508D"/>
                          </a:solidFill>
                          <a:latin typeface="Cambria Math" panose="02040503050406030204" pitchFamily="18" charset="0"/>
                        </a:rPr>
                        <m:t>𝟑𝟐</m:t>
                      </m:r>
                    </m:oMath>
                  </m:oMathPara>
                </a14:m>
                <a:endParaRPr lang="en-CA" sz="3000" b="1" dirty="0">
                  <a:solidFill>
                    <a:srgbClr val="71508D"/>
                  </a:solidFill>
                </a:endParaRPr>
              </a:p>
            </p:txBody>
          </p:sp>
        </mc:Choice>
        <mc:Fallback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913" y="3459754"/>
                <a:ext cx="3989938" cy="86735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5976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/>
      <p:bldP spid="41" grpId="0"/>
    </p:bld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320</Words>
  <Application>Microsoft Office PowerPoint</Application>
  <PresentationFormat>Widescreen</PresentationFormat>
  <Paragraphs>56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Montserrat</vt:lpstr>
      <vt:lpstr>Тема Office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Ryan Ahmed</cp:lastModifiedBy>
  <cp:revision>28</cp:revision>
  <dcterms:created xsi:type="dcterms:W3CDTF">2019-08-16T12:17:08Z</dcterms:created>
  <dcterms:modified xsi:type="dcterms:W3CDTF">2019-08-16T15:53:57Z</dcterms:modified>
</cp:coreProperties>
</file>