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4"/>
  </p:notesMasterIdLst>
  <p:sldIdLst>
    <p:sldId id="257" r:id="rId2"/>
    <p:sldId id="283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316" r:id="rId11"/>
    <p:sldId id="267" r:id="rId12"/>
    <p:sldId id="311" r:id="rId13"/>
    <p:sldId id="286" r:id="rId14"/>
    <p:sldId id="287" r:id="rId15"/>
    <p:sldId id="288" r:id="rId16"/>
    <p:sldId id="312" r:id="rId17"/>
    <p:sldId id="290" r:id="rId18"/>
    <p:sldId id="313" r:id="rId19"/>
    <p:sldId id="292" r:id="rId20"/>
    <p:sldId id="293" r:id="rId21"/>
    <p:sldId id="294" r:id="rId22"/>
    <p:sldId id="295" r:id="rId23"/>
    <p:sldId id="314" r:id="rId24"/>
    <p:sldId id="297" r:id="rId25"/>
    <p:sldId id="298" r:id="rId26"/>
    <p:sldId id="299" r:id="rId27"/>
    <p:sldId id="300" r:id="rId28"/>
    <p:sldId id="315" r:id="rId29"/>
    <p:sldId id="302" r:id="rId30"/>
    <p:sldId id="303" r:id="rId31"/>
    <p:sldId id="304" r:id="rId32"/>
    <p:sldId id="305" r:id="rId33"/>
    <p:sldId id="306" r:id="rId34"/>
    <p:sldId id="307" r:id="rId35"/>
    <p:sldId id="308" r:id="rId36"/>
    <p:sldId id="309" r:id="rId37"/>
    <p:sldId id="310" r:id="rId38"/>
    <p:sldId id="284" r:id="rId39"/>
    <p:sldId id="278" r:id="rId40"/>
    <p:sldId id="279" r:id="rId41"/>
    <p:sldId id="280" r:id="rId42"/>
    <p:sldId id="281" r:id="rId4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50126"/>
    <a:srgbClr val="8FF6FF"/>
    <a:srgbClr val="E55B2D"/>
    <a:srgbClr val="F5EA5A"/>
    <a:srgbClr val="00B9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01" autoAdjust="0"/>
    <p:restoredTop sz="94660"/>
  </p:normalViewPr>
  <p:slideViewPr>
    <p:cSldViewPr snapToGrid="0">
      <p:cViewPr varScale="1">
        <p:scale>
          <a:sx n="95" d="100"/>
          <a:sy n="95" d="100"/>
        </p:scale>
        <p:origin x="66" y="5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185FAE-E820-4582-9F04-372D3DB03877}" type="datetimeFigureOut">
              <a:rPr lang="en-CA" smtClean="0"/>
              <a:t>2019-09-11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7BFFDF-E3CB-40D6-A128-42A313CC2D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912723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7BFFDF-E3CB-40D6-A128-42A313CC2D07}" type="slidenum">
              <a:rPr lang="en-CA" smtClean="0"/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45144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70CF9D4-6142-441F-9CC7-B111E5F3C8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A8BD84C9-C47B-4688-9E12-08B97B78CB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3306C19-EDB8-45AC-A06D-1C6E7A4688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11.09.2019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9420566-273E-44F3-9CE4-498C94861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96D2815-D915-46BB-8E74-27731C3228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3978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62DE03E-921D-4B71-9894-652B786F0E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D279575F-2318-430B-A3C7-280A00723C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51D7F357-B243-4712-AB7A-F0C6E60AA7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11.09.2019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43082FC-CA95-4D75-B66C-561D51CC3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B50573C-42FA-4875-8D00-243C2A886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8205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E45DC263-2243-4775-9DD9-3D4006A07E0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59D7DE7F-6F3E-45F8-BCCB-1A39543D16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DE95832-C46F-4E70-8D36-2D6C6305C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11.09.2019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AB8BEBA-10F7-420F-850F-8C895A1E51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75B1847-01D3-4BFB-9989-12EDDB18BA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8004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D785E31-5EE4-4031-8DAA-64044DE083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AAB51F7-AD05-4812-9AEE-F0A7A18CE3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E39D8A6-338D-4A25-B834-B4A942E94E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11.09.2019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CC93547E-E0C5-4326-ADC3-C43A6781B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C267DB44-D3F4-429C-AB2C-E561CB263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3671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980BB85-69F4-4080-A77B-EECE9C1BE1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E001A13A-6D46-453F-BAB2-4BAD520A28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C488E4D-D5CA-49EC-B38E-714DAC9C68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11.09.2019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5B8CB60D-9BAE-4973-973B-4C6853AB5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99C6DFA2-C663-4447-B1F9-BB6A38C33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5347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D99C6E8-AF90-4703-A9FA-9A65E134A1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92C6401-88FE-47FD-A731-DD657AEEC6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DAD3D0E6-298D-4282-8913-20026FB74A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205D25A3-27E5-4E98-8C5A-B2B0697A7D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11.09.2019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0D63F4A1-44B5-41E4-B96B-51C286B37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E96F89BA-5274-4D7F-A22B-03488DE51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5785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DC0A037-7520-4515-B45B-E8BD71A13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5E742552-6925-46F5-A258-858B909F17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90D3C8B9-BC17-42B1-9536-626041E4B0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09F04948-91DA-4B89-B095-A18DE466FDE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6512104A-EB67-4275-8DE6-7CA0254DD8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2ECE6559-6BBF-4F82-812F-26DCBE157D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11.09.2019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0C43346E-31FD-437F-8433-ED2A4FFA2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59BB8E7B-DEEF-4F36-AC1E-1ADBCD818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6039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93D8A9B-DDEE-472D-98C8-342D02A246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7E891E0F-5CBA-4701-9802-49F747FD7C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11.09.2019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CDDB64FE-FE57-4FE5-A383-911D9E8B26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2480F91C-FC09-444F-8303-0A51AAC90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2386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C4DC091D-E20B-43AF-85A6-D06B098A57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11.09.2019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7256F216-F3C5-4473-B251-72A6A8FB0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0510FE17-D12B-4940-A9BA-F5142885E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6767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3FB74CF-2BF5-499E-835A-8CD87C61F7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FA49E46-BCFA-4A8B-A9EC-8431848085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F973AFB1-BE5F-4F23-82EA-A9E2EDCFC1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1EA59952-DF38-4E91-AC68-8C3C221171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11.09.2019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9A2383BB-619B-4187-A5BC-042AE98CE6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2522BE86-61A8-405E-B05C-9ED660BAE2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7414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E85C4CA-FD62-44D2-81B3-AB78C84EB4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564F94F9-A9E5-4C0A-BC98-D38C5AA9AC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F788FB35-2220-4ACE-970D-43F2556CC6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8ECB7B7F-DA8E-4AED-B458-D0634CB1B4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11.09.2019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90F43AE8-ADD4-4B08-B8BC-39D66C3AEF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434F0B5B-F0B4-42E7-AEF3-F79F947718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7715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C3E1944-26C3-41F2-9AC9-82569296AE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AD855009-06D1-457C-AA16-D256E4C895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E2319EE4-DC46-41D9-BA81-50318AE273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7E9FA1-3201-4CFE-B59E-2CC3904A385B}" type="datetimeFigureOut">
              <a:rPr lang="ru-RU" smtClean="0"/>
              <a:t>11.09.2019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F15DEA4-AA2E-4600-8609-2131E0FB2B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FCE62007-BA97-4721-9442-9F52017CED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920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scs.ryerson.ca/~aharley/vis/conv/flat.html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fr.m.wikipedia.org/wiki/Fichier:MultiLayerNeuralNetworkBigger_english.png" TargetMode="Externa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emf"/><Relationship Id="rId5" Type="http://schemas.openxmlformats.org/officeDocument/2006/relationships/image" Target="../media/image56.png"/><Relationship Id="rId4" Type="http://schemas.openxmlformats.org/officeDocument/2006/relationships/image" Target="../media/image4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playground.tensorflow.org/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hyperlink" Target="https://commons.wikimedia.org/wiki/File:Gradient_descent.png" TargetMode="External"/><Relationship Id="rId4" Type="http://schemas.openxmlformats.org/officeDocument/2006/relationships/hyperlink" Target="https://commons.wikimedia.org/wiki/File:Gradient_descent_method.pn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photos/bike-rental-bikes-rent-pay-2284380/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commons.wikimedia.org/wiki/File:Neuron_Hand-tuned.svg" TargetMode="External"/><Relationship Id="rId3" Type="http://schemas.openxmlformats.org/officeDocument/2006/relationships/notesSlide" Target="../notesSlides/notesSlide1.xml"/><Relationship Id="rId7" Type="http://schemas.openxmlformats.org/officeDocument/2006/relationships/hyperlink" Target="https://commons.wikimedia.org/wiki/File:Artificial_neural_network.svg" TargetMode="External"/><Relationship Id="rId12" Type="http://schemas.openxmlformats.org/officeDocument/2006/relationships/image" Target="../media/image4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png"/><Relationship Id="rId11" Type="http://schemas.openxmlformats.org/officeDocument/2006/relationships/oleObject" Target="../embeddings/oleObject2.bin"/><Relationship Id="rId5" Type="http://schemas.openxmlformats.org/officeDocument/2006/relationships/image" Target="../media/image6.png"/><Relationship Id="rId10" Type="http://schemas.openxmlformats.org/officeDocument/2006/relationships/image" Target="../media/image3.emf"/><Relationship Id="rId4" Type="http://schemas.openxmlformats.org/officeDocument/2006/relationships/image" Target="../media/image5.jpeg"/><Relationship Id="rId9" Type="http://schemas.openxmlformats.org/officeDocument/2006/relationships/oleObject" Target="../embeddings/oleObject1.bin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3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hyperlink" Target="https://commons.wikimedia.org/wiki/File:Artificial_neural_network.svg" TargetMode="Externa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etosa.io/ev/image-kernels/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5E849447-DDEB-47D5-85A4-F583EE51AAE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D50B6374-5038-40F7-B15A-1341141BF4DF}"/>
              </a:ext>
            </a:extLst>
          </p:cNvPr>
          <p:cNvSpPr/>
          <p:nvPr/>
        </p:nvSpPr>
        <p:spPr>
          <a:xfrm>
            <a:off x="618837" y="556272"/>
            <a:ext cx="9827492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0" b="1" dirty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TENSORFLOW 2.0</a:t>
            </a:r>
            <a:endParaRPr lang="ru-RU" sz="6000" b="1" dirty="0">
              <a:solidFill>
                <a:srgbClr val="E55B2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7D7FCAF6-4A07-43BC-960A-A6590E216639}"/>
              </a:ext>
            </a:extLst>
          </p:cNvPr>
          <p:cNvSpPr/>
          <p:nvPr/>
        </p:nvSpPr>
        <p:spPr>
          <a:xfrm>
            <a:off x="591129" y="1565768"/>
            <a:ext cx="9827492" cy="6617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700" b="1" dirty="0">
                <a:solidFill>
                  <a:srgbClr val="8FF6FF"/>
                </a:solidFill>
                <a:latin typeface="Montserrat" charset="0"/>
                <a:ea typeface="Montserrat" charset="0"/>
                <a:cs typeface="Montserrat" charset="0"/>
              </a:rPr>
              <a:t>PRACTICAL ADVANCED</a:t>
            </a:r>
            <a:endParaRPr lang="ru-RU" sz="3700" b="1" dirty="0">
              <a:solidFill>
                <a:srgbClr val="8FF6FF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8695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5012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5E849447-DDEB-47D5-85A4-F583EE51AAE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2822" y="2667932"/>
            <a:ext cx="7449178" cy="4189639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D50B6374-5038-40F7-B15A-1341141BF4DF}"/>
              </a:ext>
            </a:extLst>
          </p:cNvPr>
          <p:cNvSpPr/>
          <p:nvPr/>
        </p:nvSpPr>
        <p:spPr>
          <a:xfrm>
            <a:off x="3181167" y="2667503"/>
            <a:ext cx="982749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b="1" dirty="0" smtClean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CNNS IN ACTION</a:t>
            </a:r>
            <a:endParaRPr lang="en-US" sz="4400" b="1" dirty="0">
              <a:solidFill>
                <a:srgbClr val="E55B2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4531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2">
            <a:extLst>
              <a:ext uri="{FF2B5EF4-FFF2-40B4-BE49-F238E27FC236}">
                <a16:creationId xmlns:a16="http://schemas.microsoft.com/office/drawing/2014/main" xmlns="" id="{CA7B8699-F746-464A-AE41-677C056F32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52"/>
          <a:stretch/>
        </p:blipFill>
        <p:spPr>
          <a:xfrm>
            <a:off x="0" y="429"/>
            <a:ext cx="12192000" cy="6229550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413934" y="88360"/>
            <a:ext cx="98274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800" b="1" dirty="0" smtClean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INCREASE </a:t>
            </a:r>
            <a:r>
              <a:rPr lang="en-CA" sz="2800" b="1" dirty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FILTERS/DROPOUT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B4B1F363-5EFE-402E-91B7-C999DD6A5345}"/>
              </a:ext>
            </a:extLst>
          </p:cNvPr>
          <p:cNvSpPr/>
          <p:nvPr/>
        </p:nvSpPr>
        <p:spPr>
          <a:xfrm>
            <a:off x="413934" y="1183338"/>
            <a:ext cx="1220034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b="1" dirty="0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Live </a:t>
            </a:r>
            <a:r>
              <a:rPr lang="en-CA" sz="2000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illustration : </a:t>
            </a:r>
            <a:r>
              <a:rPr lang="en-CA" sz="2000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  <a:hlinkClick r:id="rId3"/>
              </a:rPr>
              <a:t>http://scs.ryerson.ca/~</a:t>
            </a:r>
            <a:r>
              <a:rPr lang="en-CA" sz="2000" b="1" dirty="0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  <a:hlinkClick r:id="rId3"/>
              </a:rPr>
              <a:t>aharley/vis/conv/flat.html</a:t>
            </a:r>
            <a:endParaRPr lang="en-CA" sz="2000" b="1" dirty="0">
              <a:solidFill>
                <a:srgbClr val="583A72"/>
              </a:solidFill>
              <a:latin typeface="Montserrat" charset="0"/>
              <a:ea typeface="Montserrat" charset="0"/>
              <a:cs typeface="Montserrat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b="1" dirty="0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Improve </a:t>
            </a:r>
            <a:r>
              <a:rPr lang="en-CA" sz="2000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accuracy by adding more feature detectors/filters or adding a dropout.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Dropout refers to dropping out units in a neural network.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Neurons develop co-dependency amongst each other during training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Dropout is a regularization technique for reducing overfitting in neural networks.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It enables training to occur on several architectures of the neural network</a:t>
            </a:r>
          </a:p>
        </p:txBody>
      </p:sp>
      <p:sp>
        <p:nvSpPr>
          <p:cNvPr id="30" name="Right Arrow 29"/>
          <p:cNvSpPr/>
          <p:nvPr/>
        </p:nvSpPr>
        <p:spPr>
          <a:xfrm>
            <a:off x="7419931" y="3522172"/>
            <a:ext cx="622566" cy="53400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2" name="Rectangle 31"/>
          <p:cNvSpPr/>
          <p:nvPr/>
        </p:nvSpPr>
        <p:spPr>
          <a:xfrm>
            <a:off x="1463213" y="3243510"/>
            <a:ext cx="1634367" cy="159851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3" name="Rectangle 32"/>
          <p:cNvSpPr/>
          <p:nvPr/>
        </p:nvSpPr>
        <p:spPr>
          <a:xfrm>
            <a:off x="1835932" y="3824724"/>
            <a:ext cx="1634367" cy="159851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4" name="Rectangle 33"/>
          <p:cNvSpPr/>
          <p:nvPr/>
        </p:nvSpPr>
        <p:spPr>
          <a:xfrm>
            <a:off x="2202835" y="4370970"/>
            <a:ext cx="1634367" cy="159851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b="1" dirty="0" smtClean="0"/>
              <a:t>KERNELS/</a:t>
            </a:r>
          </a:p>
          <a:p>
            <a:pPr algn="ctr"/>
            <a:r>
              <a:rPr lang="en-CA" b="1" dirty="0" smtClean="0"/>
              <a:t>FEATURE DETECTORS</a:t>
            </a:r>
            <a:endParaRPr lang="en-CA" b="1" dirty="0"/>
          </a:p>
        </p:txBody>
      </p:sp>
      <p:sp>
        <p:nvSpPr>
          <p:cNvPr id="35" name="Left Brace 34"/>
          <p:cNvSpPr/>
          <p:nvPr/>
        </p:nvSpPr>
        <p:spPr>
          <a:xfrm rot="20490726">
            <a:off x="821851" y="3036980"/>
            <a:ext cx="574159" cy="3121253"/>
          </a:xfrm>
          <a:prstGeom prst="leftBrace">
            <a:avLst>
              <a:gd name="adj1" fmla="val 85479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6" name="TextBox 35"/>
          <p:cNvSpPr txBox="1"/>
          <p:nvPr/>
        </p:nvSpPr>
        <p:spPr>
          <a:xfrm>
            <a:off x="19438" y="5192408"/>
            <a:ext cx="12281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200" b="1" dirty="0" smtClean="0">
                <a:solidFill>
                  <a:srgbClr val="FF0000"/>
                </a:solidFill>
              </a:rPr>
              <a:t>64 INSTEAD OF 32</a:t>
            </a:r>
            <a:endParaRPr lang="en-CA" sz="1200" b="1" dirty="0">
              <a:solidFill>
                <a:srgbClr val="FF0000"/>
              </a:solidFill>
            </a:endParaRPr>
          </a:p>
        </p:txBody>
      </p:sp>
      <p:pic>
        <p:nvPicPr>
          <p:cNvPr id="37" name="Picture 11" descr="Image result for artificial neural network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99" y="3104454"/>
            <a:ext cx="4059155" cy="1598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11" descr="Image result for artificial neural network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8685" y="3104454"/>
            <a:ext cx="4059155" cy="1598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Multiply 38"/>
          <p:cNvSpPr/>
          <p:nvPr/>
        </p:nvSpPr>
        <p:spPr>
          <a:xfrm>
            <a:off x="9831852" y="3112892"/>
            <a:ext cx="371475" cy="470613"/>
          </a:xfrm>
          <a:prstGeom prst="mathMultiply">
            <a:avLst/>
          </a:prstGeom>
          <a:solidFill>
            <a:schemeClr val="accent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A" sz="2800" smtClean="0">
              <a:solidFill>
                <a:schemeClr val="tx1"/>
              </a:solidFill>
            </a:endParaRPr>
          </a:p>
        </p:txBody>
      </p:sp>
      <p:sp>
        <p:nvSpPr>
          <p:cNvPr id="40" name="Multiply 39"/>
          <p:cNvSpPr/>
          <p:nvPr/>
        </p:nvSpPr>
        <p:spPr>
          <a:xfrm>
            <a:off x="9831851" y="4023397"/>
            <a:ext cx="371475" cy="470613"/>
          </a:xfrm>
          <a:prstGeom prst="mathMultiply">
            <a:avLst/>
          </a:prstGeom>
          <a:solidFill>
            <a:schemeClr val="accent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A" sz="2800" smtClean="0">
              <a:solidFill>
                <a:schemeClr val="tx1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6107054" y="6279220"/>
            <a:ext cx="701632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8588" indent="-128588">
              <a:buFont typeface="Arial" panose="020B0604020202020204" pitchFamily="34" charset="0"/>
              <a:buChar char="•"/>
            </a:pPr>
            <a:r>
              <a:rPr lang="en-CA" sz="1100" b="1" dirty="0"/>
              <a:t>Photo Credit: </a:t>
            </a:r>
            <a:r>
              <a:rPr lang="en-CA" sz="1100" dirty="0">
                <a:hlinkClick r:id="rId5"/>
              </a:rPr>
              <a:t>https://fr.m.wikipedia.org/wiki/Fichier:MultiLayerNeuralNetworkBigger_english.png</a:t>
            </a:r>
            <a:endParaRPr lang="en-CA" sz="1100" dirty="0"/>
          </a:p>
        </p:txBody>
      </p:sp>
    </p:spTree>
    <p:extLst>
      <p:ext uri="{BB962C8B-B14F-4D97-AF65-F5344CB8AC3E}">
        <p14:creationId xmlns:p14="http://schemas.microsoft.com/office/powerpoint/2010/main" val="173741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9" grpId="0" animBg="1"/>
      <p:bldP spid="4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5012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5E849447-DDEB-47D5-85A4-F583EE51AAE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2822" y="2667932"/>
            <a:ext cx="7449178" cy="4189639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D50B6374-5038-40F7-B15A-1341141BF4DF}"/>
              </a:ext>
            </a:extLst>
          </p:cNvPr>
          <p:cNvSpPr/>
          <p:nvPr/>
        </p:nvSpPr>
        <p:spPr>
          <a:xfrm>
            <a:off x="2950055" y="2659559"/>
            <a:ext cx="982749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b="1" dirty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HOW DO ANNS TRAIN? </a:t>
            </a:r>
          </a:p>
        </p:txBody>
      </p:sp>
    </p:spTree>
    <p:extLst>
      <p:ext uri="{BB962C8B-B14F-4D97-AF65-F5344CB8AC3E}">
        <p14:creationId xmlns:p14="http://schemas.microsoft.com/office/powerpoint/2010/main" val="939004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2">
            <a:extLst>
              <a:ext uri="{FF2B5EF4-FFF2-40B4-BE49-F238E27FC236}">
                <a16:creationId xmlns:a16="http://schemas.microsoft.com/office/drawing/2014/main" xmlns="" id="{CA7B8699-F746-464A-AE41-677C056F32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52"/>
          <a:stretch/>
        </p:blipFill>
        <p:spPr>
          <a:xfrm>
            <a:off x="0" y="429"/>
            <a:ext cx="12192000" cy="6229550"/>
          </a:xfrm>
          <a:prstGeom prst="rect">
            <a:avLst/>
          </a:prstGeom>
        </p:spPr>
      </p:pic>
      <p:sp>
        <p:nvSpPr>
          <p:cNvPr id="22" name="Прямоугольник 4"/>
          <p:cNvSpPr/>
          <p:nvPr/>
        </p:nvSpPr>
        <p:spPr>
          <a:xfrm>
            <a:off x="416128" y="89963"/>
            <a:ext cx="121750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ANN TRAINING STRATEGIES</a:t>
            </a:r>
            <a:endParaRPr lang="ru-RU" sz="2800" b="1" dirty="0">
              <a:solidFill>
                <a:srgbClr val="E55B2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84198" y="1524142"/>
            <a:ext cx="11026777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b="1" u="sng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Supervised learning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Used if </a:t>
            </a:r>
            <a:r>
              <a:rPr lang="en-CA" b="1" dirty="0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there </a:t>
            </a:r>
            <a:r>
              <a:rPr lang="en-CA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is large set of test data with known labels (outputs).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The learning algorithm evaluates output ( i.e.: makes predictions), compares output against the label, and adjust network and repeat. </a:t>
            </a:r>
          </a:p>
          <a:p>
            <a:endParaRPr lang="en-CA" b="1" dirty="0">
              <a:solidFill>
                <a:srgbClr val="583A72"/>
              </a:solidFill>
              <a:latin typeface="Montserrat" charset="0"/>
              <a:ea typeface="Montserrat" charset="0"/>
              <a:cs typeface="Montserrat" charset="0"/>
            </a:endParaRPr>
          </a:p>
          <a:p>
            <a:r>
              <a:rPr lang="en-CA" b="1" u="sng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Unsupervised learning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Used with "unlabeled" data (not categorized) (Ex: k-means clustering).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Since learning algorithm works with unlabeled data, there is no way to assess the accuracy of the structure suggested by the algorithm</a:t>
            </a:r>
          </a:p>
          <a:p>
            <a:endParaRPr lang="en-CA" b="1" dirty="0">
              <a:solidFill>
                <a:srgbClr val="583A72"/>
              </a:solidFill>
              <a:latin typeface="Montserrat" charset="0"/>
              <a:ea typeface="Montserrat" charset="0"/>
              <a:cs typeface="Montserrat" charset="0"/>
            </a:endParaRPr>
          </a:p>
          <a:p>
            <a:r>
              <a:rPr lang="en-CA" b="1" u="sng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Reinforced learning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Learning algorithm takes actions that maximizes some notion of cumulative reward.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Over time, the network learns to prefer the right kind of action and to avoid the wrong one.</a:t>
            </a:r>
          </a:p>
        </p:txBody>
      </p:sp>
    </p:spTree>
    <p:extLst>
      <p:ext uri="{BB962C8B-B14F-4D97-AF65-F5344CB8AC3E}">
        <p14:creationId xmlns:p14="http://schemas.microsoft.com/office/powerpoint/2010/main" val="1051231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Рисунок 2">
            <a:extLst>
              <a:ext uri="{FF2B5EF4-FFF2-40B4-BE49-F238E27FC236}">
                <a16:creationId xmlns:a16="http://schemas.microsoft.com/office/drawing/2014/main" xmlns="" id="{CA7B8699-F746-464A-AE41-677C056F32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52"/>
          <a:stretch/>
        </p:blipFill>
        <p:spPr>
          <a:xfrm>
            <a:off x="0" y="429"/>
            <a:ext cx="12192000" cy="6229550"/>
          </a:xfrm>
          <a:prstGeom prst="rect">
            <a:avLst/>
          </a:prstGeom>
        </p:spPr>
      </p:pic>
      <p:sp>
        <p:nvSpPr>
          <p:cNvPr id="22" name="Прямоугольник 4"/>
          <p:cNvSpPr/>
          <p:nvPr/>
        </p:nvSpPr>
        <p:spPr>
          <a:xfrm>
            <a:off x="416128" y="89963"/>
            <a:ext cx="121750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EPOCHS</a:t>
            </a:r>
            <a:endParaRPr lang="ru-RU" sz="2800" b="1" dirty="0">
              <a:solidFill>
                <a:srgbClr val="E55B2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pic>
        <p:nvPicPr>
          <p:cNvPr id="6" name="Picture 27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8788" y="2138187"/>
            <a:ext cx="2716194" cy="2792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2218050" y="2404171"/>
            <a:ext cx="1398730" cy="2304256"/>
            <a:chOff x="408328" y="2132856"/>
            <a:chExt cx="1398730" cy="2304256"/>
          </a:xfrm>
        </p:grpSpPr>
        <p:sp>
          <p:nvSpPr>
            <p:cNvPr id="8" name="Left Brace 7"/>
            <p:cNvSpPr/>
            <p:nvPr/>
          </p:nvSpPr>
          <p:spPr>
            <a:xfrm>
              <a:off x="1519026" y="2132856"/>
              <a:ext cx="288032" cy="2304256"/>
            </a:xfrm>
            <a:prstGeom prst="leftBrace">
              <a:avLst>
                <a:gd name="adj1" fmla="val 176727"/>
                <a:gd name="adj2" fmla="val 50000"/>
              </a:avLst>
            </a:prstGeom>
            <a:noFill/>
            <a:ln w="41275" cap="rnd">
              <a:bevel/>
            </a:ln>
            <a:effectLst>
              <a:outerShdw blurRad="127000" dist="38100" dir="10680000" sx="98000" sy="98000" algn="ctr" rotWithShape="0">
                <a:srgbClr val="000000">
                  <a:alpha val="86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A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08328" y="2780928"/>
              <a:ext cx="1024639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A" b="1" i="1" dirty="0">
                  <a:solidFill>
                    <a:prstClr val="black"/>
                  </a:solidFill>
                  <a:latin typeface="Calibri" pitchFamily="34" charset="0"/>
                  <a:cs typeface="Calibri" pitchFamily="34" charset="0"/>
                </a:rPr>
                <a:t>Training </a:t>
              </a:r>
            </a:p>
            <a:p>
              <a:pPr algn="ctr"/>
              <a:r>
                <a:rPr lang="en-CA" b="1" i="1" dirty="0">
                  <a:solidFill>
                    <a:prstClr val="black"/>
                  </a:solidFill>
                  <a:latin typeface="Calibri" pitchFamily="34" charset="0"/>
                  <a:cs typeface="Calibri" pitchFamily="34" charset="0"/>
                </a:rPr>
                <a:t>inputs </a:t>
              </a:r>
            </a:p>
            <a:p>
              <a:pPr algn="ctr"/>
              <a:r>
                <a:rPr lang="en-CA" b="1" i="1" dirty="0">
                  <a:solidFill>
                    <a:prstClr val="black"/>
                  </a:solidFill>
                  <a:latin typeface="Calibri" pitchFamily="34" charset="0"/>
                  <a:cs typeface="Calibri" pitchFamily="34" charset="0"/>
                </a:rPr>
                <a:t>X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6485028" y="2476179"/>
            <a:ext cx="1218650" cy="2304256"/>
            <a:chOff x="5004048" y="2204864"/>
            <a:chExt cx="1218650" cy="2304256"/>
          </a:xfrm>
        </p:grpSpPr>
        <p:sp>
          <p:nvSpPr>
            <p:cNvPr id="12" name="Left Brace 11"/>
            <p:cNvSpPr/>
            <p:nvPr/>
          </p:nvSpPr>
          <p:spPr>
            <a:xfrm rot="10800000">
              <a:off x="5004048" y="2204864"/>
              <a:ext cx="216024" cy="2304256"/>
            </a:xfrm>
            <a:prstGeom prst="leftBrace">
              <a:avLst>
                <a:gd name="adj1" fmla="val 200000"/>
                <a:gd name="adj2" fmla="val 50000"/>
              </a:avLst>
            </a:prstGeom>
            <a:noFill/>
            <a:ln w="41275" cap="rnd">
              <a:bevel/>
            </a:ln>
            <a:effectLst>
              <a:outerShdw blurRad="127000" dist="38100" dir="10680000" sx="98000" sy="98000" algn="ctr" rotWithShape="0">
                <a:srgbClr val="000000">
                  <a:alpha val="86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A">
                <a:solidFill>
                  <a:prstClr val="black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5187030" y="2518803"/>
              <a:ext cx="1035668" cy="860492"/>
              <a:chOff x="4897913" y="2114675"/>
              <a:chExt cx="1206311" cy="995384"/>
            </a:xfrm>
          </p:grpSpPr>
          <p:sp>
            <p:nvSpPr>
              <p:cNvPr id="14" name="Right Arrow 13"/>
              <p:cNvSpPr/>
              <p:nvPr/>
            </p:nvSpPr>
            <p:spPr>
              <a:xfrm>
                <a:off x="4982979" y="3056663"/>
                <a:ext cx="983081" cy="52886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>
                  <a:solidFill>
                    <a:prstClr val="white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5" name="TextBox 14"/>
                  <p:cNvSpPr txBox="1"/>
                  <p:nvPr/>
                </p:nvSpPr>
                <p:spPr>
                  <a:xfrm>
                    <a:off x="4897913" y="2114675"/>
                    <a:ext cx="1206311" cy="99538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CA" sz="1600" b="1" i="1" dirty="0" smtClean="0">
                        <a:solidFill>
                          <a:prstClr val="black"/>
                        </a:solidFill>
                        <a:latin typeface="Calibri" pitchFamily="34" charset="0"/>
                        <a:cs typeface="Calibri" pitchFamily="34" charset="0"/>
                      </a:rPr>
                      <a:t>Predicted </a:t>
                    </a:r>
                  </a:p>
                  <a:p>
                    <a:pPr algn="ctr"/>
                    <a:r>
                      <a:rPr lang="en-CA" sz="1600" b="1" i="1" dirty="0" smtClean="0">
                        <a:solidFill>
                          <a:prstClr val="black"/>
                        </a:solidFill>
                        <a:latin typeface="Calibri" pitchFamily="34" charset="0"/>
                        <a:cs typeface="Calibri" pitchFamily="34" charset="0"/>
                      </a:rPr>
                      <a:t>Output</a:t>
                    </a:r>
                    <a:endParaRPr lang="en-CA" sz="1600" b="1" i="1" dirty="0">
                      <a:solidFill>
                        <a:prstClr val="black"/>
                      </a:solidFill>
                      <a:latin typeface="Calibri" pitchFamily="34" charset="0"/>
                      <a:cs typeface="Calibri" pitchFamily="34" charset="0"/>
                    </a:endParaRPr>
                  </a:p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̂"/>
                              <m:ctrlPr>
                                <a:rPr lang="en-CA" sz="1600" b="1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cs typeface="Calibri" pitchFamily="34" charset="0"/>
                                </a:rPr>
                              </m:ctrlPr>
                            </m:accPr>
                            <m:e>
                              <m:r>
                                <a:rPr lang="en-CA" sz="1600" b="1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cs typeface="Calibri" pitchFamily="34" charset="0"/>
                                </a:rPr>
                                <m:t>𝒀</m:t>
                              </m:r>
                            </m:e>
                          </m:acc>
                        </m:oMath>
                      </m:oMathPara>
                    </a14:m>
                    <a:endParaRPr lang="en-CA" sz="1600" b="1" i="1" dirty="0">
                      <a:solidFill>
                        <a:prstClr val="black"/>
                      </a:solidFill>
                      <a:latin typeface="Calibri" pitchFamily="34" charset="0"/>
                      <a:cs typeface="Calibri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7" name="TextBox 16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897913" y="2114675"/>
                    <a:ext cx="1206311" cy="995384"/>
                  </a:xfrm>
                  <a:prstGeom prst="rect">
                    <a:avLst/>
                  </a:prstGeom>
                  <a:blipFill rotWithShape="0">
                    <a:blip r:embed="rId4"/>
                    <a:stretch>
                      <a:fillRect l="-2353" t="-2113" r="-2941"/>
                    </a:stretch>
                  </a:blipFill>
                </p:spPr>
                <p:txBody>
                  <a:bodyPr/>
                  <a:lstStyle/>
                  <a:p>
                    <a:r>
                      <a:rPr lang="en-CA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sp>
        <p:nvSpPr>
          <p:cNvPr id="16" name="Rectangle 15"/>
          <p:cNvSpPr/>
          <p:nvPr/>
        </p:nvSpPr>
        <p:spPr>
          <a:xfrm>
            <a:off x="7750997" y="2822496"/>
            <a:ext cx="131292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algn="ctr">
              <a:spcBef>
                <a:spcPts val="400"/>
              </a:spcBef>
              <a:buClr>
                <a:srgbClr val="2DA2BF"/>
              </a:buClr>
              <a:buSzPct val="68000"/>
            </a:pPr>
            <a:r>
              <a:rPr lang="en-CA" sz="1600" b="1" i="1" dirty="0" smtClean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Desired (True) Output  Y</a:t>
            </a:r>
            <a:endParaRPr lang="en-CA" sz="1600" b="1" i="1" dirty="0">
              <a:solidFill>
                <a:prstClr val="black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7" name="U-Turn Arrow 16"/>
          <p:cNvSpPr/>
          <p:nvPr/>
        </p:nvSpPr>
        <p:spPr>
          <a:xfrm rot="10800000">
            <a:off x="3761992" y="3838045"/>
            <a:ext cx="4027268" cy="2157630"/>
          </a:xfrm>
          <a:prstGeom prst="uturnArrow">
            <a:avLst>
              <a:gd name="adj1" fmla="val 737"/>
              <a:gd name="adj2" fmla="val 6777"/>
              <a:gd name="adj3" fmla="val 10421"/>
              <a:gd name="adj4" fmla="val 22503"/>
              <a:gd name="adj5" fmla="val 5058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prstClr val="black"/>
              </a:solidFill>
            </a:endParaRPr>
          </a:p>
        </p:txBody>
      </p:sp>
      <p:sp>
        <p:nvSpPr>
          <p:cNvPr id="18" name="Right Arrow 17"/>
          <p:cNvSpPr/>
          <p:nvPr/>
        </p:nvSpPr>
        <p:spPr>
          <a:xfrm rot="19209040">
            <a:off x="3656635" y="4031679"/>
            <a:ext cx="2350013" cy="270372"/>
          </a:xfrm>
          <a:prstGeom prst="rightArrow">
            <a:avLst>
              <a:gd name="adj1" fmla="val 9761"/>
              <a:gd name="adj2" fmla="val 8720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prstClr val="white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7931073" y="4277952"/>
                <a:ext cx="1752256" cy="3452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CA" sz="1600" b="1" i="1" dirty="0" smtClean="0">
                    <a:solidFill>
                      <a:prstClr val="black"/>
                    </a:solidFill>
                    <a:latin typeface="Calibri" pitchFamily="34" charset="0"/>
                    <a:cs typeface="Calibri" pitchFamily="34" charset="0"/>
                  </a:rPr>
                  <a:t>Error =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CA" sz="16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Calibri" pitchFamily="34" charset="0"/>
                          </a:rPr>
                        </m:ctrlPr>
                      </m:accPr>
                      <m:e>
                        <m:r>
                          <a:rPr lang="en-CA" sz="16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Calibri" pitchFamily="34" charset="0"/>
                          </a:rPr>
                          <m:t>𝒀</m:t>
                        </m:r>
                      </m:e>
                    </m:acc>
                    <m:r>
                      <a:rPr lang="en-CA" sz="1600" b="1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Calibri" pitchFamily="34" charset="0"/>
                      </a:rPr>
                      <m:t>−</m:t>
                    </m:r>
                    <m:r>
                      <a:rPr lang="en-CA" sz="1600" b="1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Calibri" pitchFamily="34" charset="0"/>
                      </a:rPr>
                      <m:t>𝒀</m:t>
                    </m:r>
                  </m:oMath>
                </a14:m>
                <a:endParaRPr lang="en-CA" sz="1600" b="1" i="1" dirty="0">
                  <a:solidFill>
                    <a:prstClr val="black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31073" y="4277952"/>
                <a:ext cx="1752256" cy="345223"/>
              </a:xfrm>
              <a:prstGeom prst="rect">
                <a:avLst/>
              </a:prstGeom>
              <a:blipFill rotWithShape="0">
                <a:blip r:embed="rId5"/>
                <a:stretch>
                  <a:fillRect l="-1742" t="-1786" b="-25000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/>
          <p:cNvSpPr txBox="1"/>
          <p:nvPr/>
        </p:nvSpPr>
        <p:spPr>
          <a:xfrm>
            <a:off x="4640951" y="5531873"/>
            <a:ext cx="26130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i="1" dirty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Update Network Weights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2026630" y="2404171"/>
            <a:ext cx="1578078" cy="2304256"/>
            <a:chOff x="237364" y="2118691"/>
            <a:chExt cx="1578078" cy="2304256"/>
          </a:xfrm>
        </p:grpSpPr>
        <p:sp>
          <p:nvSpPr>
            <p:cNvPr id="23" name="Rectangle 22"/>
            <p:cNvSpPr/>
            <p:nvPr/>
          </p:nvSpPr>
          <p:spPr>
            <a:xfrm>
              <a:off x="237364" y="2766763"/>
              <a:ext cx="1334772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CA" b="1" i="1" dirty="0">
                  <a:solidFill>
                    <a:prstClr val="black"/>
                  </a:solidFill>
                  <a:latin typeface="Calibri" pitchFamily="34" charset="0"/>
                  <a:cs typeface="Calibri" pitchFamily="34" charset="0"/>
                </a:rPr>
                <a:t>Testing </a:t>
              </a:r>
            </a:p>
            <a:p>
              <a:pPr algn="ctr"/>
              <a:r>
                <a:rPr lang="en-CA" b="1" i="1" dirty="0">
                  <a:solidFill>
                    <a:prstClr val="black"/>
                  </a:solidFill>
                  <a:latin typeface="Calibri" pitchFamily="34" charset="0"/>
                  <a:cs typeface="Calibri" pitchFamily="34" charset="0"/>
                </a:rPr>
                <a:t>inputs </a:t>
              </a:r>
              <a:endParaRPr lang="en-CA" b="1" i="1" dirty="0" smtClean="0">
                <a:solidFill>
                  <a:prstClr val="black"/>
                </a:solidFill>
                <a:latin typeface="Calibri" pitchFamily="34" charset="0"/>
                <a:cs typeface="Calibri" pitchFamily="34" charset="0"/>
              </a:endParaRPr>
            </a:p>
            <a:p>
              <a:pPr algn="ctr"/>
              <a:r>
                <a:rPr lang="en-CA" b="1" i="1" dirty="0" smtClean="0">
                  <a:solidFill>
                    <a:prstClr val="black"/>
                  </a:solidFill>
                  <a:latin typeface="Calibri" pitchFamily="34" charset="0"/>
                  <a:cs typeface="Calibri" pitchFamily="34" charset="0"/>
                </a:rPr>
                <a:t>X</a:t>
              </a:r>
              <a:endParaRPr lang="en-CA" b="1" i="1" dirty="0">
                <a:solidFill>
                  <a:prstClr val="black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24" name="Left Brace 23"/>
            <p:cNvSpPr/>
            <p:nvPr/>
          </p:nvSpPr>
          <p:spPr>
            <a:xfrm>
              <a:off x="1527410" y="2118691"/>
              <a:ext cx="288032" cy="2304256"/>
            </a:xfrm>
            <a:prstGeom prst="leftBrace">
              <a:avLst>
                <a:gd name="adj1" fmla="val 176727"/>
                <a:gd name="adj2" fmla="val 50000"/>
              </a:avLst>
            </a:prstGeom>
            <a:noFill/>
            <a:ln w="41275" cap="rnd">
              <a:bevel/>
            </a:ln>
            <a:effectLst>
              <a:outerShdw blurRad="127000" dist="38100" dir="10680000" sx="98000" sy="98000" algn="ctr" rotWithShape="0">
                <a:srgbClr val="000000">
                  <a:alpha val="86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A">
                <a:solidFill>
                  <a:prstClr val="black"/>
                </a:solidFill>
                <a:latin typeface="Calibri" pitchFamily="34" charset="0"/>
                <a:cs typeface="Calibri" pitchFamily="34" charset="0"/>
              </a:endParaRPr>
            </a:p>
          </p:txBody>
        </p:sp>
      </p:grpSp>
      <p:pic>
        <p:nvPicPr>
          <p:cNvPr id="25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3563" y="1606603"/>
            <a:ext cx="2512439" cy="18744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Title 2"/>
          <p:cNvSpPr txBox="1">
            <a:spLocks/>
          </p:cNvSpPr>
          <p:nvPr/>
        </p:nvSpPr>
        <p:spPr>
          <a:xfrm>
            <a:off x="2137919" y="989765"/>
            <a:ext cx="6022384" cy="1143000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CA" sz="2200" b="0" dirty="0"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7594859" y="3454351"/>
            <a:ext cx="388620" cy="371169"/>
            <a:chOff x="5076056" y="2924944"/>
            <a:chExt cx="523147" cy="485878"/>
          </a:xfrm>
        </p:grpSpPr>
        <p:sp>
          <p:nvSpPr>
            <p:cNvPr id="28" name="Minus 27"/>
            <p:cNvSpPr/>
            <p:nvPr/>
          </p:nvSpPr>
          <p:spPr>
            <a:xfrm>
              <a:off x="5220072" y="3068960"/>
              <a:ext cx="227245" cy="170931"/>
            </a:xfrm>
            <a:prstGeom prst="mathMinu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>
                <a:solidFill>
                  <a:prstClr val="white"/>
                </a:solidFill>
              </a:endParaRPr>
            </a:p>
          </p:txBody>
        </p:sp>
        <p:sp>
          <p:nvSpPr>
            <p:cNvPr id="29" name="Flowchart: Connector 28"/>
            <p:cNvSpPr/>
            <p:nvPr/>
          </p:nvSpPr>
          <p:spPr>
            <a:xfrm>
              <a:off x="5076056" y="2924944"/>
              <a:ext cx="523147" cy="485878"/>
            </a:xfrm>
            <a:prstGeom prst="flowChartConnector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>
                <a:solidFill>
                  <a:prstClr val="white"/>
                </a:solidFill>
              </a:endParaRPr>
            </a:p>
          </p:txBody>
        </p:sp>
      </p:grpSp>
      <p:sp>
        <p:nvSpPr>
          <p:cNvPr id="30" name="Right Arrow 29"/>
          <p:cNvSpPr/>
          <p:nvPr/>
        </p:nvSpPr>
        <p:spPr>
          <a:xfrm rot="10800000">
            <a:off x="8002586" y="3590114"/>
            <a:ext cx="796588" cy="74387"/>
          </a:xfrm>
          <a:prstGeom prst="rightArrow">
            <a:avLst>
              <a:gd name="adj1" fmla="val 33131"/>
              <a:gd name="adj2" fmla="val 5373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6620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7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3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5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1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7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  <p:bldP spid="17" grpId="0" animBg="1"/>
      <p:bldP spid="17" grpId="1" animBg="1"/>
      <p:bldP spid="18" grpId="0" animBg="1"/>
      <p:bldP spid="18" grpId="1" animBg="1"/>
      <p:bldP spid="19" grpId="0"/>
      <p:bldP spid="19" grpId="1"/>
      <p:bldP spid="20" grpId="0"/>
      <p:bldP spid="20" grpId="1"/>
      <p:bldP spid="30" grpId="0" animBg="1"/>
      <p:bldP spid="30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2">
            <a:extLst>
              <a:ext uri="{FF2B5EF4-FFF2-40B4-BE49-F238E27FC236}">
                <a16:creationId xmlns:a16="http://schemas.microsoft.com/office/drawing/2014/main" xmlns="" id="{CA7B8699-F746-464A-AE41-677C056F32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52"/>
          <a:stretch/>
        </p:blipFill>
        <p:spPr>
          <a:xfrm>
            <a:off x="0" y="429"/>
            <a:ext cx="12192000" cy="6229550"/>
          </a:xfrm>
          <a:prstGeom prst="rect">
            <a:avLst/>
          </a:prstGeom>
        </p:spPr>
      </p:pic>
      <p:sp>
        <p:nvSpPr>
          <p:cNvPr id="22" name="Прямоугольник 4"/>
          <p:cNvSpPr/>
          <p:nvPr/>
        </p:nvSpPr>
        <p:spPr>
          <a:xfrm>
            <a:off x="416128" y="89963"/>
            <a:ext cx="1005184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DIVIDE DATA INTO TRAINING AND TESTING</a:t>
            </a:r>
            <a:endParaRPr lang="ru-RU" sz="2800" b="1" dirty="0">
              <a:solidFill>
                <a:srgbClr val="E55B2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84198" y="1524142"/>
            <a:ext cx="11026777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Data set is </a:t>
            </a:r>
            <a:r>
              <a:rPr lang="en-CA" b="1" dirty="0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generally divided </a:t>
            </a:r>
            <a:r>
              <a:rPr lang="en-CA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into 50%, 25%, 25% segments for training, validation, and testing, respectively.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Training set: used for gradient calculation and weight update.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Validation set: </a:t>
            </a:r>
            <a:endParaRPr lang="en-CA" b="1" dirty="0" smtClean="0">
              <a:solidFill>
                <a:srgbClr val="583A72"/>
              </a:solidFill>
              <a:latin typeface="Montserrat" charset="0"/>
              <a:ea typeface="Montserrat" charset="0"/>
              <a:cs typeface="Montserrat" charset="0"/>
            </a:endParaRPr>
          </a:p>
          <a:p>
            <a:pPr marL="1200150" lvl="2" indent="-285750">
              <a:buFont typeface="Wingdings" panose="05000000000000000000" pitchFamily="2" charset="2"/>
              <a:buChar char="v"/>
            </a:pPr>
            <a:r>
              <a:rPr lang="en-CA" b="1" dirty="0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used </a:t>
            </a:r>
            <a:r>
              <a:rPr lang="en-CA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for cross-validation which is performed to assess training quality as training proceeds. </a:t>
            </a:r>
            <a:endParaRPr lang="en-CA" b="1" dirty="0" smtClean="0">
              <a:solidFill>
                <a:srgbClr val="583A72"/>
              </a:solidFill>
              <a:latin typeface="Montserrat" charset="0"/>
              <a:ea typeface="Montserrat" charset="0"/>
              <a:cs typeface="Montserrat" charset="0"/>
            </a:endParaRPr>
          </a:p>
          <a:p>
            <a:pPr marL="1200150" lvl="2" indent="-285750">
              <a:buFont typeface="Wingdings" panose="05000000000000000000" pitchFamily="2" charset="2"/>
              <a:buChar char="v"/>
            </a:pPr>
            <a:r>
              <a:rPr lang="en-CA" b="1" dirty="0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Cross-validation </a:t>
            </a:r>
            <a:r>
              <a:rPr lang="en-CA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is implemented to overcome over-fitting (over-training</a:t>
            </a:r>
            <a:r>
              <a:rPr lang="en-CA" b="1" dirty="0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). Over-fitting </a:t>
            </a:r>
            <a:r>
              <a:rPr lang="en-CA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occurs when algorithm focuses on training set details at cost of losing generalization </a:t>
            </a:r>
            <a:r>
              <a:rPr lang="en-CA" b="1" dirty="0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ability. </a:t>
            </a:r>
          </a:p>
          <a:p>
            <a:pPr marL="1200150" lvl="2" indent="-285750">
              <a:buFont typeface="Wingdings" panose="05000000000000000000" pitchFamily="2" charset="2"/>
              <a:buChar char="v"/>
            </a:pPr>
            <a:r>
              <a:rPr lang="en-CA" b="1" dirty="0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Trained </a:t>
            </a:r>
            <a:r>
              <a:rPr lang="en-CA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network MSE might be small during training but during testing, the network may exhibit poor generalization performance.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Testing set: used for testing trained network.</a:t>
            </a:r>
          </a:p>
        </p:txBody>
      </p:sp>
    </p:spTree>
    <p:extLst>
      <p:ext uri="{BB962C8B-B14F-4D97-AF65-F5344CB8AC3E}">
        <p14:creationId xmlns:p14="http://schemas.microsoft.com/office/powerpoint/2010/main" val="1430292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5012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5E849447-DDEB-47D5-85A4-F583EE51AAE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2822" y="2667932"/>
            <a:ext cx="7449178" cy="4189639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D50B6374-5038-40F7-B15A-1341141BF4DF}"/>
              </a:ext>
            </a:extLst>
          </p:cNvPr>
          <p:cNvSpPr/>
          <p:nvPr/>
        </p:nvSpPr>
        <p:spPr>
          <a:xfrm>
            <a:off x="1794355" y="2659559"/>
            <a:ext cx="982749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b="1" dirty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TENSORFLOW PLAYGROUND </a:t>
            </a:r>
          </a:p>
        </p:txBody>
      </p:sp>
    </p:spTree>
    <p:extLst>
      <p:ext uri="{BB962C8B-B14F-4D97-AF65-F5344CB8AC3E}">
        <p14:creationId xmlns:p14="http://schemas.microsoft.com/office/powerpoint/2010/main" val="2638211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2">
            <a:extLst>
              <a:ext uri="{FF2B5EF4-FFF2-40B4-BE49-F238E27FC236}">
                <a16:creationId xmlns:a16="http://schemas.microsoft.com/office/drawing/2014/main" xmlns="" id="{CA7B8699-F746-464A-AE41-677C056F32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52"/>
          <a:stretch/>
        </p:blipFill>
        <p:spPr>
          <a:xfrm>
            <a:off x="0" y="429"/>
            <a:ext cx="12192000" cy="6229550"/>
          </a:xfrm>
          <a:prstGeom prst="rect">
            <a:avLst/>
          </a:prstGeom>
        </p:spPr>
      </p:pic>
      <p:sp>
        <p:nvSpPr>
          <p:cNvPr id="22" name="Прямоугольник 4"/>
          <p:cNvSpPr/>
          <p:nvPr/>
        </p:nvSpPr>
        <p:spPr>
          <a:xfrm>
            <a:off x="416128" y="89963"/>
            <a:ext cx="121750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DEEP </a:t>
            </a:r>
            <a:r>
              <a:rPr lang="en-US" sz="2800" b="1" dirty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DIVE INTO TF PLAYGROUND</a:t>
            </a:r>
            <a:endParaRPr lang="ru-RU" sz="2800" b="1" dirty="0">
              <a:solidFill>
                <a:srgbClr val="E55B2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90775" y="1915069"/>
            <a:ext cx="7410450" cy="3702599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647700" y="1285839"/>
            <a:ext cx="93853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dirty="0">
                <a:latin typeface="Montserrat" charset="0"/>
                <a:ea typeface="Montserrat" charset="0"/>
                <a:cs typeface="Montserrat" charset="0"/>
              </a:rPr>
              <a:t>Check this out: </a:t>
            </a:r>
            <a:r>
              <a:rPr lang="en-CA" dirty="0">
                <a:latin typeface="Montserrat" charset="0"/>
                <a:ea typeface="Montserrat" charset="0"/>
                <a:cs typeface="Montserrat" charset="0"/>
                <a:hlinkClick r:id="rId4"/>
              </a:rPr>
              <a:t>https://playground.tensorflow.org</a:t>
            </a:r>
            <a:endParaRPr lang="en-CA" dirty="0"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560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5012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5E849447-DDEB-47D5-85A4-F583EE51AAE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2822" y="2667932"/>
            <a:ext cx="7449178" cy="4189639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D50B6374-5038-40F7-B15A-1341141BF4DF}"/>
              </a:ext>
            </a:extLst>
          </p:cNvPr>
          <p:cNvSpPr/>
          <p:nvPr/>
        </p:nvSpPr>
        <p:spPr>
          <a:xfrm>
            <a:off x="1182254" y="2706535"/>
            <a:ext cx="982749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GRADIENT DESCENT</a:t>
            </a:r>
          </a:p>
        </p:txBody>
      </p:sp>
    </p:spTree>
    <p:extLst>
      <p:ext uri="{BB962C8B-B14F-4D97-AF65-F5344CB8AC3E}">
        <p14:creationId xmlns:p14="http://schemas.microsoft.com/office/powerpoint/2010/main" val="4166991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2">
            <a:extLst>
              <a:ext uri="{FF2B5EF4-FFF2-40B4-BE49-F238E27FC236}">
                <a16:creationId xmlns:a16="http://schemas.microsoft.com/office/drawing/2014/main" xmlns="" id="{CA7B8699-F746-464A-AE41-677C056F32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52"/>
          <a:stretch/>
        </p:blipFill>
        <p:spPr>
          <a:xfrm>
            <a:off x="0" y="429"/>
            <a:ext cx="12192000" cy="6229550"/>
          </a:xfrm>
          <a:prstGeom prst="rect">
            <a:avLst/>
          </a:prstGeom>
        </p:spPr>
      </p:pic>
      <p:sp>
        <p:nvSpPr>
          <p:cNvPr id="22" name="Прямоугольник 4"/>
          <p:cNvSpPr/>
          <p:nvPr/>
        </p:nvSpPr>
        <p:spPr>
          <a:xfrm>
            <a:off x="416128" y="89963"/>
            <a:ext cx="121750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GRADIENT </a:t>
            </a:r>
            <a:r>
              <a:rPr lang="en-US" sz="2800" b="1" dirty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DESCENT</a:t>
            </a:r>
            <a:endParaRPr lang="ru-RU" sz="2800" b="1" dirty="0">
              <a:solidFill>
                <a:srgbClr val="E55B2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42" name="Content Placeholder 2"/>
          <p:cNvSpPr txBox="1">
            <a:spLocks/>
          </p:cNvSpPr>
          <p:nvPr/>
        </p:nvSpPr>
        <p:spPr>
          <a:xfrm>
            <a:off x="554184" y="1264643"/>
            <a:ext cx="701819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350" b="1" dirty="0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Gradient descent is an optimization algorithm used to obtain the optimized network weight and bias values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350" b="1" dirty="0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It works by iteratively trying to minimize the cost function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350" b="1" dirty="0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It works by calculating the gradient of the cost function and moving in the negative direction until the local/global minimum is achieved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350" b="1" dirty="0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If the positive of the gradient is taken, local/global maximum is achieved</a:t>
            </a:r>
            <a:endParaRPr lang="en-CA" sz="2350" b="1" dirty="0">
              <a:solidFill>
                <a:srgbClr val="583A72"/>
              </a:solidFill>
              <a:latin typeface="Montserrat" charset="0"/>
              <a:ea typeface="Montserrat" charset="0"/>
              <a:cs typeface="Montserrat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</p:txBody>
      </p:sp>
      <p:pic>
        <p:nvPicPr>
          <p:cNvPr id="5122" name="Picture 2" descr="File:Gradient descent metho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7535" y="1371805"/>
            <a:ext cx="3213046" cy="2228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1650224" y="5585639"/>
            <a:ext cx="668830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400" b="1" dirty="0" smtClean="0"/>
              <a:t>Photo Credit: </a:t>
            </a:r>
            <a:r>
              <a:rPr lang="en-CA" sz="1400" dirty="0">
                <a:hlinkClick r:id="rId4"/>
              </a:rPr>
              <a:t>https://</a:t>
            </a:r>
            <a:r>
              <a:rPr lang="en-CA" sz="1400" dirty="0" smtClean="0">
                <a:hlinkClick r:id="rId4"/>
              </a:rPr>
              <a:t>commons.wikimedia.org/wiki/File:Gradient_descent_method.png</a:t>
            </a:r>
            <a:endParaRPr lang="en-CA" sz="1400" dirty="0" smtClean="0"/>
          </a:p>
          <a:p>
            <a:r>
              <a:rPr lang="en-CA" sz="1400" b="1" dirty="0" smtClean="0"/>
              <a:t>Photo Credit: </a:t>
            </a:r>
            <a:r>
              <a:rPr lang="en-CA" sz="1400" dirty="0">
                <a:hlinkClick r:id="rId5"/>
              </a:rPr>
              <a:t>https://</a:t>
            </a:r>
            <a:r>
              <a:rPr lang="en-CA" sz="1400" dirty="0" smtClean="0">
                <a:hlinkClick r:id="rId5"/>
              </a:rPr>
              <a:t>commons.wikimedia.org/wiki/File:Gradient_descent.png</a:t>
            </a:r>
            <a:endParaRPr lang="en-CA" sz="1400" dirty="0" smtClean="0"/>
          </a:p>
          <a:p>
            <a:endParaRPr lang="en-CA" sz="1400" dirty="0"/>
          </a:p>
        </p:txBody>
      </p:sp>
      <p:pic>
        <p:nvPicPr>
          <p:cNvPr id="5124" name="Picture 4" descr="Image result for gradient descent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494" y="3734224"/>
            <a:ext cx="2109203" cy="2314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5189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5012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5E849447-DDEB-47D5-85A4-F583EE51AAE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2822" y="2667932"/>
            <a:ext cx="7449178" cy="4189639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D50B6374-5038-40F7-B15A-1341141BF4DF}"/>
              </a:ext>
            </a:extLst>
          </p:cNvPr>
          <p:cNvSpPr/>
          <p:nvPr/>
        </p:nvSpPr>
        <p:spPr>
          <a:xfrm>
            <a:off x="1182254" y="1982450"/>
            <a:ext cx="982749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ANN/CNN </a:t>
            </a:r>
            <a:r>
              <a:rPr lang="en-US" sz="4400" b="1" dirty="0" smtClean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REVIEW </a:t>
            </a:r>
          </a:p>
          <a:p>
            <a:pPr algn="ctr"/>
            <a:r>
              <a:rPr lang="en-US" sz="4400" b="1" dirty="0" smtClean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(*</a:t>
            </a:r>
            <a:r>
              <a:rPr lang="en-US" sz="4400" b="1" i="1" dirty="0" smtClean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PLEASE SKIP IF CONTENT SOUNDS FAMILIAR</a:t>
            </a:r>
            <a:r>
              <a:rPr lang="en-US" sz="4400" b="1" dirty="0" smtClean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)</a:t>
            </a:r>
            <a:endParaRPr lang="ru-RU" sz="4400" b="1" dirty="0">
              <a:solidFill>
                <a:srgbClr val="E55B2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1510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2">
            <a:extLst>
              <a:ext uri="{FF2B5EF4-FFF2-40B4-BE49-F238E27FC236}">
                <a16:creationId xmlns:a16="http://schemas.microsoft.com/office/drawing/2014/main" xmlns="" id="{CA7B8699-F746-464A-AE41-677C056F32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52"/>
          <a:stretch/>
        </p:blipFill>
        <p:spPr>
          <a:xfrm>
            <a:off x="0" y="429"/>
            <a:ext cx="12192000" cy="6229550"/>
          </a:xfrm>
          <a:prstGeom prst="rect">
            <a:avLst/>
          </a:prstGeom>
        </p:spPr>
      </p:pic>
      <p:sp>
        <p:nvSpPr>
          <p:cNvPr id="22" name="Прямоугольник 4"/>
          <p:cNvSpPr/>
          <p:nvPr/>
        </p:nvSpPr>
        <p:spPr>
          <a:xfrm>
            <a:off x="416128" y="89963"/>
            <a:ext cx="121750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LEARNING RATE</a:t>
            </a:r>
            <a:endParaRPr lang="ru-RU" sz="2800" b="1" dirty="0">
              <a:solidFill>
                <a:srgbClr val="E55B2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42" name="Content Placeholder 2"/>
          <p:cNvSpPr txBox="1">
            <a:spLocks/>
          </p:cNvSpPr>
          <p:nvPr/>
        </p:nvSpPr>
        <p:spPr>
          <a:xfrm>
            <a:off x="554184" y="1264643"/>
            <a:ext cx="10818666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350" b="1" dirty="0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The size of the steps taken are called the learning rate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350" b="1" dirty="0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If learning rate increases, the area covered in the search space will increase so we might reach global minimum faster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350" b="1" dirty="0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However, we can overshoot the target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350" b="1" dirty="0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For small learning rates, training will take much longer to reach optimized weight values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CA" sz="2350" b="1" dirty="0" smtClean="0">
              <a:solidFill>
                <a:srgbClr val="583A72"/>
              </a:solidFill>
              <a:latin typeface="Montserrat" charset="0"/>
              <a:ea typeface="Montserrat" charset="0"/>
              <a:cs typeface="Montserrat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2708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Рисунок 2">
            <a:extLst>
              <a:ext uri="{FF2B5EF4-FFF2-40B4-BE49-F238E27FC236}">
                <a16:creationId xmlns:a16="http://schemas.microsoft.com/office/drawing/2014/main" xmlns="" id="{CA7B8699-F746-464A-AE41-677C056F32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52"/>
          <a:stretch/>
        </p:blipFill>
        <p:spPr>
          <a:xfrm>
            <a:off x="0" y="429"/>
            <a:ext cx="12192000" cy="6229550"/>
          </a:xfrm>
          <a:prstGeom prst="rect">
            <a:avLst/>
          </a:prstGeom>
        </p:spPr>
      </p:pic>
      <p:sp>
        <p:nvSpPr>
          <p:cNvPr id="22" name="Прямоугольник 4"/>
          <p:cNvSpPr/>
          <p:nvPr/>
        </p:nvSpPr>
        <p:spPr>
          <a:xfrm>
            <a:off x="416128" y="89963"/>
            <a:ext cx="121750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GRADIENT DESCENT</a:t>
            </a:r>
            <a:endParaRPr lang="ru-RU" sz="2800" b="1" dirty="0">
              <a:solidFill>
                <a:srgbClr val="E55B2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Content Placeholder 2"/>
              <p:cNvSpPr txBox="1">
                <a:spLocks/>
              </p:cNvSpPr>
              <p:nvPr/>
            </p:nvSpPr>
            <p:spPr>
              <a:xfrm>
                <a:off x="554183" y="1264643"/>
                <a:ext cx="7022941" cy="4525963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0" indent="0" algn="ctr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en-CA" sz="1800" b="1" dirty="0">
                    <a:solidFill>
                      <a:srgbClr val="583A72"/>
                    </a:solidFill>
                    <a:latin typeface="Montserrat" charset="0"/>
                    <a:ea typeface="Montserrat" charset="0"/>
                    <a:cs typeface="Montserrat" charset="0"/>
                  </a:rPr>
                  <a:t>Gradient descent works </a:t>
                </a:r>
                <a:r>
                  <a:rPr lang="en-CA" sz="1800" b="1" dirty="0" smtClean="0">
                    <a:solidFill>
                      <a:srgbClr val="583A72"/>
                    </a:solidFill>
                    <a:latin typeface="Montserrat" charset="0"/>
                    <a:ea typeface="Montserrat" charset="0"/>
                    <a:cs typeface="Montserrat" charset="0"/>
                  </a:rPr>
                  <a:t>as follows:</a:t>
                </a:r>
              </a:p>
              <a:p>
                <a:pPr marL="457200" indent="-457200" algn="l">
                  <a:buAutoNum type="arabicPeriod"/>
                </a:pPr>
                <a:r>
                  <a:rPr lang="en-CA" sz="1800" b="1" dirty="0" smtClean="0">
                    <a:solidFill>
                      <a:srgbClr val="583A72"/>
                    </a:solidFill>
                    <a:latin typeface="Montserrat" charset="0"/>
                    <a:ea typeface="Montserrat" charset="0"/>
                    <a:cs typeface="Montserrat" charset="0"/>
                  </a:rPr>
                  <a:t>Calculate </a:t>
                </a:r>
                <a:r>
                  <a:rPr lang="en-CA" sz="1800" b="1" dirty="0">
                    <a:solidFill>
                      <a:srgbClr val="583A72"/>
                    </a:solidFill>
                    <a:latin typeface="Montserrat" charset="0"/>
                    <a:ea typeface="Montserrat" charset="0"/>
                    <a:cs typeface="Montserrat" charset="0"/>
                  </a:rPr>
                  <a:t>the derivative </a:t>
                </a:r>
                <a:r>
                  <a:rPr lang="en-CA" sz="1800" b="1" dirty="0" smtClean="0">
                    <a:solidFill>
                      <a:srgbClr val="583A72"/>
                    </a:solidFill>
                    <a:latin typeface="Montserrat" charset="0"/>
                    <a:ea typeface="Montserrat" charset="0"/>
                    <a:cs typeface="Montserrat" charset="0"/>
                  </a:rPr>
                  <a:t>(gradient) of </a:t>
                </a:r>
                <a:r>
                  <a:rPr lang="en-CA" sz="1800" b="1" dirty="0">
                    <a:solidFill>
                      <a:srgbClr val="583A72"/>
                    </a:solidFill>
                    <a:latin typeface="Montserrat" charset="0"/>
                    <a:ea typeface="Montserrat" charset="0"/>
                    <a:cs typeface="Montserrat" charset="0"/>
                  </a:rPr>
                  <a:t>the Loss </a:t>
                </a:r>
                <a:r>
                  <a:rPr lang="en-CA" sz="1800" b="1" dirty="0" smtClean="0">
                    <a:solidFill>
                      <a:srgbClr val="583A72"/>
                    </a:solidFill>
                    <a:latin typeface="Montserrat" charset="0"/>
                    <a:ea typeface="Montserrat" charset="0"/>
                    <a:cs typeface="Montserrat" charset="0"/>
                  </a:rPr>
                  <a:t>function</a:t>
                </a:r>
              </a:p>
              <a:p>
                <a:pPr marL="457200" indent="-457200" algn="l">
                  <a:buAutoNum type="arabicPeriod"/>
                </a:pPr>
                <a:r>
                  <a:rPr lang="en-CA" sz="1800" b="1" dirty="0" smtClean="0">
                    <a:solidFill>
                      <a:srgbClr val="583A72"/>
                    </a:solidFill>
                    <a:latin typeface="Montserrat" charset="0"/>
                    <a:ea typeface="Montserrat" charset="0"/>
                    <a:cs typeface="Montserrat" charset="0"/>
                  </a:rPr>
                  <a:t>Pick random values for parameters m, b and substitute </a:t>
                </a:r>
              </a:p>
              <a:p>
                <a:pPr marL="457200" indent="-457200" algn="l">
                  <a:buAutoNum type="arabicPeriod"/>
                </a:pPr>
                <a:r>
                  <a:rPr lang="en-CA" sz="1800" b="1" dirty="0" smtClean="0">
                    <a:solidFill>
                      <a:srgbClr val="583A72"/>
                    </a:solidFill>
                    <a:latin typeface="Montserrat" charset="0"/>
                    <a:ea typeface="Montserrat" charset="0"/>
                    <a:cs typeface="Montserrat" charset="0"/>
                  </a:rPr>
                  <a:t>Calculate the step size (how much are we going to update the parameters?) </a:t>
                </a:r>
              </a:p>
              <a:p>
                <a:pPr algn="l"/>
                <a:r>
                  <a:rPr lang="en-CA" sz="1800" b="1" dirty="0">
                    <a:solidFill>
                      <a:srgbClr val="583A72"/>
                    </a:solidFill>
                    <a:latin typeface="Montserrat" charset="0"/>
                    <a:ea typeface="Montserrat" charset="0"/>
                    <a:cs typeface="Montserrat" charset="0"/>
                  </a:rPr>
                  <a:t>	</a:t>
                </a:r>
                <a:r>
                  <a:rPr lang="en-CA" sz="1800" b="1" dirty="0" smtClean="0">
                    <a:solidFill>
                      <a:srgbClr val="583A72"/>
                    </a:solidFill>
                    <a:latin typeface="Montserrat" charset="0"/>
                    <a:ea typeface="Montserrat" charset="0"/>
                    <a:cs typeface="Montserrat" charset="0"/>
                  </a:rPr>
                  <a:t>		</a:t>
                </a:r>
                <a14:m>
                  <m:oMath xmlns:m="http://schemas.openxmlformats.org/officeDocument/2006/math">
                    <m:r>
                      <a:rPr lang="en-CA" sz="1800" b="1" i="1" dirty="0" smtClean="0">
                        <a:solidFill>
                          <a:srgbClr val="583A72"/>
                        </a:solidFill>
                        <a:latin typeface="Cambria Math" panose="02040503050406030204" pitchFamily="18" charset="0"/>
                        <a:ea typeface="Montserrat" charset="0"/>
                        <a:cs typeface="Montserrat" charset="0"/>
                      </a:rPr>
                      <m:t>𝑺𝒕𝒆𝒑</m:t>
                    </m:r>
                    <m:r>
                      <a:rPr lang="en-CA" sz="1800" b="1" i="1" dirty="0" smtClean="0">
                        <a:solidFill>
                          <a:srgbClr val="583A72"/>
                        </a:solidFill>
                        <a:latin typeface="Cambria Math" panose="02040503050406030204" pitchFamily="18" charset="0"/>
                        <a:ea typeface="Montserrat" charset="0"/>
                        <a:cs typeface="Montserrat" charset="0"/>
                      </a:rPr>
                      <m:t> </m:t>
                    </m:r>
                    <m:r>
                      <a:rPr lang="en-CA" sz="1800" b="1" i="1" dirty="0" smtClean="0">
                        <a:solidFill>
                          <a:srgbClr val="583A72"/>
                        </a:solidFill>
                        <a:latin typeface="Cambria Math" panose="02040503050406030204" pitchFamily="18" charset="0"/>
                        <a:ea typeface="Montserrat" charset="0"/>
                        <a:cs typeface="Montserrat" charset="0"/>
                      </a:rPr>
                      <m:t>𝒔𝒊𝒛𝒆</m:t>
                    </m:r>
                    <m:r>
                      <a:rPr lang="en-CA" sz="1800" b="1" i="1" dirty="0" smtClean="0">
                        <a:solidFill>
                          <a:srgbClr val="583A72"/>
                        </a:solidFill>
                        <a:latin typeface="Cambria Math" panose="02040503050406030204" pitchFamily="18" charset="0"/>
                        <a:ea typeface="Montserrat" charset="0"/>
                        <a:cs typeface="Montserrat" charset="0"/>
                      </a:rPr>
                      <m:t> = </m:t>
                    </m:r>
                    <m:r>
                      <a:rPr lang="en-CA" sz="1800" b="1" i="1" dirty="0" smtClean="0">
                        <a:solidFill>
                          <a:srgbClr val="583A72"/>
                        </a:solidFill>
                        <a:latin typeface="Cambria Math" panose="02040503050406030204" pitchFamily="18" charset="0"/>
                        <a:ea typeface="Montserrat" charset="0"/>
                        <a:cs typeface="Montserrat" charset="0"/>
                      </a:rPr>
                      <m:t>𝑺𝒍𝒐𝒑𝒆</m:t>
                    </m:r>
                    <m:r>
                      <a:rPr lang="en-CA" sz="1800" b="1" i="1" dirty="0" smtClean="0">
                        <a:solidFill>
                          <a:srgbClr val="583A72"/>
                        </a:solidFill>
                        <a:latin typeface="Cambria Math" panose="02040503050406030204" pitchFamily="18" charset="0"/>
                        <a:ea typeface="Montserrat" charset="0"/>
                        <a:cs typeface="Montserrat" charset="0"/>
                      </a:rPr>
                      <m:t> ∗ </m:t>
                    </m:r>
                    <m:r>
                      <a:rPr lang="en-CA" sz="1800" b="1" i="1" dirty="0" smtClean="0">
                        <a:solidFill>
                          <a:srgbClr val="583A72"/>
                        </a:solidFill>
                        <a:latin typeface="Cambria Math" panose="02040503050406030204" pitchFamily="18" charset="0"/>
                        <a:ea typeface="Montserrat" charset="0"/>
                        <a:cs typeface="Montserrat" charset="0"/>
                      </a:rPr>
                      <m:t>𝒍𝒆𝒂𝒓𝒏𝒊𝒏𝒈</m:t>
                    </m:r>
                    <m:r>
                      <a:rPr lang="en-CA" sz="1800" b="1" i="1" dirty="0" smtClean="0">
                        <a:solidFill>
                          <a:srgbClr val="583A72"/>
                        </a:solidFill>
                        <a:latin typeface="Cambria Math" panose="02040503050406030204" pitchFamily="18" charset="0"/>
                        <a:ea typeface="Montserrat" charset="0"/>
                        <a:cs typeface="Montserrat" charset="0"/>
                      </a:rPr>
                      <m:t> </m:t>
                    </m:r>
                    <m:r>
                      <a:rPr lang="en-CA" sz="1800" b="1" i="1" dirty="0" smtClean="0">
                        <a:solidFill>
                          <a:srgbClr val="583A72"/>
                        </a:solidFill>
                        <a:latin typeface="Cambria Math" panose="02040503050406030204" pitchFamily="18" charset="0"/>
                        <a:ea typeface="Montserrat" charset="0"/>
                        <a:cs typeface="Montserrat" charset="0"/>
                      </a:rPr>
                      <m:t>𝒓𝒂𝒕𝒆</m:t>
                    </m:r>
                    <m:r>
                      <a:rPr lang="en-CA" sz="1800" b="1" i="1" dirty="0" smtClean="0">
                        <a:solidFill>
                          <a:srgbClr val="583A72"/>
                        </a:solidFill>
                        <a:latin typeface="Cambria Math" panose="02040503050406030204" pitchFamily="18" charset="0"/>
                        <a:ea typeface="Montserrat" charset="0"/>
                        <a:cs typeface="Montserrat" charset="0"/>
                      </a:rPr>
                      <m:t> </m:t>
                    </m:r>
                  </m:oMath>
                </a14:m>
                <a:endParaRPr lang="en-CA" sz="1800" b="1" dirty="0" smtClean="0">
                  <a:solidFill>
                    <a:srgbClr val="583A72"/>
                  </a:solidFill>
                  <a:latin typeface="Montserrat" charset="0"/>
                  <a:ea typeface="Montserrat" charset="0"/>
                  <a:cs typeface="Montserrat" charset="0"/>
                </a:endParaRPr>
              </a:p>
              <a:p>
                <a:pPr algn="l"/>
                <a:r>
                  <a:rPr lang="en-CA" sz="1800" b="1" dirty="0" smtClean="0">
                    <a:solidFill>
                      <a:srgbClr val="583A72"/>
                    </a:solidFill>
                    <a:latin typeface="Montserrat" charset="0"/>
                    <a:ea typeface="Montserrat" charset="0"/>
                    <a:cs typeface="Montserrat" charset="0"/>
                  </a:rPr>
                  <a:t>4.     Update the parameters and repeat</a:t>
                </a:r>
              </a:p>
              <a:p>
                <a:pPr algn="l"/>
                <a:endParaRPr lang="en-CA" sz="1800" b="1" dirty="0" smtClean="0">
                  <a:solidFill>
                    <a:srgbClr val="583A72"/>
                  </a:solidFill>
                  <a:latin typeface="Montserrat" charset="0"/>
                  <a:ea typeface="Montserrat" charset="0"/>
                  <a:cs typeface="Montserrat" charset="0"/>
                </a:endParaRPr>
              </a:p>
              <a:p>
                <a:pPr marL="457200" indent="-457200" algn="l">
                  <a:buAutoNum type="arabicPeriod"/>
                </a:pPr>
                <a:endParaRPr lang="en-CA" sz="1800" b="1" dirty="0">
                  <a:solidFill>
                    <a:srgbClr val="583A72"/>
                  </a:solidFill>
                  <a:latin typeface="Montserrat" charset="0"/>
                  <a:ea typeface="Montserrat" charset="0"/>
                  <a:cs typeface="Montserrat" charset="0"/>
                </a:endParaRPr>
              </a:p>
              <a:p>
                <a:pPr algn="l"/>
                <a:r>
                  <a:rPr lang="en-CA" sz="1800" b="1" dirty="0" smtClean="0">
                    <a:solidFill>
                      <a:srgbClr val="583A72"/>
                    </a:solidFill>
                    <a:latin typeface="Montserrat" charset="0"/>
                    <a:ea typeface="Montserrat" charset="0"/>
                    <a:cs typeface="Montserrat" charset="0"/>
                  </a:rPr>
                  <a:t> </a:t>
                </a:r>
                <a:endParaRPr lang="en-CA" sz="1600" dirty="0">
                  <a:latin typeface="Montserrat" charset="0"/>
                  <a:ea typeface="Montserrat" charset="0"/>
                  <a:cs typeface="Montserrat" charset="0"/>
                </a:endParaRP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endParaRPr lang="en-CA" sz="1600" dirty="0">
                  <a:latin typeface="Montserrat" charset="0"/>
                  <a:ea typeface="Montserrat" charset="0"/>
                  <a:cs typeface="Montserrat" charset="0"/>
                </a:endParaRP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endParaRPr lang="en-CA" sz="1600" dirty="0">
                  <a:latin typeface="Montserrat" charset="0"/>
                  <a:ea typeface="Montserrat" charset="0"/>
                  <a:cs typeface="Montserrat" charset="0"/>
                </a:endParaRPr>
              </a:p>
            </p:txBody>
          </p:sp>
        </mc:Choice>
        <mc:Fallback xmlns="">
          <p:sp>
            <p:nvSpPr>
              <p:cNvPr id="42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4183" y="1264643"/>
                <a:ext cx="7022941" cy="4525963"/>
              </a:xfrm>
              <a:prstGeom prst="rect">
                <a:avLst/>
              </a:prstGeom>
              <a:blipFill rotWithShape="0">
                <a:blip r:embed="rId3"/>
                <a:stretch>
                  <a:fillRect l="-781" t="-1211" r="-1215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Straight Arrow Connector 22"/>
          <p:cNvCxnSpPr/>
          <p:nvPr/>
        </p:nvCxnSpPr>
        <p:spPr>
          <a:xfrm flipV="1">
            <a:off x="8024482" y="5295349"/>
            <a:ext cx="3907020" cy="25073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 flipV="1">
            <a:off x="8038007" y="2743776"/>
            <a:ext cx="17133" cy="2599674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/>
          <p:cNvSpPr/>
          <p:nvPr/>
        </p:nvSpPr>
        <p:spPr>
          <a:xfrm>
            <a:off x="8243251" y="3248690"/>
            <a:ext cx="284199" cy="300118"/>
          </a:xfrm>
          <a:prstGeom prst="ellipse">
            <a:avLst/>
          </a:prstGeom>
          <a:solidFill>
            <a:srgbClr val="71508D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71508D"/>
              </a:solidFill>
            </a:endParaRPr>
          </a:p>
        </p:txBody>
      </p:sp>
      <p:sp>
        <p:nvSpPr>
          <p:cNvPr id="27" name="Oval 26"/>
          <p:cNvSpPr/>
          <p:nvPr/>
        </p:nvSpPr>
        <p:spPr>
          <a:xfrm>
            <a:off x="8955266" y="4413430"/>
            <a:ext cx="284199" cy="300118"/>
          </a:xfrm>
          <a:prstGeom prst="ellipse">
            <a:avLst/>
          </a:prstGeom>
          <a:solidFill>
            <a:srgbClr val="71508D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71508D"/>
              </a:solidFill>
            </a:endParaRPr>
          </a:p>
        </p:txBody>
      </p:sp>
      <p:sp>
        <p:nvSpPr>
          <p:cNvPr id="29" name="Oval 28"/>
          <p:cNvSpPr/>
          <p:nvPr/>
        </p:nvSpPr>
        <p:spPr>
          <a:xfrm>
            <a:off x="11584436" y="2425948"/>
            <a:ext cx="284199" cy="300118"/>
          </a:xfrm>
          <a:prstGeom prst="ellipse">
            <a:avLst/>
          </a:prstGeom>
          <a:solidFill>
            <a:srgbClr val="71508D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71508D"/>
              </a:solidFill>
            </a:endParaRPr>
          </a:p>
        </p:txBody>
      </p:sp>
      <p:sp>
        <p:nvSpPr>
          <p:cNvPr id="30" name="Oval 29"/>
          <p:cNvSpPr/>
          <p:nvPr/>
        </p:nvSpPr>
        <p:spPr>
          <a:xfrm>
            <a:off x="10862979" y="4312143"/>
            <a:ext cx="284199" cy="300118"/>
          </a:xfrm>
          <a:prstGeom prst="ellipse">
            <a:avLst/>
          </a:prstGeom>
          <a:solidFill>
            <a:srgbClr val="71508D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71508D"/>
              </a:solidFill>
            </a:endParaRPr>
          </a:p>
        </p:txBody>
      </p:sp>
      <p:sp>
        <p:nvSpPr>
          <p:cNvPr id="31" name="Oval 30"/>
          <p:cNvSpPr/>
          <p:nvPr/>
        </p:nvSpPr>
        <p:spPr>
          <a:xfrm>
            <a:off x="11387443" y="3376307"/>
            <a:ext cx="284199" cy="300118"/>
          </a:xfrm>
          <a:prstGeom prst="ellipse">
            <a:avLst/>
          </a:prstGeom>
          <a:solidFill>
            <a:srgbClr val="71508D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71508D"/>
              </a:solidFill>
            </a:endParaRPr>
          </a:p>
        </p:txBody>
      </p:sp>
      <p:sp>
        <p:nvSpPr>
          <p:cNvPr id="32" name="Oval 31"/>
          <p:cNvSpPr/>
          <p:nvPr/>
        </p:nvSpPr>
        <p:spPr>
          <a:xfrm>
            <a:off x="9903121" y="4689652"/>
            <a:ext cx="284199" cy="300118"/>
          </a:xfrm>
          <a:prstGeom prst="ellipse">
            <a:avLst/>
          </a:prstGeom>
          <a:solidFill>
            <a:srgbClr val="71508D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71508D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870985" y="5402244"/>
            <a:ext cx="24657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Parameters (m, b)</a:t>
            </a:r>
            <a:endParaRPr lang="en-CA" sz="2400" b="1" dirty="0"/>
          </a:p>
        </p:txBody>
      </p:sp>
      <p:sp>
        <p:nvSpPr>
          <p:cNvPr id="35" name="TextBox 34"/>
          <p:cNvSpPr txBox="1"/>
          <p:nvPr/>
        </p:nvSpPr>
        <p:spPr>
          <a:xfrm rot="16200000">
            <a:off x="5991366" y="3722634"/>
            <a:ext cx="35430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Sum of Squared Residuals</a:t>
            </a:r>
            <a:endParaRPr lang="en-CA" sz="2400" b="1" dirty="0"/>
          </a:p>
        </p:txBody>
      </p:sp>
      <p:sp>
        <p:nvSpPr>
          <p:cNvPr id="2" name="Freeform 1"/>
          <p:cNvSpPr/>
          <p:nvPr/>
        </p:nvSpPr>
        <p:spPr>
          <a:xfrm>
            <a:off x="8240138" y="2540128"/>
            <a:ext cx="3524250" cy="2327977"/>
          </a:xfrm>
          <a:custGeom>
            <a:avLst/>
            <a:gdLst>
              <a:gd name="connsiteX0" fmla="*/ 0 w 3524250"/>
              <a:gd name="connsiteY0" fmla="*/ 61810 h 2327977"/>
              <a:gd name="connsiteX1" fmla="*/ 209550 w 3524250"/>
              <a:gd name="connsiteY1" fmla="*/ 947635 h 2327977"/>
              <a:gd name="connsiteX2" fmla="*/ 552450 w 3524250"/>
              <a:gd name="connsiteY2" fmla="*/ 1652485 h 2327977"/>
              <a:gd name="connsiteX3" fmla="*/ 981075 w 3524250"/>
              <a:gd name="connsiteY3" fmla="*/ 2176360 h 2327977"/>
              <a:gd name="connsiteX4" fmla="*/ 1847850 w 3524250"/>
              <a:gd name="connsiteY4" fmla="*/ 2319235 h 2327977"/>
              <a:gd name="connsiteX5" fmla="*/ 2819400 w 3524250"/>
              <a:gd name="connsiteY5" fmla="*/ 1976335 h 2327977"/>
              <a:gd name="connsiteX6" fmla="*/ 3333750 w 3524250"/>
              <a:gd name="connsiteY6" fmla="*/ 966685 h 2327977"/>
              <a:gd name="connsiteX7" fmla="*/ 3524250 w 3524250"/>
              <a:gd name="connsiteY7" fmla="*/ 23710 h 2327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24250" h="2327977">
                <a:moveTo>
                  <a:pt x="0" y="61810"/>
                </a:moveTo>
                <a:cubicBezTo>
                  <a:pt x="58737" y="372166"/>
                  <a:pt x="117475" y="682522"/>
                  <a:pt x="209550" y="947635"/>
                </a:cubicBezTo>
                <a:cubicBezTo>
                  <a:pt x="301625" y="1212748"/>
                  <a:pt x="423863" y="1447698"/>
                  <a:pt x="552450" y="1652485"/>
                </a:cubicBezTo>
                <a:cubicBezTo>
                  <a:pt x="681038" y="1857273"/>
                  <a:pt x="765175" y="2065235"/>
                  <a:pt x="981075" y="2176360"/>
                </a:cubicBezTo>
                <a:cubicBezTo>
                  <a:pt x="1196975" y="2287485"/>
                  <a:pt x="1541463" y="2352573"/>
                  <a:pt x="1847850" y="2319235"/>
                </a:cubicBezTo>
                <a:cubicBezTo>
                  <a:pt x="2154238" y="2285898"/>
                  <a:pt x="2571750" y="2201760"/>
                  <a:pt x="2819400" y="1976335"/>
                </a:cubicBezTo>
                <a:cubicBezTo>
                  <a:pt x="3067050" y="1750910"/>
                  <a:pt x="3216275" y="1292122"/>
                  <a:pt x="3333750" y="966685"/>
                </a:cubicBezTo>
                <a:cubicBezTo>
                  <a:pt x="3451225" y="641248"/>
                  <a:pt x="3460750" y="-146153"/>
                  <a:pt x="3524250" y="23710"/>
                </a:cubicBezTo>
              </a:path>
            </a:pathLst>
          </a:custGeom>
          <a:noFill/>
          <a:ln w="57150"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5" name="Straight Connector 4"/>
          <p:cNvCxnSpPr/>
          <p:nvPr/>
        </p:nvCxnSpPr>
        <p:spPr>
          <a:xfrm>
            <a:off x="7826375" y="2060575"/>
            <a:ext cx="1202604" cy="3057525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8122943" y="3676425"/>
            <a:ext cx="1780178" cy="1874881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8135891" y="4312143"/>
            <a:ext cx="2550489" cy="973014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8763610" y="4874675"/>
            <a:ext cx="2533545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urved Connector 47"/>
          <p:cNvCxnSpPr/>
          <p:nvPr/>
        </p:nvCxnSpPr>
        <p:spPr>
          <a:xfrm rot="16200000" flipH="1">
            <a:off x="8916512" y="3623633"/>
            <a:ext cx="1452580" cy="778519"/>
          </a:xfrm>
          <a:prstGeom prst="curvedConnector3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8536928" y="2741960"/>
            <a:ext cx="18734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600" b="1" dirty="0" smtClean="0">
                <a:solidFill>
                  <a:srgbClr val="FF0000"/>
                </a:solidFill>
              </a:rPr>
              <a:t>OPTIMAL POINT</a:t>
            </a:r>
          </a:p>
          <a:p>
            <a:pPr algn="ctr"/>
            <a:r>
              <a:rPr lang="en-CA" sz="1600" b="1" dirty="0" smtClean="0">
                <a:solidFill>
                  <a:srgbClr val="FF0000"/>
                </a:solidFill>
              </a:rPr>
              <a:t>GLOBAL MINIMUM</a:t>
            </a:r>
          </a:p>
        </p:txBody>
      </p:sp>
      <p:sp>
        <p:nvSpPr>
          <p:cNvPr id="50" name="Rectangle 49"/>
          <p:cNvSpPr/>
          <p:nvPr/>
        </p:nvSpPr>
        <p:spPr>
          <a:xfrm>
            <a:off x="1053796" y="5489943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CA" b="1" i="1" dirty="0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*Note: in reality, this graph is 3D and has three axes, one for m, b and sum of squared residuals</a:t>
            </a:r>
            <a:endParaRPr lang="en-CA" b="1" i="1" dirty="0">
              <a:solidFill>
                <a:srgbClr val="583A72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3963216" y="4031153"/>
                <a:ext cx="2226442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800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CA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CA" sz="2800" b="0" i="1" smtClean="0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CA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CA" sz="2800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CA" sz="2800" b="0" i="1" smtClean="0"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en-CA" sz="2800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CA" sz="2800" dirty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3216" y="4031153"/>
                <a:ext cx="2226442" cy="43088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Rounded Rectangle 27"/>
          <p:cNvSpPr/>
          <p:nvPr/>
        </p:nvSpPr>
        <p:spPr>
          <a:xfrm>
            <a:off x="4622568" y="3995239"/>
            <a:ext cx="266620" cy="500867"/>
          </a:xfrm>
          <a:prstGeom prst="roundRect">
            <a:avLst/>
          </a:pr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3" name="Rounded Rectangle 32"/>
          <p:cNvSpPr/>
          <p:nvPr/>
        </p:nvSpPr>
        <p:spPr>
          <a:xfrm>
            <a:off x="5253554" y="4005568"/>
            <a:ext cx="352435" cy="506487"/>
          </a:xfrm>
          <a:prstGeom prst="roundRect">
            <a:avLst/>
          </a:pr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36" name="Curved Connector 35"/>
          <p:cNvCxnSpPr/>
          <p:nvPr/>
        </p:nvCxnSpPr>
        <p:spPr>
          <a:xfrm flipV="1">
            <a:off x="3831216" y="4498034"/>
            <a:ext cx="791354" cy="646947"/>
          </a:xfrm>
          <a:prstGeom prst="curvedConnector3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1055831" y="4852593"/>
            <a:ext cx="38333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600" b="1" dirty="0" smtClean="0">
                <a:solidFill>
                  <a:srgbClr val="FF0000"/>
                </a:solidFill>
              </a:rPr>
              <a:t>GOAL IS TO FIND </a:t>
            </a:r>
          </a:p>
          <a:p>
            <a:pPr algn="ctr"/>
            <a:r>
              <a:rPr lang="en-CA" sz="1600" b="1" dirty="0" smtClean="0">
                <a:solidFill>
                  <a:srgbClr val="FF0000"/>
                </a:solidFill>
              </a:rPr>
              <a:t>BEST PARAMETERS</a:t>
            </a:r>
          </a:p>
        </p:txBody>
      </p:sp>
      <p:cxnSp>
        <p:nvCxnSpPr>
          <p:cNvPr id="38" name="Curved Connector 37"/>
          <p:cNvCxnSpPr/>
          <p:nvPr/>
        </p:nvCxnSpPr>
        <p:spPr>
          <a:xfrm flipV="1">
            <a:off x="4185311" y="4536016"/>
            <a:ext cx="1140669" cy="640517"/>
          </a:xfrm>
          <a:prstGeom prst="curvedConnector3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7950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Рисунок 2">
            <a:extLst>
              <a:ext uri="{FF2B5EF4-FFF2-40B4-BE49-F238E27FC236}">
                <a16:creationId xmlns:a16="http://schemas.microsoft.com/office/drawing/2014/main" xmlns="" id="{CA7B8699-F746-464A-AE41-677C056F32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52"/>
          <a:stretch/>
        </p:blipFill>
        <p:spPr>
          <a:xfrm>
            <a:off x="0" y="429"/>
            <a:ext cx="12192000" cy="6229550"/>
          </a:xfrm>
          <a:prstGeom prst="rect">
            <a:avLst/>
          </a:prstGeom>
        </p:spPr>
      </p:pic>
      <p:sp>
        <p:nvSpPr>
          <p:cNvPr id="22" name="Прямоугольник 4"/>
          <p:cNvSpPr/>
          <p:nvPr/>
        </p:nvSpPr>
        <p:spPr>
          <a:xfrm>
            <a:off x="416128" y="89963"/>
            <a:ext cx="121750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GRADIENT DESCENT MATH!</a:t>
            </a:r>
            <a:endParaRPr lang="ru-RU" sz="2800" b="1" dirty="0">
              <a:solidFill>
                <a:srgbClr val="E55B2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3002200" y="1370495"/>
                <a:ext cx="2226442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800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CA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CA" sz="2800" b="0" i="1" smtClean="0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CA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CA" sz="2800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CA" sz="2800" b="0" i="1" smtClean="0"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en-CA" sz="2800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CA" sz="28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02200" y="1370495"/>
                <a:ext cx="2226442" cy="43088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ounded Rectangle 14"/>
          <p:cNvSpPr/>
          <p:nvPr/>
        </p:nvSpPr>
        <p:spPr>
          <a:xfrm>
            <a:off x="3661552" y="1334581"/>
            <a:ext cx="266620" cy="500867"/>
          </a:xfrm>
          <a:prstGeom prst="roundRect">
            <a:avLst/>
          </a:pr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" name="Rounded Rectangle 15"/>
          <p:cNvSpPr/>
          <p:nvPr/>
        </p:nvSpPr>
        <p:spPr>
          <a:xfrm>
            <a:off x="4292538" y="1344910"/>
            <a:ext cx="352435" cy="506487"/>
          </a:xfrm>
          <a:prstGeom prst="roundRect">
            <a:avLst/>
          </a:pr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807143" y="2753498"/>
                <a:ext cx="5724131" cy="84029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000" i="1" smtClean="0">
                          <a:latin typeface="Cambria Math" panose="02040503050406030204" pitchFamily="18" charset="0"/>
                        </a:rPr>
                        <m:t>𝐿𝑜𝑠𝑠</m:t>
                      </m:r>
                      <m:r>
                        <a:rPr lang="en-CA" sz="200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2000" i="1" smtClean="0">
                          <a:latin typeface="Cambria Math" panose="02040503050406030204" pitchFamily="18" charset="0"/>
                        </a:rPr>
                        <m:t>𝐹𝑢𝑛𝑐𝑡𝑖𝑜𝑛</m:t>
                      </m:r>
                      <m:r>
                        <a:rPr lang="en-CA" sz="2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2000" b="0" i="1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CA" sz="20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CA" sz="2000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CA" sz="2000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CA" sz="2000" b="0" i="1" smtClean="0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CA" sz="2000" b="0" i="1" smtClean="0">
                          <a:latin typeface="Cambria Math" panose="02040503050406030204" pitchFamily="18" charset="0"/>
                        </a:rPr>
                        <m:t>)=</m:t>
                      </m:r>
                      <m:f>
                        <m:fPr>
                          <m:ctrlPr>
                            <a:rPr lang="en-CA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𝑁</m:t>
                          </m:r>
                        </m:den>
                      </m:f>
                      <m:nary>
                        <m:naryPr>
                          <m:chr m:val="∑"/>
                          <m:ctrlPr>
                            <a:rPr lang="en-CA" sz="20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sSup>
                            <m:sSupPr>
                              <m:ctrlPr>
                                <a:rPr lang="en-CA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CA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CA" sz="2000" i="1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  <m:sub>
                                      <m:r>
                                        <a:rPr lang="en-CA" sz="2000" i="1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  <m:t> −</m:t>
                                  </m:r>
                                  <m:d>
                                    <m:dPr>
                                      <m:ctrlPr>
                                        <a:rPr lang="en-CA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CA" sz="2000" i="1">
                                          <a:latin typeface="Cambria Math" panose="02040503050406030204" pitchFamily="18" charset="0"/>
                                        </a:rPr>
                                        <m:t>𝑏</m:t>
                                      </m:r>
                                      <m:r>
                                        <a:rPr lang="en-CA" sz="2000" i="1"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  <m:r>
                                        <a:rPr lang="en-CA" sz="2000" i="1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  <m:r>
                                        <a:rPr lang="en-CA" sz="2000" i="1">
                                          <a:latin typeface="Cambria Math" panose="02040503050406030204" pitchFamily="18" charset="0"/>
                                        </a:rPr>
                                        <m:t>∗</m:t>
                                      </m:r>
                                      <m:sSub>
                                        <m:sSubPr>
                                          <m:ctrlPr>
                                            <a:rPr lang="en-CA" sz="20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CA" sz="2000" i="1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a:rPr lang="en-CA" sz="2000" i="1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</m:d>
                            </m:e>
                            <m:sup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CA" sz="2000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7143" y="2753498"/>
                <a:ext cx="5724131" cy="84029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Straight Arrow Connector 22"/>
          <p:cNvCxnSpPr/>
          <p:nvPr/>
        </p:nvCxnSpPr>
        <p:spPr>
          <a:xfrm flipV="1">
            <a:off x="7732382" y="5244549"/>
            <a:ext cx="3907020" cy="25073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 flipV="1">
            <a:off x="7745907" y="2692976"/>
            <a:ext cx="17133" cy="2599674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/>
          <p:cNvSpPr/>
          <p:nvPr/>
        </p:nvSpPr>
        <p:spPr>
          <a:xfrm>
            <a:off x="7951151" y="3197890"/>
            <a:ext cx="284199" cy="300118"/>
          </a:xfrm>
          <a:prstGeom prst="ellipse">
            <a:avLst/>
          </a:prstGeom>
          <a:solidFill>
            <a:srgbClr val="71508D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71508D"/>
              </a:solidFill>
            </a:endParaRPr>
          </a:p>
        </p:txBody>
      </p:sp>
      <p:sp>
        <p:nvSpPr>
          <p:cNvPr id="27" name="Oval 26"/>
          <p:cNvSpPr/>
          <p:nvPr/>
        </p:nvSpPr>
        <p:spPr>
          <a:xfrm>
            <a:off x="8663166" y="4362630"/>
            <a:ext cx="284199" cy="300118"/>
          </a:xfrm>
          <a:prstGeom prst="ellipse">
            <a:avLst/>
          </a:prstGeom>
          <a:solidFill>
            <a:srgbClr val="71508D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71508D"/>
              </a:solidFill>
            </a:endParaRPr>
          </a:p>
        </p:txBody>
      </p:sp>
      <p:sp>
        <p:nvSpPr>
          <p:cNvPr id="29" name="Oval 28"/>
          <p:cNvSpPr/>
          <p:nvPr/>
        </p:nvSpPr>
        <p:spPr>
          <a:xfrm>
            <a:off x="11292336" y="2375148"/>
            <a:ext cx="284199" cy="300118"/>
          </a:xfrm>
          <a:prstGeom prst="ellipse">
            <a:avLst/>
          </a:prstGeom>
          <a:solidFill>
            <a:srgbClr val="71508D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71508D"/>
              </a:solidFill>
            </a:endParaRPr>
          </a:p>
        </p:txBody>
      </p:sp>
      <p:sp>
        <p:nvSpPr>
          <p:cNvPr id="30" name="Oval 29"/>
          <p:cNvSpPr/>
          <p:nvPr/>
        </p:nvSpPr>
        <p:spPr>
          <a:xfrm>
            <a:off x="10570879" y="4261343"/>
            <a:ext cx="284199" cy="300118"/>
          </a:xfrm>
          <a:prstGeom prst="ellipse">
            <a:avLst/>
          </a:prstGeom>
          <a:solidFill>
            <a:srgbClr val="71508D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71508D"/>
              </a:solidFill>
            </a:endParaRPr>
          </a:p>
        </p:txBody>
      </p:sp>
      <p:sp>
        <p:nvSpPr>
          <p:cNvPr id="31" name="Oval 30"/>
          <p:cNvSpPr/>
          <p:nvPr/>
        </p:nvSpPr>
        <p:spPr>
          <a:xfrm>
            <a:off x="11095343" y="3325507"/>
            <a:ext cx="284199" cy="300118"/>
          </a:xfrm>
          <a:prstGeom prst="ellipse">
            <a:avLst/>
          </a:prstGeom>
          <a:solidFill>
            <a:srgbClr val="71508D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71508D"/>
              </a:solidFill>
            </a:endParaRPr>
          </a:p>
        </p:txBody>
      </p:sp>
      <p:sp>
        <p:nvSpPr>
          <p:cNvPr id="32" name="Oval 31"/>
          <p:cNvSpPr/>
          <p:nvPr/>
        </p:nvSpPr>
        <p:spPr>
          <a:xfrm>
            <a:off x="9611021" y="4638852"/>
            <a:ext cx="284199" cy="300118"/>
          </a:xfrm>
          <a:prstGeom prst="ellipse">
            <a:avLst/>
          </a:prstGeom>
          <a:solidFill>
            <a:srgbClr val="71508D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71508D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578885" y="5351444"/>
            <a:ext cx="20848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b="1" dirty="0" smtClean="0"/>
              <a:t>Parameters (m, b)</a:t>
            </a:r>
            <a:endParaRPr lang="en-CA" sz="2000" b="1" dirty="0"/>
          </a:p>
        </p:txBody>
      </p:sp>
      <p:sp>
        <p:nvSpPr>
          <p:cNvPr id="35" name="TextBox 34"/>
          <p:cNvSpPr txBox="1"/>
          <p:nvPr/>
        </p:nvSpPr>
        <p:spPr>
          <a:xfrm rot="16200000">
            <a:off x="5101604" y="3702611"/>
            <a:ext cx="45830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b="1" dirty="0" smtClean="0"/>
              <a:t>Sum of Squared Residuals (Loss Function)</a:t>
            </a:r>
            <a:endParaRPr lang="en-CA" sz="2000" b="1" dirty="0"/>
          </a:p>
        </p:txBody>
      </p:sp>
      <p:sp>
        <p:nvSpPr>
          <p:cNvPr id="2" name="Freeform 1"/>
          <p:cNvSpPr/>
          <p:nvPr/>
        </p:nvSpPr>
        <p:spPr>
          <a:xfrm>
            <a:off x="7948038" y="2489328"/>
            <a:ext cx="3524250" cy="2327977"/>
          </a:xfrm>
          <a:custGeom>
            <a:avLst/>
            <a:gdLst>
              <a:gd name="connsiteX0" fmla="*/ 0 w 3524250"/>
              <a:gd name="connsiteY0" fmla="*/ 61810 h 2327977"/>
              <a:gd name="connsiteX1" fmla="*/ 209550 w 3524250"/>
              <a:gd name="connsiteY1" fmla="*/ 947635 h 2327977"/>
              <a:gd name="connsiteX2" fmla="*/ 552450 w 3524250"/>
              <a:gd name="connsiteY2" fmla="*/ 1652485 h 2327977"/>
              <a:gd name="connsiteX3" fmla="*/ 981075 w 3524250"/>
              <a:gd name="connsiteY3" fmla="*/ 2176360 h 2327977"/>
              <a:gd name="connsiteX4" fmla="*/ 1847850 w 3524250"/>
              <a:gd name="connsiteY4" fmla="*/ 2319235 h 2327977"/>
              <a:gd name="connsiteX5" fmla="*/ 2819400 w 3524250"/>
              <a:gd name="connsiteY5" fmla="*/ 1976335 h 2327977"/>
              <a:gd name="connsiteX6" fmla="*/ 3333750 w 3524250"/>
              <a:gd name="connsiteY6" fmla="*/ 966685 h 2327977"/>
              <a:gd name="connsiteX7" fmla="*/ 3524250 w 3524250"/>
              <a:gd name="connsiteY7" fmla="*/ 23710 h 2327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24250" h="2327977">
                <a:moveTo>
                  <a:pt x="0" y="61810"/>
                </a:moveTo>
                <a:cubicBezTo>
                  <a:pt x="58737" y="372166"/>
                  <a:pt x="117475" y="682522"/>
                  <a:pt x="209550" y="947635"/>
                </a:cubicBezTo>
                <a:cubicBezTo>
                  <a:pt x="301625" y="1212748"/>
                  <a:pt x="423863" y="1447698"/>
                  <a:pt x="552450" y="1652485"/>
                </a:cubicBezTo>
                <a:cubicBezTo>
                  <a:pt x="681038" y="1857273"/>
                  <a:pt x="765175" y="2065235"/>
                  <a:pt x="981075" y="2176360"/>
                </a:cubicBezTo>
                <a:cubicBezTo>
                  <a:pt x="1196975" y="2287485"/>
                  <a:pt x="1541463" y="2352573"/>
                  <a:pt x="1847850" y="2319235"/>
                </a:cubicBezTo>
                <a:cubicBezTo>
                  <a:pt x="2154238" y="2285898"/>
                  <a:pt x="2571750" y="2201760"/>
                  <a:pt x="2819400" y="1976335"/>
                </a:cubicBezTo>
                <a:cubicBezTo>
                  <a:pt x="3067050" y="1750910"/>
                  <a:pt x="3216275" y="1292122"/>
                  <a:pt x="3333750" y="966685"/>
                </a:cubicBezTo>
                <a:cubicBezTo>
                  <a:pt x="3451225" y="641248"/>
                  <a:pt x="3460750" y="-146153"/>
                  <a:pt x="3524250" y="23710"/>
                </a:cubicBezTo>
              </a:path>
            </a:pathLst>
          </a:custGeom>
          <a:noFill/>
          <a:ln w="57150"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5" name="Straight Connector 4"/>
          <p:cNvCxnSpPr/>
          <p:nvPr/>
        </p:nvCxnSpPr>
        <p:spPr>
          <a:xfrm>
            <a:off x="7534275" y="2009775"/>
            <a:ext cx="1202604" cy="3057525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7830843" y="3625625"/>
            <a:ext cx="1780178" cy="1874881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7843791" y="4261343"/>
            <a:ext cx="2550489" cy="973014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8471510" y="4823875"/>
            <a:ext cx="2533545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urved Connector 47"/>
          <p:cNvCxnSpPr/>
          <p:nvPr/>
        </p:nvCxnSpPr>
        <p:spPr>
          <a:xfrm rot="16200000" flipH="1">
            <a:off x="8624412" y="3572833"/>
            <a:ext cx="1452580" cy="778519"/>
          </a:xfrm>
          <a:prstGeom prst="curvedConnector3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8244828" y="2691160"/>
            <a:ext cx="18734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600" b="1" dirty="0" smtClean="0">
                <a:solidFill>
                  <a:srgbClr val="FF0000"/>
                </a:solidFill>
              </a:rPr>
              <a:t>OPTIMAL POINT</a:t>
            </a:r>
          </a:p>
          <a:p>
            <a:pPr algn="ctr"/>
            <a:r>
              <a:rPr lang="en-CA" sz="1600" b="1" dirty="0" smtClean="0">
                <a:solidFill>
                  <a:srgbClr val="FF0000"/>
                </a:solidFill>
              </a:rPr>
              <a:t>GLOBAL MINIMUM</a:t>
            </a:r>
          </a:p>
        </p:txBody>
      </p:sp>
      <p:sp>
        <p:nvSpPr>
          <p:cNvPr id="50" name="Rectangle 49"/>
          <p:cNvSpPr/>
          <p:nvPr/>
        </p:nvSpPr>
        <p:spPr>
          <a:xfrm>
            <a:off x="1053796" y="5489943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CA" b="1" i="1" dirty="0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*Note: in reality, this graph is 3D and has three axes, one for m, b and sum of squared residuals</a:t>
            </a:r>
            <a:endParaRPr lang="en-CA" b="1" i="1" dirty="0">
              <a:solidFill>
                <a:srgbClr val="583A72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cxnSp>
        <p:nvCxnSpPr>
          <p:cNvPr id="28" name="Curved Connector 27"/>
          <p:cNvCxnSpPr/>
          <p:nvPr/>
        </p:nvCxnSpPr>
        <p:spPr>
          <a:xfrm flipV="1">
            <a:off x="2870200" y="1837376"/>
            <a:ext cx="791354" cy="646947"/>
          </a:xfrm>
          <a:prstGeom prst="curvedConnector3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94815" y="2191935"/>
            <a:ext cx="38333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600" b="1" dirty="0" smtClean="0">
                <a:solidFill>
                  <a:srgbClr val="FF0000"/>
                </a:solidFill>
              </a:rPr>
              <a:t>GOAL IS TO FIND </a:t>
            </a:r>
          </a:p>
          <a:p>
            <a:pPr algn="ctr"/>
            <a:r>
              <a:rPr lang="en-CA" sz="1600" b="1" dirty="0" smtClean="0">
                <a:solidFill>
                  <a:srgbClr val="FF0000"/>
                </a:solidFill>
              </a:rPr>
              <a:t>BEST PARAMETERS</a:t>
            </a:r>
          </a:p>
        </p:txBody>
      </p:sp>
      <p:cxnSp>
        <p:nvCxnSpPr>
          <p:cNvPr id="36" name="Curved Connector 35"/>
          <p:cNvCxnSpPr/>
          <p:nvPr/>
        </p:nvCxnSpPr>
        <p:spPr>
          <a:xfrm flipV="1">
            <a:off x="3224295" y="1875358"/>
            <a:ext cx="1140669" cy="640517"/>
          </a:xfrm>
          <a:prstGeom prst="curvedConnector3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/>
              <p:cNvSpPr txBox="1"/>
              <p:nvPr/>
            </p:nvSpPr>
            <p:spPr>
              <a:xfrm>
                <a:off x="234885" y="3699077"/>
                <a:ext cx="6991081" cy="172476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000" b="0" i="1" smtClean="0">
                          <a:latin typeface="Cambria Math" panose="02040503050406030204" pitchFamily="18" charset="0"/>
                        </a:rPr>
                        <m:t>𝑔𝑟𝑎𝑑𝑖𝑒𝑛𝑡</m:t>
                      </m:r>
                      <m:r>
                        <a:rPr lang="en-CA" sz="2000" b="0" i="1" smtClean="0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CA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p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en-CA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</m:d>
                      <m:r>
                        <a:rPr lang="en-CA" sz="200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CA" sz="20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CA" sz="200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f>
                                  <m:fPr>
                                    <m:ctrlPr>
                                      <a:rPr lang="en-CA" sz="20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brk m:alnAt="7"/>
                                      </m:rPr>
                                      <a:rPr lang="en-CA" sz="2000" i="1" smtClean="0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  <m:r>
                                      <a:rPr lang="en-CA" sz="2000" b="0" i="1" smtClean="0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num>
                                  <m:den>
                                    <m:r>
                                      <m:rPr>
                                        <m:brk m:alnAt="7"/>
                                      </m:rPr>
                                      <a:rPr lang="en-CA" sz="2000" i="1" smtClean="0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  <m:r>
                                      <a:rPr lang="en-CA" sz="2000" b="0" i="1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den>
                                </m:f>
                              </m:e>
                            </m:mr>
                            <m:mr>
                              <m:e>
                                <m:f>
                                  <m:fPr>
                                    <m:ctrlPr>
                                      <a:rPr lang="en-CA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brk m:alnAt="7"/>
                                      </m:rPr>
                                      <a:rPr lang="en-CA" sz="2000" i="1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  <m:r>
                                      <a:rPr lang="en-CA" sz="2000" i="1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num>
                                  <m:den>
                                    <m:r>
                                      <m:rPr>
                                        <m:brk m:alnAt="7"/>
                                      </m:rPr>
                                      <a:rPr lang="en-CA" sz="2000" i="1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  <m:r>
                                      <a:rPr lang="en-CA" sz="2000" b="0" i="1" smtClean="0"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den>
                                </m:f>
                              </m:e>
                            </m:mr>
                          </m:m>
                        </m:e>
                      </m:d>
                      <m:r>
                        <a:rPr lang="en-CA" sz="2000" i="1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CA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CA" sz="2000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f>
                                  <m:fPr>
                                    <m:ctrlPr>
                                      <a:rPr lang="en-CA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CA" sz="2000" i="1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CA" sz="2000" i="1"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den>
                                </m:f>
                                <m:nary>
                                  <m:naryPr>
                                    <m:chr m:val="∑"/>
                                    <m:ctrlPr>
                                      <a:rPr lang="en-CA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>
                                    <m:r>
                                      <m:rPr>
                                        <m:brk m:alnAt="23"/>
                                      </m:rPr>
                                      <a:rPr lang="en-CA" sz="2000" i="1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  <m:r>
                                      <a:rPr lang="en-CA" sz="2000" i="1">
                                        <a:latin typeface="Cambria Math" panose="02040503050406030204" pitchFamily="18" charset="0"/>
                                      </a:rPr>
                                      <m:t>=1</m:t>
                                    </m:r>
                                  </m:sub>
                                  <m:sup>
                                    <m:r>
                                      <a:rPr lang="en-CA" sz="2000" i="1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p>
                                  <m:e>
                                    <m:r>
                                      <a:rPr lang="en-CA" sz="2000" b="0" i="1" smtClean="0">
                                        <a:latin typeface="Cambria Math" panose="02040503050406030204" pitchFamily="18" charset="0"/>
                                      </a:rPr>
                                      <m:t>−2</m:t>
                                    </m:r>
                                    <m:sSub>
                                      <m:sSubPr>
                                        <m:ctrlPr>
                                          <a:rPr lang="en-CA" sz="20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CA" sz="2000" b="0" i="1" smtClean="0"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lang="en-CA" sz="2000" b="0" i="1" smtClean="0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sSup>
                                      <m:sSupPr>
                                        <m:ctrlPr>
                                          <a:rPr lang="en-CA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n-CA" sz="20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en-CA" sz="2000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CA" sz="2000" i="1">
                                                    <a:latin typeface="Cambria Math" panose="02040503050406030204" pitchFamily="18" charset="0"/>
                                                  </a:rPr>
                                                  <m:t>𝑦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CA" sz="2000" i="1">
                                                    <a:latin typeface="Cambria Math" panose="02040503050406030204" pitchFamily="18" charset="0"/>
                                                  </a:rPr>
                                                  <m:t>𝑖</m:t>
                                                </m:r>
                                              </m:sub>
                                            </m:sSub>
                                            <m:r>
                                              <a:rPr lang="en-CA" sz="2000" i="1">
                                                <a:latin typeface="Cambria Math" panose="02040503050406030204" pitchFamily="18" charset="0"/>
                                              </a:rPr>
                                              <m:t> −</m:t>
                                            </m:r>
                                            <m:d>
                                              <m:dPr>
                                                <m:ctrlPr>
                                                  <a:rPr lang="en-CA" sz="2000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dPr>
                                              <m:e>
                                                <m:r>
                                                  <a:rPr lang="en-CA" sz="2000" i="1">
                                                    <a:latin typeface="Cambria Math" panose="02040503050406030204" pitchFamily="18" charset="0"/>
                                                  </a:rPr>
                                                  <m:t>𝑏</m:t>
                                                </m:r>
                                                <m:r>
                                                  <a:rPr lang="en-CA" sz="2000" i="1">
                                                    <a:latin typeface="Cambria Math" panose="02040503050406030204" pitchFamily="18" charset="0"/>
                                                  </a:rPr>
                                                  <m:t>+</m:t>
                                                </m:r>
                                                <m:r>
                                                  <a:rPr lang="en-CA" sz="2000" i="1">
                                                    <a:latin typeface="Cambria Math" panose="02040503050406030204" pitchFamily="18" charset="0"/>
                                                  </a:rPr>
                                                  <m:t>𝑚</m:t>
                                                </m:r>
                                                <m:r>
                                                  <a:rPr lang="en-CA" sz="2000" i="1">
                                                    <a:latin typeface="Cambria Math" panose="02040503050406030204" pitchFamily="18" charset="0"/>
                                                  </a:rPr>
                                                  <m:t>∗</m:t>
                                                </m:r>
                                                <m:sSub>
                                                  <m:sSubPr>
                                                    <m:ctrlPr>
                                                      <a:rPr lang="en-CA" sz="2000" i="1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en-CA" sz="2000" i="1">
                                                        <a:latin typeface="Cambria Math" panose="02040503050406030204" pitchFamily="18" charset="0"/>
                                                      </a:rPr>
                                                      <m:t>𝑥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en-CA" sz="2000" i="1">
                                                        <a:latin typeface="Cambria Math" panose="02040503050406030204" pitchFamily="18" charset="0"/>
                                                      </a:rPr>
                                                      <m:t>𝑖</m:t>
                                                    </m:r>
                                                  </m:sub>
                                                </m:sSub>
                                              </m:e>
                                            </m:d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CA" sz="2000" i="1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</m:nary>
                              </m:e>
                            </m:mr>
                            <m:mr>
                              <m:e>
                                <m:f>
                                  <m:fPr>
                                    <m:ctrlPr>
                                      <a:rPr lang="en-CA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CA" sz="2000" i="1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CA" sz="2000" i="1"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den>
                                </m:f>
                                <m:nary>
                                  <m:naryPr>
                                    <m:chr m:val="∑"/>
                                    <m:ctrlPr>
                                      <a:rPr lang="en-CA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>
                                    <m:r>
                                      <m:rPr>
                                        <m:brk m:alnAt="23"/>
                                      </m:rPr>
                                      <a:rPr lang="en-CA" sz="2000" i="1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  <m:r>
                                      <a:rPr lang="en-CA" sz="2000" i="1">
                                        <a:latin typeface="Cambria Math" panose="02040503050406030204" pitchFamily="18" charset="0"/>
                                      </a:rPr>
                                      <m:t>=1</m:t>
                                    </m:r>
                                  </m:sub>
                                  <m:sup>
                                    <m:r>
                                      <a:rPr lang="en-CA" sz="2000" i="1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p>
                                  <m:e>
                                    <m:r>
                                      <a:rPr lang="en-CA" sz="2000" i="1">
                                        <a:latin typeface="Cambria Math" panose="02040503050406030204" pitchFamily="18" charset="0"/>
                                      </a:rPr>
                                      <m:t>−2</m:t>
                                    </m:r>
                                    <m:sSup>
                                      <m:sSupPr>
                                        <m:ctrlPr>
                                          <a:rPr lang="en-CA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n-CA" sz="20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en-CA" sz="2000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CA" sz="2000" i="1">
                                                    <a:latin typeface="Cambria Math" panose="02040503050406030204" pitchFamily="18" charset="0"/>
                                                  </a:rPr>
                                                  <m:t>𝑦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CA" sz="2000" i="1">
                                                    <a:latin typeface="Cambria Math" panose="02040503050406030204" pitchFamily="18" charset="0"/>
                                                  </a:rPr>
                                                  <m:t>𝑖</m:t>
                                                </m:r>
                                              </m:sub>
                                            </m:sSub>
                                            <m:r>
                                              <a:rPr lang="en-CA" sz="2000" i="1">
                                                <a:latin typeface="Cambria Math" panose="02040503050406030204" pitchFamily="18" charset="0"/>
                                              </a:rPr>
                                              <m:t> −</m:t>
                                            </m:r>
                                            <m:d>
                                              <m:dPr>
                                                <m:ctrlPr>
                                                  <a:rPr lang="en-CA" sz="2000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dPr>
                                              <m:e>
                                                <m:r>
                                                  <a:rPr lang="en-CA" sz="2000" i="1">
                                                    <a:latin typeface="Cambria Math" panose="02040503050406030204" pitchFamily="18" charset="0"/>
                                                  </a:rPr>
                                                  <m:t>𝑏</m:t>
                                                </m:r>
                                                <m:r>
                                                  <a:rPr lang="en-CA" sz="2000" i="1">
                                                    <a:latin typeface="Cambria Math" panose="02040503050406030204" pitchFamily="18" charset="0"/>
                                                  </a:rPr>
                                                  <m:t>+</m:t>
                                                </m:r>
                                                <m:r>
                                                  <a:rPr lang="en-CA" sz="2000" i="1">
                                                    <a:latin typeface="Cambria Math" panose="02040503050406030204" pitchFamily="18" charset="0"/>
                                                  </a:rPr>
                                                  <m:t>𝑚</m:t>
                                                </m:r>
                                                <m:r>
                                                  <a:rPr lang="en-CA" sz="2000" i="1">
                                                    <a:latin typeface="Cambria Math" panose="02040503050406030204" pitchFamily="18" charset="0"/>
                                                  </a:rPr>
                                                  <m:t>∗</m:t>
                                                </m:r>
                                                <m:sSub>
                                                  <m:sSubPr>
                                                    <m:ctrlPr>
                                                      <a:rPr lang="en-CA" sz="2000" i="1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en-CA" sz="2000" i="1">
                                                        <a:latin typeface="Cambria Math" panose="02040503050406030204" pitchFamily="18" charset="0"/>
                                                      </a:rPr>
                                                      <m:t>𝑥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en-CA" sz="2000" i="1">
                                                        <a:latin typeface="Cambria Math" panose="02040503050406030204" pitchFamily="18" charset="0"/>
                                                      </a:rPr>
                                                      <m:t>𝑖</m:t>
                                                    </m:r>
                                                  </m:sub>
                                                </m:sSub>
                                              </m:e>
                                            </m:d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CA" sz="2000" i="1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</m:nary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CA" sz="2000" dirty="0"/>
              </a:p>
            </p:txBody>
          </p:sp>
        </mc:Choice>
        <mc:Fallback xmlns="">
          <p:sp>
            <p:nvSpPr>
              <p:cNvPr id="37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885" y="3699077"/>
                <a:ext cx="6991081" cy="1724768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76405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5012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5E849447-DDEB-47D5-85A4-F583EE51AAE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2822" y="2667932"/>
            <a:ext cx="7449178" cy="4189639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D50B6374-5038-40F7-B15A-1341141BF4DF}"/>
              </a:ext>
            </a:extLst>
          </p:cNvPr>
          <p:cNvSpPr/>
          <p:nvPr/>
        </p:nvSpPr>
        <p:spPr>
          <a:xfrm>
            <a:off x="1182254" y="2706535"/>
            <a:ext cx="982749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BACKPROPAGATION</a:t>
            </a:r>
          </a:p>
        </p:txBody>
      </p:sp>
    </p:spTree>
    <p:extLst>
      <p:ext uri="{BB962C8B-B14F-4D97-AF65-F5344CB8AC3E}">
        <p14:creationId xmlns:p14="http://schemas.microsoft.com/office/powerpoint/2010/main" val="3435592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2">
            <a:extLst>
              <a:ext uri="{FF2B5EF4-FFF2-40B4-BE49-F238E27FC236}">
                <a16:creationId xmlns:a16="http://schemas.microsoft.com/office/drawing/2014/main" xmlns="" id="{CA7B8699-F746-464A-AE41-677C056F32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52"/>
          <a:stretch/>
        </p:blipFill>
        <p:spPr>
          <a:xfrm>
            <a:off x="0" y="429"/>
            <a:ext cx="12192000" cy="6229550"/>
          </a:xfrm>
          <a:prstGeom prst="rect">
            <a:avLst/>
          </a:prstGeom>
        </p:spPr>
      </p:pic>
      <p:sp>
        <p:nvSpPr>
          <p:cNvPr id="22" name="Прямоугольник 4"/>
          <p:cNvSpPr/>
          <p:nvPr/>
        </p:nvSpPr>
        <p:spPr>
          <a:xfrm>
            <a:off x="416128" y="89963"/>
            <a:ext cx="121750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BACK PROPAGATION</a:t>
            </a:r>
            <a:endParaRPr lang="ru-RU" sz="2800" b="1" dirty="0">
              <a:solidFill>
                <a:srgbClr val="E55B2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pic>
        <p:nvPicPr>
          <p:cNvPr id="32" name="Picture 11" descr="Image result for artificial neural networ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6075" y="3271763"/>
            <a:ext cx="5348536" cy="2106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Right Arrow 32"/>
          <p:cNvSpPr/>
          <p:nvPr/>
        </p:nvSpPr>
        <p:spPr>
          <a:xfrm>
            <a:off x="3113297" y="2917036"/>
            <a:ext cx="4719145" cy="500165"/>
          </a:xfrm>
          <a:prstGeom prst="rightArrow">
            <a:avLst/>
          </a:prstGeom>
          <a:solidFill>
            <a:schemeClr val="accent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A" sz="2800" smtClean="0">
              <a:solidFill>
                <a:schemeClr val="tx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469692" y="2656358"/>
            <a:ext cx="3303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solidFill>
                  <a:schemeClr val="accent2"/>
                </a:solidFill>
              </a:rPr>
              <a:t>STEP 1: FORWARD PROPAGATION</a:t>
            </a:r>
            <a:endParaRPr lang="en-CA" dirty="0">
              <a:solidFill>
                <a:schemeClr val="accent2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696700" y="3452703"/>
            <a:ext cx="19884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solidFill>
                  <a:schemeClr val="accent2"/>
                </a:solidFill>
              </a:rPr>
              <a:t>STEP 2: ERROR CALCULATION</a:t>
            </a:r>
            <a:endParaRPr lang="en-CA" dirty="0">
              <a:solidFill>
                <a:schemeClr val="accent2"/>
              </a:solidFill>
            </a:endParaRPr>
          </a:p>
        </p:txBody>
      </p:sp>
      <p:sp>
        <p:nvSpPr>
          <p:cNvPr id="36" name="Right Arrow 35"/>
          <p:cNvSpPr/>
          <p:nvPr/>
        </p:nvSpPr>
        <p:spPr>
          <a:xfrm rot="10800000">
            <a:off x="3113297" y="5247484"/>
            <a:ext cx="4719145" cy="500165"/>
          </a:xfrm>
          <a:prstGeom prst="rightArrow">
            <a:avLst/>
          </a:prstGeom>
          <a:solidFill>
            <a:schemeClr val="accent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A" sz="2800" smtClean="0">
              <a:solidFill>
                <a:schemeClr val="tx1"/>
              </a:solidFill>
            </a:endParaRPr>
          </a:p>
        </p:txBody>
      </p:sp>
      <p:sp>
        <p:nvSpPr>
          <p:cNvPr id="37" name="Oval 36"/>
          <p:cNvSpPr/>
          <p:nvPr/>
        </p:nvSpPr>
        <p:spPr>
          <a:xfrm>
            <a:off x="8017348" y="3929574"/>
            <a:ext cx="519287" cy="525649"/>
          </a:xfrm>
          <a:prstGeom prst="ellipse">
            <a:avLst/>
          </a:prstGeom>
          <a:solidFill>
            <a:schemeClr val="accent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CA" sz="2800" dirty="0" smtClean="0">
              <a:solidFill>
                <a:schemeClr val="tx1"/>
              </a:solidFill>
            </a:endParaRPr>
          </a:p>
        </p:txBody>
      </p:sp>
      <p:cxnSp>
        <p:nvCxnSpPr>
          <p:cNvPr id="38" name="Straight Arrow Connector 37"/>
          <p:cNvCxnSpPr>
            <a:endCxn id="37" idx="6"/>
          </p:cNvCxnSpPr>
          <p:nvPr/>
        </p:nvCxnSpPr>
        <p:spPr>
          <a:xfrm flipH="1">
            <a:off x="8536635" y="4180196"/>
            <a:ext cx="1817040" cy="12203"/>
          </a:xfrm>
          <a:prstGeom prst="straightConnector1">
            <a:avLst/>
          </a:prstGeom>
          <a:ln w="57150" cap="sq">
            <a:solidFill>
              <a:schemeClr val="accent2"/>
            </a:solidFill>
            <a:bevel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Multiply 38"/>
          <p:cNvSpPr/>
          <p:nvPr/>
        </p:nvSpPr>
        <p:spPr>
          <a:xfrm>
            <a:off x="8017348" y="3896795"/>
            <a:ext cx="530237" cy="566803"/>
          </a:xfrm>
          <a:prstGeom prst="mathMultiply">
            <a:avLst>
              <a:gd name="adj1" fmla="val 11520"/>
            </a:avLst>
          </a:prstGeom>
          <a:solidFill>
            <a:schemeClr val="accent2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A" sz="2800" smtClean="0">
              <a:solidFill>
                <a:schemeClr val="tx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021188" y="5584462"/>
            <a:ext cx="28268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solidFill>
                  <a:schemeClr val="accent2"/>
                </a:solidFill>
              </a:rPr>
              <a:t>STEP 3: BACK PROPAGATION</a:t>
            </a:r>
            <a:endParaRPr lang="en-CA" dirty="0">
              <a:solidFill>
                <a:schemeClr val="accent2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59283" y="3863741"/>
            <a:ext cx="2492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solidFill>
                  <a:schemeClr val="accent2"/>
                </a:solidFill>
              </a:rPr>
              <a:t>STEP 4: WEIGHT UPDATE</a:t>
            </a:r>
            <a:endParaRPr lang="en-CA" dirty="0">
              <a:solidFill>
                <a:schemeClr val="accent2"/>
              </a:solidFill>
            </a:endParaRPr>
          </a:p>
        </p:txBody>
      </p:sp>
      <p:sp>
        <p:nvSpPr>
          <p:cNvPr id="42" name="Content Placeholder 2"/>
          <p:cNvSpPr txBox="1">
            <a:spLocks/>
          </p:cNvSpPr>
          <p:nvPr/>
        </p:nvSpPr>
        <p:spPr>
          <a:xfrm>
            <a:off x="554183" y="1264643"/>
            <a:ext cx="11333017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350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Backpropagation is a method used to train ANNs by calculating gradient needed to update network weights.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350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It is commonly used by the gradient descent optimization algorithm to adjust the weight of neurons by calculating the gradient of the loss function.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4305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2">
            <a:extLst>
              <a:ext uri="{FF2B5EF4-FFF2-40B4-BE49-F238E27FC236}">
                <a16:creationId xmlns:a16="http://schemas.microsoft.com/office/drawing/2014/main" xmlns="" id="{CA7B8699-F746-464A-AE41-677C056F32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52"/>
          <a:stretch/>
        </p:blipFill>
        <p:spPr>
          <a:xfrm>
            <a:off x="0" y="429"/>
            <a:ext cx="12192000" cy="6229550"/>
          </a:xfrm>
          <a:prstGeom prst="rect">
            <a:avLst/>
          </a:prstGeom>
        </p:spPr>
      </p:pic>
      <p:sp>
        <p:nvSpPr>
          <p:cNvPr id="22" name="Прямоугольник 4"/>
          <p:cNvSpPr/>
          <p:nvPr/>
        </p:nvSpPr>
        <p:spPr>
          <a:xfrm>
            <a:off x="416128" y="89963"/>
            <a:ext cx="121750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BACK PROPAGATION</a:t>
            </a:r>
            <a:endParaRPr lang="ru-RU" sz="2800" b="1" dirty="0">
              <a:solidFill>
                <a:srgbClr val="E55B2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pic>
        <p:nvPicPr>
          <p:cNvPr id="32" name="Picture 11" descr="Image result for artificial neural networ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9497" y="3511014"/>
            <a:ext cx="5348536" cy="2106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Right Arrow 32"/>
          <p:cNvSpPr/>
          <p:nvPr/>
        </p:nvSpPr>
        <p:spPr>
          <a:xfrm>
            <a:off x="3926719" y="3156287"/>
            <a:ext cx="4719145" cy="500165"/>
          </a:xfrm>
          <a:prstGeom prst="rightArrow">
            <a:avLst/>
          </a:prstGeom>
          <a:solidFill>
            <a:schemeClr val="accent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A" sz="2800" smtClean="0">
              <a:solidFill>
                <a:schemeClr val="tx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283114" y="2895609"/>
            <a:ext cx="3303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solidFill>
                  <a:schemeClr val="accent2"/>
                </a:solidFill>
              </a:rPr>
              <a:t>STEP 1: FORWARD PROPAGATION</a:t>
            </a:r>
            <a:endParaRPr lang="en-CA" dirty="0">
              <a:solidFill>
                <a:schemeClr val="accent2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9510122" y="3691954"/>
            <a:ext cx="19884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solidFill>
                  <a:schemeClr val="accent2"/>
                </a:solidFill>
              </a:rPr>
              <a:t>STEP 2: ERROR CALCULATION</a:t>
            </a:r>
            <a:endParaRPr lang="en-CA" dirty="0">
              <a:solidFill>
                <a:schemeClr val="accent2"/>
              </a:solidFill>
            </a:endParaRPr>
          </a:p>
        </p:txBody>
      </p:sp>
      <p:sp>
        <p:nvSpPr>
          <p:cNvPr id="36" name="Right Arrow 35"/>
          <p:cNvSpPr/>
          <p:nvPr/>
        </p:nvSpPr>
        <p:spPr>
          <a:xfrm rot="10800000">
            <a:off x="3926719" y="5486735"/>
            <a:ext cx="4719145" cy="500165"/>
          </a:xfrm>
          <a:prstGeom prst="rightArrow">
            <a:avLst/>
          </a:prstGeom>
          <a:solidFill>
            <a:schemeClr val="accent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A" sz="2800" smtClean="0">
              <a:solidFill>
                <a:schemeClr val="tx1"/>
              </a:solidFill>
            </a:endParaRPr>
          </a:p>
        </p:txBody>
      </p:sp>
      <p:sp>
        <p:nvSpPr>
          <p:cNvPr id="37" name="Oval 36"/>
          <p:cNvSpPr/>
          <p:nvPr/>
        </p:nvSpPr>
        <p:spPr>
          <a:xfrm>
            <a:off x="8830770" y="4168825"/>
            <a:ext cx="519287" cy="525649"/>
          </a:xfrm>
          <a:prstGeom prst="ellipse">
            <a:avLst/>
          </a:prstGeom>
          <a:solidFill>
            <a:schemeClr val="accent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CA" sz="2800" dirty="0" smtClean="0">
              <a:solidFill>
                <a:schemeClr val="tx1"/>
              </a:solidFill>
            </a:endParaRPr>
          </a:p>
        </p:txBody>
      </p:sp>
      <p:cxnSp>
        <p:nvCxnSpPr>
          <p:cNvPr id="38" name="Straight Arrow Connector 37"/>
          <p:cNvCxnSpPr>
            <a:endCxn id="37" idx="6"/>
          </p:cNvCxnSpPr>
          <p:nvPr/>
        </p:nvCxnSpPr>
        <p:spPr>
          <a:xfrm flipH="1">
            <a:off x="9350057" y="4419447"/>
            <a:ext cx="1817040" cy="12203"/>
          </a:xfrm>
          <a:prstGeom prst="straightConnector1">
            <a:avLst/>
          </a:prstGeom>
          <a:ln w="57150" cap="sq">
            <a:solidFill>
              <a:schemeClr val="accent2"/>
            </a:solidFill>
            <a:bevel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Multiply 38"/>
          <p:cNvSpPr/>
          <p:nvPr/>
        </p:nvSpPr>
        <p:spPr>
          <a:xfrm>
            <a:off x="8830770" y="4136046"/>
            <a:ext cx="530237" cy="566803"/>
          </a:xfrm>
          <a:prstGeom prst="mathMultiply">
            <a:avLst>
              <a:gd name="adj1" fmla="val 11520"/>
            </a:avLst>
          </a:prstGeom>
          <a:solidFill>
            <a:schemeClr val="accent2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A" sz="2800" smtClean="0">
              <a:solidFill>
                <a:schemeClr val="tx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834610" y="5823713"/>
            <a:ext cx="28268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solidFill>
                  <a:schemeClr val="accent2"/>
                </a:solidFill>
              </a:rPr>
              <a:t>STEP 3: BACK PROPAGATION</a:t>
            </a:r>
            <a:endParaRPr lang="en-CA" dirty="0">
              <a:solidFill>
                <a:schemeClr val="accent2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372705" y="4102992"/>
            <a:ext cx="2492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solidFill>
                  <a:schemeClr val="accent2"/>
                </a:solidFill>
              </a:rPr>
              <a:t>STEP 4: WEIGHT UPDATE</a:t>
            </a:r>
            <a:endParaRPr lang="en-CA" dirty="0">
              <a:solidFill>
                <a:schemeClr val="accent2"/>
              </a:solidFill>
            </a:endParaRPr>
          </a:p>
        </p:txBody>
      </p:sp>
      <p:sp>
        <p:nvSpPr>
          <p:cNvPr id="42" name="Content Placeholder 2"/>
          <p:cNvSpPr txBox="1">
            <a:spLocks/>
          </p:cNvSpPr>
          <p:nvPr/>
        </p:nvSpPr>
        <p:spPr>
          <a:xfrm>
            <a:off x="554183" y="1264643"/>
            <a:ext cx="11333017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350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Backpropagation Phase 1: propagation</a:t>
            </a:r>
          </a:p>
          <a:p>
            <a:pPr marL="800100" lvl="1" indent="-342900" algn="l">
              <a:buFont typeface="Courier New" panose="02070309020205020404" pitchFamily="49" charset="0"/>
              <a:buChar char="o"/>
            </a:pPr>
            <a:r>
              <a:rPr lang="en-CA" sz="1950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Propagation forward through the network to generate the output value(s)</a:t>
            </a:r>
          </a:p>
          <a:p>
            <a:pPr marL="800100" lvl="1" indent="-342900" algn="l">
              <a:buFont typeface="Courier New" panose="02070309020205020404" pitchFamily="49" charset="0"/>
              <a:buChar char="o"/>
            </a:pPr>
            <a:r>
              <a:rPr lang="en-CA" sz="1950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Calculation of the cost (error term)</a:t>
            </a:r>
          </a:p>
          <a:p>
            <a:pPr marL="800100" lvl="1" indent="-342900" algn="l">
              <a:buFont typeface="Courier New" panose="02070309020205020404" pitchFamily="49" charset="0"/>
              <a:buChar char="o"/>
            </a:pPr>
            <a:r>
              <a:rPr lang="en-CA" sz="1950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Propagation of output activations back through network using training pattern target in order to generate the deltas (difference between targeted and actual output values)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9627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2">
            <a:extLst>
              <a:ext uri="{FF2B5EF4-FFF2-40B4-BE49-F238E27FC236}">
                <a16:creationId xmlns:a16="http://schemas.microsoft.com/office/drawing/2014/main" xmlns="" id="{CA7B8699-F746-464A-AE41-677C056F32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52"/>
          <a:stretch/>
        </p:blipFill>
        <p:spPr>
          <a:xfrm>
            <a:off x="0" y="429"/>
            <a:ext cx="12192000" cy="6229550"/>
          </a:xfrm>
          <a:prstGeom prst="rect">
            <a:avLst/>
          </a:prstGeom>
        </p:spPr>
      </p:pic>
      <p:sp>
        <p:nvSpPr>
          <p:cNvPr id="22" name="Прямоугольник 4"/>
          <p:cNvSpPr/>
          <p:nvPr/>
        </p:nvSpPr>
        <p:spPr>
          <a:xfrm>
            <a:off x="416128" y="89963"/>
            <a:ext cx="121750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BACK PROPAGATION</a:t>
            </a:r>
            <a:endParaRPr lang="ru-RU" sz="2800" b="1" dirty="0">
              <a:solidFill>
                <a:srgbClr val="E55B2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pic>
        <p:nvPicPr>
          <p:cNvPr id="32" name="Picture 11" descr="Image result for artificial neural networ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9497" y="3511014"/>
            <a:ext cx="5348536" cy="2106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Right Arrow 32"/>
          <p:cNvSpPr/>
          <p:nvPr/>
        </p:nvSpPr>
        <p:spPr>
          <a:xfrm>
            <a:off x="3926719" y="3156287"/>
            <a:ext cx="4719145" cy="500165"/>
          </a:xfrm>
          <a:prstGeom prst="rightArrow">
            <a:avLst/>
          </a:prstGeom>
          <a:solidFill>
            <a:schemeClr val="accent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A" sz="2800" smtClean="0">
              <a:solidFill>
                <a:schemeClr val="tx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283114" y="2895609"/>
            <a:ext cx="3303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solidFill>
                  <a:schemeClr val="accent2"/>
                </a:solidFill>
              </a:rPr>
              <a:t>STEP 1: FORWARD PROPAGATION</a:t>
            </a:r>
            <a:endParaRPr lang="en-CA" dirty="0">
              <a:solidFill>
                <a:schemeClr val="accent2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9510122" y="3691954"/>
            <a:ext cx="19884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solidFill>
                  <a:schemeClr val="accent2"/>
                </a:solidFill>
              </a:rPr>
              <a:t>STEP 2: ERROR CALCULATION</a:t>
            </a:r>
            <a:endParaRPr lang="en-CA" dirty="0">
              <a:solidFill>
                <a:schemeClr val="accent2"/>
              </a:solidFill>
            </a:endParaRPr>
          </a:p>
        </p:txBody>
      </p:sp>
      <p:sp>
        <p:nvSpPr>
          <p:cNvPr id="36" name="Right Arrow 35"/>
          <p:cNvSpPr/>
          <p:nvPr/>
        </p:nvSpPr>
        <p:spPr>
          <a:xfrm rot="10800000">
            <a:off x="3926719" y="5486735"/>
            <a:ext cx="4719145" cy="500165"/>
          </a:xfrm>
          <a:prstGeom prst="rightArrow">
            <a:avLst/>
          </a:prstGeom>
          <a:solidFill>
            <a:schemeClr val="accent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A" sz="2800" smtClean="0">
              <a:solidFill>
                <a:schemeClr val="tx1"/>
              </a:solidFill>
            </a:endParaRPr>
          </a:p>
        </p:txBody>
      </p:sp>
      <p:sp>
        <p:nvSpPr>
          <p:cNvPr id="37" name="Oval 36"/>
          <p:cNvSpPr/>
          <p:nvPr/>
        </p:nvSpPr>
        <p:spPr>
          <a:xfrm>
            <a:off x="8830770" y="4168825"/>
            <a:ext cx="519287" cy="525649"/>
          </a:xfrm>
          <a:prstGeom prst="ellipse">
            <a:avLst/>
          </a:prstGeom>
          <a:solidFill>
            <a:schemeClr val="accent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CA" sz="2800" dirty="0" smtClean="0">
              <a:solidFill>
                <a:schemeClr val="tx1"/>
              </a:solidFill>
            </a:endParaRPr>
          </a:p>
        </p:txBody>
      </p:sp>
      <p:cxnSp>
        <p:nvCxnSpPr>
          <p:cNvPr id="38" name="Straight Arrow Connector 37"/>
          <p:cNvCxnSpPr>
            <a:endCxn id="37" idx="6"/>
          </p:cNvCxnSpPr>
          <p:nvPr/>
        </p:nvCxnSpPr>
        <p:spPr>
          <a:xfrm flipH="1">
            <a:off x="9350057" y="4419447"/>
            <a:ext cx="1817040" cy="12203"/>
          </a:xfrm>
          <a:prstGeom prst="straightConnector1">
            <a:avLst/>
          </a:prstGeom>
          <a:ln w="57150" cap="sq">
            <a:solidFill>
              <a:schemeClr val="accent2"/>
            </a:solidFill>
            <a:bevel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Multiply 38"/>
          <p:cNvSpPr/>
          <p:nvPr/>
        </p:nvSpPr>
        <p:spPr>
          <a:xfrm>
            <a:off x="8830770" y="4136046"/>
            <a:ext cx="530237" cy="566803"/>
          </a:xfrm>
          <a:prstGeom prst="mathMultiply">
            <a:avLst>
              <a:gd name="adj1" fmla="val 11520"/>
            </a:avLst>
          </a:prstGeom>
          <a:solidFill>
            <a:schemeClr val="accent2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A" sz="2800" smtClean="0">
              <a:solidFill>
                <a:schemeClr val="tx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834610" y="5823713"/>
            <a:ext cx="28268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solidFill>
                  <a:schemeClr val="accent2"/>
                </a:solidFill>
              </a:rPr>
              <a:t>STEP 3: BACK PROPAGATION</a:t>
            </a:r>
            <a:endParaRPr lang="en-CA" dirty="0">
              <a:solidFill>
                <a:schemeClr val="accent2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372705" y="4102992"/>
            <a:ext cx="2492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solidFill>
                  <a:schemeClr val="accent2"/>
                </a:solidFill>
              </a:rPr>
              <a:t>STEP 4: WEIGHT UPDATE</a:t>
            </a:r>
            <a:endParaRPr lang="en-CA" dirty="0">
              <a:solidFill>
                <a:schemeClr val="accent2"/>
              </a:solidFill>
            </a:endParaRPr>
          </a:p>
        </p:txBody>
      </p:sp>
      <p:sp>
        <p:nvSpPr>
          <p:cNvPr id="42" name="Content Placeholder 2"/>
          <p:cNvSpPr txBox="1">
            <a:spLocks/>
          </p:cNvSpPr>
          <p:nvPr/>
        </p:nvSpPr>
        <p:spPr>
          <a:xfrm>
            <a:off x="554183" y="1264643"/>
            <a:ext cx="11333017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350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Phase 2: weight update</a:t>
            </a:r>
          </a:p>
          <a:p>
            <a:pPr marL="800100" lvl="1" indent="-342900" algn="l">
              <a:buFont typeface="Courier New" panose="02070309020205020404" pitchFamily="49" charset="0"/>
              <a:buChar char="o"/>
            </a:pPr>
            <a:r>
              <a:rPr lang="en-CA" sz="1950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Calculate weight gradient.</a:t>
            </a:r>
          </a:p>
          <a:p>
            <a:pPr marL="800100" lvl="1" indent="-342900" algn="l">
              <a:buFont typeface="Courier New" panose="02070309020205020404" pitchFamily="49" charset="0"/>
              <a:buChar char="o"/>
            </a:pPr>
            <a:r>
              <a:rPr lang="en-CA" sz="1950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A ratio (percentage) of the weight's gradient is subtracted from the weight.</a:t>
            </a:r>
          </a:p>
          <a:p>
            <a:pPr marL="800100" lvl="1" indent="-342900" algn="l">
              <a:buFont typeface="Courier New" panose="02070309020205020404" pitchFamily="49" charset="0"/>
              <a:buChar char="o"/>
            </a:pPr>
            <a:r>
              <a:rPr lang="en-CA" sz="1950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This ratio influences the speed and quality of learning and called learning rate. The greater the ratio, the faster neuron train, but lower ratio, more accurate the training is.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683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2">
            <a:extLst>
              <a:ext uri="{FF2B5EF4-FFF2-40B4-BE49-F238E27FC236}">
                <a16:creationId xmlns:a16="http://schemas.microsoft.com/office/drawing/2014/main" xmlns="" id="{CA7B8699-F746-464A-AE41-677C056F32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52"/>
          <a:stretch/>
        </p:blipFill>
        <p:spPr>
          <a:xfrm>
            <a:off x="0" y="429"/>
            <a:ext cx="12192000" cy="6229550"/>
          </a:xfrm>
          <a:prstGeom prst="rect">
            <a:avLst/>
          </a:prstGeom>
        </p:spPr>
      </p:pic>
      <p:sp>
        <p:nvSpPr>
          <p:cNvPr id="22" name="Прямоугольник 4"/>
          <p:cNvSpPr/>
          <p:nvPr/>
        </p:nvSpPr>
        <p:spPr>
          <a:xfrm>
            <a:off x="416128" y="89963"/>
            <a:ext cx="121750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BACK PROPAGATION ADDITIONAL READING MATERIAL</a:t>
            </a:r>
            <a:endParaRPr lang="ru-RU" sz="2800" b="1" dirty="0">
              <a:solidFill>
                <a:srgbClr val="E55B2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42" name="Content Placeholder 2"/>
          <p:cNvSpPr txBox="1">
            <a:spLocks/>
          </p:cNvSpPr>
          <p:nvPr/>
        </p:nvSpPr>
        <p:spPr>
          <a:xfrm>
            <a:off x="554183" y="1264643"/>
            <a:ext cx="11333017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350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“Backpropagation neural networks: A tutorial” by Barry </a:t>
            </a:r>
            <a:r>
              <a:rPr lang="en-CA" sz="2350" b="1" dirty="0" err="1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J.Wythoff</a:t>
            </a:r>
            <a:endParaRPr lang="en-CA" sz="2350" b="1" dirty="0">
              <a:solidFill>
                <a:srgbClr val="583A72"/>
              </a:solidFill>
              <a:latin typeface="Montserrat" charset="0"/>
              <a:ea typeface="Montserrat" charset="0"/>
              <a:cs typeface="Montserrat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350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“Improved backpropagation learning in neural networks with windowed momentum”, International Journal of Neural Systems, vol. 12, no.3&amp;4, pp. 303-318.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8836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5012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5E849447-DDEB-47D5-85A4-F583EE51AAE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2822" y="2667932"/>
            <a:ext cx="7449178" cy="4189639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D50B6374-5038-40F7-B15A-1341141BF4DF}"/>
              </a:ext>
            </a:extLst>
          </p:cNvPr>
          <p:cNvSpPr/>
          <p:nvPr/>
        </p:nvSpPr>
        <p:spPr>
          <a:xfrm>
            <a:off x="1182254" y="2706535"/>
            <a:ext cx="982749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BIAS VARIANCE TRADE-OFF AND OVER-FITTING</a:t>
            </a:r>
            <a:endParaRPr lang="ru-RU" sz="4400" b="1" dirty="0">
              <a:solidFill>
                <a:srgbClr val="E55B2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016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Рисунок 2">
            <a:extLst>
              <a:ext uri="{FF2B5EF4-FFF2-40B4-BE49-F238E27FC236}">
                <a16:creationId xmlns:a16="http://schemas.microsoft.com/office/drawing/2014/main" xmlns="" id="{CA7B8699-F746-464A-AE41-677C056F32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52"/>
          <a:stretch/>
        </p:blipFill>
        <p:spPr>
          <a:xfrm>
            <a:off x="0" y="429"/>
            <a:ext cx="12192000" cy="6229550"/>
          </a:xfrm>
          <a:prstGeom prst="rect">
            <a:avLst/>
          </a:prstGeom>
        </p:spPr>
      </p:pic>
      <p:sp>
        <p:nvSpPr>
          <p:cNvPr id="22" name="Прямоугольник 4"/>
          <p:cNvSpPr/>
          <p:nvPr/>
        </p:nvSpPr>
        <p:spPr>
          <a:xfrm>
            <a:off x="416128" y="89963"/>
            <a:ext cx="121750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BIAS VARIANCE INTUITION</a:t>
            </a:r>
            <a:endParaRPr lang="ru-RU" sz="2800" b="1" dirty="0">
              <a:solidFill>
                <a:srgbClr val="E55B2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42" name="Content Placeholder 2"/>
          <p:cNvSpPr txBox="1">
            <a:spLocks/>
          </p:cNvSpPr>
          <p:nvPr/>
        </p:nvSpPr>
        <p:spPr>
          <a:xfrm>
            <a:off x="554183" y="1264643"/>
            <a:ext cx="4731261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000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Let’s assume that we want to get the relationship between the </a:t>
            </a:r>
            <a:r>
              <a:rPr lang="en-CA" sz="2000" b="1" dirty="0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Temperature and Bike rental usage.</a:t>
            </a:r>
            <a:endParaRPr lang="en-CA" sz="2000" b="1" dirty="0">
              <a:solidFill>
                <a:srgbClr val="583A72"/>
              </a:solidFill>
              <a:latin typeface="Montserrat" charset="0"/>
              <a:ea typeface="Montserrat" charset="0"/>
              <a:cs typeface="Montserrat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000" b="1" dirty="0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As temperature </a:t>
            </a:r>
            <a:r>
              <a:rPr lang="en-CA" sz="2000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experience increase, the </a:t>
            </a:r>
            <a:r>
              <a:rPr lang="en-CA" sz="2000" b="1" dirty="0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bike rental usage tend </a:t>
            </a:r>
            <a:r>
              <a:rPr lang="en-CA" sz="2000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to increase as well.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000" b="1" dirty="0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As temperature goes </a:t>
            </a:r>
            <a:r>
              <a:rPr lang="en-CA" sz="2000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beyond a certain limit, </a:t>
            </a:r>
            <a:r>
              <a:rPr lang="en-CA" sz="2000" b="1" dirty="0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usage </a:t>
            </a:r>
            <a:r>
              <a:rPr lang="en-CA" sz="2000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tend to plateau and </a:t>
            </a:r>
            <a:r>
              <a:rPr lang="en-CA" sz="2000" b="1" dirty="0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it does </a:t>
            </a:r>
            <a:r>
              <a:rPr lang="en-CA" sz="2000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not increase </a:t>
            </a:r>
            <a:r>
              <a:rPr lang="en-CA" sz="2000" b="1" dirty="0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anymore.</a:t>
            </a:r>
            <a:endParaRPr lang="en-CA" sz="2000" b="1" dirty="0">
              <a:solidFill>
                <a:srgbClr val="583A72"/>
              </a:solidFill>
              <a:latin typeface="Montserrat" charset="0"/>
              <a:ea typeface="Montserrat" charset="0"/>
              <a:cs typeface="Montserrat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6094903" y="5247492"/>
            <a:ext cx="4795616" cy="32711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 flipV="1">
            <a:off x="6096000" y="1595474"/>
            <a:ext cx="18137" cy="3706955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7312284" y="304196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Oval 9"/>
          <p:cNvSpPr/>
          <p:nvPr/>
        </p:nvSpPr>
        <p:spPr>
          <a:xfrm>
            <a:off x="7933512" y="2482772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Oval 10"/>
          <p:cNvSpPr/>
          <p:nvPr/>
        </p:nvSpPr>
        <p:spPr>
          <a:xfrm>
            <a:off x="6533337" y="4680564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" name="Oval 11"/>
          <p:cNvSpPr/>
          <p:nvPr/>
        </p:nvSpPr>
        <p:spPr>
          <a:xfrm>
            <a:off x="7429649" y="4464340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Oval 12"/>
          <p:cNvSpPr/>
          <p:nvPr/>
        </p:nvSpPr>
        <p:spPr>
          <a:xfrm>
            <a:off x="8690016" y="2148647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Oval 13"/>
          <p:cNvSpPr/>
          <p:nvPr/>
        </p:nvSpPr>
        <p:spPr>
          <a:xfrm>
            <a:off x="6628118" y="407800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Oval 14"/>
          <p:cNvSpPr/>
          <p:nvPr/>
        </p:nvSpPr>
        <p:spPr>
          <a:xfrm>
            <a:off x="8652530" y="2756217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" name="TextBox 15"/>
          <p:cNvSpPr txBox="1"/>
          <p:nvPr/>
        </p:nvSpPr>
        <p:spPr>
          <a:xfrm>
            <a:off x="7312284" y="5258010"/>
            <a:ext cx="31349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600" b="1" dirty="0" smtClean="0"/>
              <a:t>TEMPERATURE</a:t>
            </a:r>
            <a:endParaRPr lang="en-CA" sz="3600" b="1" dirty="0"/>
          </a:p>
        </p:txBody>
      </p:sp>
      <p:sp>
        <p:nvSpPr>
          <p:cNvPr id="17" name="TextBox 16"/>
          <p:cNvSpPr txBox="1"/>
          <p:nvPr/>
        </p:nvSpPr>
        <p:spPr>
          <a:xfrm rot="16200000">
            <a:off x="4600090" y="2961816"/>
            <a:ext cx="22040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200" b="1" dirty="0" smtClean="0"/>
              <a:t>BIKE USAGE</a:t>
            </a:r>
            <a:endParaRPr lang="en-CA" sz="3200" b="1" dirty="0"/>
          </a:p>
        </p:txBody>
      </p:sp>
      <p:sp>
        <p:nvSpPr>
          <p:cNvPr id="18" name="Oval 17"/>
          <p:cNvSpPr/>
          <p:nvPr/>
        </p:nvSpPr>
        <p:spPr>
          <a:xfrm>
            <a:off x="8208512" y="3056335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" name="Oval 18"/>
          <p:cNvSpPr/>
          <p:nvPr/>
        </p:nvSpPr>
        <p:spPr>
          <a:xfrm>
            <a:off x="7606525" y="351885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0" name="Oval 19"/>
          <p:cNvSpPr/>
          <p:nvPr/>
        </p:nvSpPr>
        <p:spPr>
          <a:xfrm>
            <a:off x="10352615" y="1763737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1" name="Oval 20"/>
          <p:cNvSpPr/>
          <p:nvPr/>
        </p:nvSpPr>
        <p:spPr>
          <a:xfrm>
            <a:off x="10888478" y="222018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3" name="Oval 22"/>
          <p:cNvSpPr/>
          <p:nvPr/>
        </p:nvSpPr>
        <p:spPr>
          <a:xfrm>
            <a:off x="9878897" y="2382997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9296400" y="2482772"/>
            <a:ext cx="0" cy="2764720"/>
          </a:xfrm>
          <a:prstGeom prst="straightConnector1">
            <a:avLst/>
          </a:prstGeom>
          <a:ln w="5715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6156149" y="2502038"/>
            <a:ext cx="3184950" cy="18261"/>
          </a:xfrm>
          <a:prstGeom prst="straightConnector1">
            <a:avLst/>
          </a:prstGeom>
          <a:ln w="5715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Freeform 25"/>
          <p:cNvSpPr/>
          <p:nvPr/>
        </p:nvSpPr>
        <p:spPr>
          <a:xfrm>
            <a:off x="7060831" y="2018807"/>
            <a:ext cx="4236135" cy="2936199"/>
          </a:xfrm>
          <a:custGeom>
            <a:avLst/>
            <a:gdLst>
              <a:gd name="connsiteX0" fmla="*/ 0 w 5191125"/>
              <a:gd name="connsiteY0" fmla="*/ 3108613 h 3108613"/>
              <a:gd name="connsiteX1" fmla="*/ 657225 w 5191125"/>
              <a:gd name="connsiteY1" fmla="*/ 1775113 h 3108613"/>
              <a:gd name="connsiteX2" fmla="*/ 2085975 w 5191125"/>
              <a:gd name="connsiteY2" fmla="*/ 755938 h 3108613"/>
              <a:gd name="connsiteX3" fmla="*/ 3933825 w 5191125"/>
              <a:gd name="connsiteY3" fmla="*/ 213013 h 3108613"/>
              <a:gd name="connsiteX4" fmla="*/ 5191125 w 5191125"/>
              <a:gd name="connsiteY4" fmla="*/ 32038 h 310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91125" h="3108613">
                <a:moveTo>
                  <a:pt x="0" y="3108613"/>
                </a:moveTo>
                <a:cubicBezTo>
                  <a:pt x="154781" y="2637919"/>
                  <a:pt x="309563" y="2167225"/>
                  <a:pt x="657225" y="1775113"/>
                </a:cubicBezTo>
                <a:cubicBezTo>
                  <a:pt x="1004887" y="1383001"/>
                  <a:pt x="1539875" y="1016288"/>
                  <a:pt x="2085975" y="755938"/>
                </a:cubicBezTo>
                <a:cubicBezTo>
                  <a:pt x="2632075" y="495588"/>
                  <a:pt x="3416300" y="333663"/>
                  <a:pt x="3933825" y="213013"/>
                </a:cubicBezTo>
                <a:cubicBezTo>
                  <a:pt x="4451350" y="92363"/>
                  <a:pt x="5029200" y="-69562"/>
                  <a:pt x="5191125" y="32038"/>
                </a:cubicBezTo>
              </a:path>
            </a:pathLst>
          </a:cu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27" name="Curved Connector 26"/>
          <p:cNvCxnSpPr/>
          <p:nvPr/>
        </p:nvCxnSpPr>
        <p:spPr>
          <a:xfrm rot="10800000">
            <a:off x="8823134" y="1835840"/>
            <a:ext cx="889868" cy="534140"/>
          </a:xfrm>
          <a:prstGeom prst="curvedConnector3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7541851" y="1352608"/>
            <a:ext cx="16175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0070C0"/>
                </a:solidFill>
              </a:rPr>
              <a:t>PERFECT (TRUE) MODEL!</a:t>
            </a:r>
            <a:endParaRPr lang="en-CA" b="1" dirty="0">
              <a:solidFill>
                <a:srgbClr val="0070C0"/>
              </a:solidFill>
            </a:endParaRPr>
          </a:p>
        </p:txBody>
      </p:sp>
      <p:sp>
        <p:nvSpPr>
          <p:cNvPr id="29" name="Oval 28"/>
          <p:cNvSpPr/>
          <p:nvPr/>
        </p:nvSpPr>
        <p:spPr>
          <a:xfrm>
            <a:off x="9656884" y="1763737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0" name="Oval 29"/>
          <p:cNvSpPr/>
          <p:nvPr/>
        </p:nvSpPr>
        <p:spPr>
          <a:xfrm>
            <a:off x="11228703" y="1627206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1" name="Oval 30"/>
          <p:cNvSpPr/>
          <p:nvPr/>
        </p:nvSpPr>
        <p:spPr>
          <a:xfrm>
            <a:off x="11394940" y="223293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2" name="Rectangle 31"/>
          <p:cNvSpPr/>
          <p:nvPr/>
        </p:nvSpPr>
        <p:spPr>
          <a:xfrm>
            <a:off x="2478088" y="6345454"/>
            <a:ext cx="603210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1400" b="1" dirty="0" smtClean="0"/>
              <a:t>Image Source: </a:t>
            </a:r>
            <a:r>
              <a:rPr lang="en-CA" sz="1400" dirty="0">
                <a:hlinkClick r:id="rId3"/>
              </a:rPr>
              <a:t>https://pixabay.com/photos/bike-rental-bikes-rent-pay-2284380</a:t>
            </a:r>
            <a:r>
              <a:rPr lang="en-CA" sz="1400" dirty="0" smtClean="0">
                <a:hlinkClick r:id="rId3"/>
              </a:rPr>
              <a:t>/</a:t>
            </a:r>
            <a:endParaRPr lang="en-CA" sz="1400" dirty="0"/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1587" y="4416743"/>
            <a:ext cx="2668282" cy="1620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699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2">
            <a:extLst>
              <a:ext uri="{FF2B5EF4-FFF2-40B4-BE49-F238E27FC236}">
                <a16:creationId xmlns:a16="http://schemas.microsoft.com/office/drawing/2014/main" xmlns="" id="{CA7B8699-F746-464A-AE41-677C056F326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52"/>
          <a:stretch/>
        </p:blipFill>
        <p:spPr>
          <a:xfrm>
            <a:off x="0" y="429"/>
            <a:ext cx="12192000" cy="6229550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416973" y="96002"/>
            <a:ext cx="98274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800" b="1" dirty="0" smtClean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CONVOLUTIONAL </a:t>
            </a:r>
            <a:r>
              <a:rPr lang="en-CA" sz="2800" b="1" dirty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NEURAL NETWORKS BASICS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B4B1F363-5EFE-402E-91B7-C999DD6A5345}"/>
              </a:ext>
            </a:extLst>
          </p:cNvPr>
          <p:cNvSpPr/>
          <p:nvPr/>
        </p:nvSpPr>
        <p:spPr>
          <a:xfrm>
            <a:off x="461552" y="1356235"/>
            <a:ext cx="1082946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The neuron collects signals from input channels named dendrites, processes information in its nucleus, and then generates an output in a long thin branch called the axon.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Human learning occurs adaptively by varying the bond strength between these neurons.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92066" y="2718146"/>
            <a:ext cx="4165655" cy="2240055"/>
          </a:xfrm>
          <a:prstGeom prst="rect">
            <a:avLst/>
          </a:prstGeom>
        </p:spPr>
      </p:pic>
      <p:pic>
        <p:nvPicPr>
          <p:cNvPr id="7" name="Picture 2" descr="File:Artificial neural network.sv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113" y="2774705"/>
            <a:ext cx="2884308" cy="257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5178319" y="5545674"/>
            <a:ext cx="554119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1200" b="1" dirty="0" smtClean="0"/>
              <a:t>Photo Credit: </a:t>
            </a:r>
            <a:r>
              <a:rPr lang="en-CA" sz="1200" dirty="0" smtClean="0">
                <a:hlinkClick r:id="rId7"/>
              </a:rPr>
              <a:t>https</a:t>
            </a:r>
            <a:r>
              <a:rPr lang="en-CA" sz="1200" dirty="0">
                <a:hlinkClick r:id="rId7"/>
              </a:rPr>
              <a:t>://</a:t>
            </a:r>
            <a:r>
              <a:rPr lang="en-CA" sz="1200" dirty="0" smtClean="0">
                <a:hlinkClick r:id="rId7"/>
              </a:rPr>
              <a:t>commons.wikimedia.org/wiki/File:Artificial_neural_network.svg</a:t>
            </a:r>
            <a:endParaRPr lang="en-CA" sz="1200" dirty="0" smtClean="0"/>
          </a:p>
          <a:p>
            <a:r>
              <a:rPr lang="en-CA" sz="1200" b="1" dirty="0" smtClean="0"/>
              <a:t>Photo Credit: </a:t>
            </a:r>
            <a:r>
              <a:rPr lang="en-CA" sz="1200" dirty="0" smtClean="0">
                <a:hlinkClick r:id="rId8"/>
              </a:rPr>
              <a:t>https</a:t>
            </a:r>
            <a:r>
              <a:rPr lang="en-CA" sz="1200" dirty="0">
                <a:hlinkClick r:id="rId8"/>
              </a:rPr>
              <a:t>://</a:t>
            </a:r>
            <a:r>
              <a:rPr lang="en-CA" sz="1200" dirty="0" smtClean="0">
                <a:hlinkClick r:id="rId8"/>
              </a:rPr>
              <a:t>commons.wikimedia.org/wiki/File:Neuron_Hand-tuned.svg</a:t>
            </a:r>
            <a:endParaRPr lang="en-CA" sz="1200" dirty="0" smtClean="0"/>
          </a:p>
          <a:p>
            <a:endParaRPr lang="en-CA" sz="1200" dirty="0" smtClean="0"/>
          </a:p>
          <a:p>
            <a:endParaRPr lang="en-CA" sz="1200" dirty="0"/>
          </a:p>
        </p:txBody>
      </p:sp>
      <p:graphicFrame>
        <p:nvGraphicFramePr>
          <p:cNvPr id="9" name="Content Placeholder 3"/>
          <p:cNvGraphicFramePr>
            <a:graphicFrameLocks noChangeAspect="1"/>
          </p:cNvGraphicFramePr>
          <p:nvPr>
            <p:extLst/>
          </p:nvPr>
        </p:nvGraphicFramePr>
        <p:xfrm>
          <a:off x="1530290" y="3467626"/>
          <a:ext cx="3456384" cy="11894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0" name="Visio" r:id="rId9" imgW="4504467" imgH="1770930" progId="Visio.Drawing.11">
                  <p:embed/>
                </p:oleObj>
              </mc:Choice>
              <mc:Fallback>
                <p:oleObj name="Visio" r:id="rId9" imgW="4504467" imgH="1770930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30290" y="3467626"/>
                        <a:ext cx="3456384" cy="118943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/>
          </p:nvPr>
        </p:nvGraphicFramePr>
        <p:xfrm>
          <a:off x="2576342" y="4843097"/>
          <a:ext cx="2322258" cy="4445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1" name="Equation" r:id="rId11" imgW="1612800" imgH="457200" progId="Equation.3">
                  <p:embed/>
                </p:oleObj>
              </mc:Choice>
              <mc:Fallback>
                <p:oleObj name="Equation" r:id="rId11" imgW="16128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76342" y="4843097"/>
                        <a:ext cx="2322258" cy="44457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95914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Рисунок 2">
            <a:extLst>
              <a:ext uri="{FF2B5EF4-FFF2-40B4-BE49-F238E27FC236}">
                <a16:creationId xmlns:a16="http://schemas.microsoft.com/office/drawing/2014/main" xmlns="" id="{CA7B8699-F746-464A-AE41-677C056F32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52"/>
          <a:stretch/>
        </p:blipFill>
        <p:spPr>
          <a:xfrm>
            <a:off x="0" y="429"/>
            <a:ext cx="12192000" cy="6229550"/>
          </a:xfrm>
          <a:prstGeom prst="rect">
            <a:avLst/>
          </a:prstGeom>
        </p:spPr>
      </p:pic>
      <p:sp>
        <p:nvSpPr>
          <p:cNvPr id="22" name="Прямоугольник 4"/>
          <p:cNvSpPr/>
          <p:nvPr/>
        </p:nvSpPr>
        <p:spPr>
          <a:xfrm>
            <a:off x="416128" y="89963"/>
            <a:ext cx="121750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BIAS VARIANCE TRAINING VS. TESTING DATASETS</a:t>
            </a:r>
            <a:endParaRPr lang="ru-RU" sz="2800" b="1" dirty="0">
              <a:solidFill>
                <a:srgbClr val="E55B2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42" name="Content Placeholder 2"/>
          <p:cNvSpPr txBox="1">
            <a:spLocks/>
          </p:cNvSpPr>
          <p:nvPr/>
        </p:nvSpPr>
        <p:spPr>
          <a:xfrm>
            <a:off x="554183" y="1264643"/>
            <a:ext cx="4731261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200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Dataset is divided to training and testing datasets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200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Testing datasets have never been seen by the model before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CA" sz="2200" dirty="0">
              <a:latin typeface="Montserrat" charset="0"/>
              <a:ea typeface="Montserrat" charset="0"/>
              <a:cs typeface="Montserrat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CA" sz="2200" dirty="0">
              <a:latin typeface="Montserrat" charset="0"/>
              <a:ea typeface="Montserrat" charset="0"/>
              <a:cs typeface="Montserrat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CA" sz="2200" dirty="0">
              <a:latin typeface="Montserrat" charset="0"/>
              <a:ea typeface="Montserrat" charset="0"/>
              <a:cs typeface="Montserrat" charset="0"/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 flipV="1">
            <a:off x="5883655" y="5095092"/>
            <a:ext cx="4795616" cy="32711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 flipV="1">
            <a:off x="5884752" y="1443074"/>
            <a:ext cx="18137" cy="3706955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/>
        </p:nvSpPr>
        <p:spPr>
          <a:xfrm>
            <a:off x="7101036" y="2889569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5" name="Oval 34"/>
          <p:cNvSpPr/>
          <p:nvPr/>
        </p:nvSpPr>
        <p:spPr>
          <a:xfrm>
            <a:off x="7722264" y="2330372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6" name="Oval 35"/>
          <p:cNvSpPr/>
          <p:nvPr/>
        </p:nvSpPr>
        <p:spPr>
          <a:xfrm>
            <a:off x="6322089" y="4528164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7" name="Oval 36"/>
          <p:cNvSpPr/>
          <p:nvPr/>
        </p:nvSpPr>
        <p:spPr>
          <a:xfrm>
            <a:off x="7218401" y="4311940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8" name="Oval 37"/>
          <p:cNvSpPr/>
          <p:nvPr/>
        </p:nvSpPr>
        <p:spPr>
          <a:xfrm>
            <a:off x="8478768" y="1996247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9" name="Oval 38"/>
          <p:cNvSpPr/>
          <p:nvPr/>
        </p:nvSpPr>
        <p:spPr>
          <a:xfrm>
            <a:off x="6416870" y="3925608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0" name="Oval 39"/>
          <p:cNvSpPr/>
          <p:nvPr/>
        </p:nvSpPr>
        <p:spPr>
          <a:xfrm>
            <a:off x="8441282" y="2603817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1" name="TextBox 40"/>
          <p:cNvSpPr txBox="1"/>
          <p:nvPr/>
        </p:nvSpPr>
        <p:spPr>
          <a:xfrm>
            <a:off x="7101036" y="5075884"/>
            <a:ext cx="31349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600" b="1" dirty="0" smtClean="0"/>
              <a:t>TEMPERATURE</a:t>
            </a:r>
            <a:endParaRPr lang="en-CA" sz="3600" b="1" dirty="0"/>
          </a:p>
        </p:txBody>
      </p:sp>
      <p:sp>
        <p:nvSpPr>
          <p:cNvPr id="43" name="TextBox 42"/>
          <p:cNvSpPr txBox="1"/>
          <p:nvPr/>
        </p:nvSpPr>
        <p:spPr>
          <a:xfrm rot="16200000">
            <a:off x="3648351" y="2809416"/>
            <a:ext cx="36850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200" b="1" dirty="0" smtClean="0"/>
              <a:t>BIKE RENTAL USAGE</a:t>
            </a:r>
            <a:endParaRPr lang="en-CA" sz="3200" b="1" dirty="0"/>
          </a:p>
        </p:txBody>
      </p:sp>
      <p:sp>
        <p:nvSpPr>
          <p:cNvPr id="44" name="Oval 43"/>
          <p:cNvSpPr/>
          <p:nvPr/>
        </p:nvSpPr>
        <p:spPr>
          <a:xfrm>
            <a:off x="7997264" y="2903935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5" name="Oval 44"/>
          <p:cNvSpPr/>
          <p:nvPr/>
        </p:nvSpPr>
        <p:spPr>
          <a:xfrm>
            <a:off x="7395277" y="3366458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6" name="Oval 45"/>
          <p:cNvSpPr/>
          <p:nvPr/>
        </p:nvSpPr>
        <p:spPr>
          <a:xfrm>
            <a:off x="10141367" y="1611337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7" name="Oval 46"/>
          <p:cNvSpPr/>
          <p:nvPr/>
        </p:nvSpPr>
        <p:spPr>
          <a:xfrm>
            <a:off x="10677230" y="2067781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8" name="Oval 47"/>
          <p:cNvSpPr/>
          <p:nvPr/>
        </p:nvSpPr>
        <p:spPr>
          <a:xfrm>
            <a:off x="9667649" y="2230597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9" name="Freeform 48"/>
          <p:cNvSpPr/>
          <p:nvPr/>
        </p:nvSpPr>
        <p:spPr>
          <a:xfrm>
            <a:off x="6849583" y="1866407"/>
            <a:ext cx="4236135" cy="2936199"/>
          </a:xfrm>
          <a:custGeom>
            <a:avLst/>
            <a:gdLst>
              <a:gd name="connsiteX0" fmla="*/ 0 w 5191125"/>
              <a:gd name="connsiteY0" fmla="*/ 3108613 h 3108613"/>
              <a:gd name="connsiteX1" fmla="*/ 657225 w 5191125"/>
              <a:gd name="connsiteY1" fmla="*/ 1775113 h 3108613"/>
              <a:gd name="connsiteX2" fmla="*/ 2085975 w 5191125"/>
              <a:gd name="connsiteY2" fmla="*/ 755938 h 3108613"/>
              <a:gd name="connsiteX3" fmla="*/ 3933825 w 5191125"/>
              <a:gd name="connsiteY3" fmla="*/ 213013 h 3108613"/>
              <a:gd name="connsiteX4" fmla="*/ 5191125 w 5191125"/>
              <a:gd name="connsiteY4" fmla="*/ 32038 h 310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91125" h="3108613">
                <a:moveTo>
                  <a:pt x="0" y="3108613"/>
                </a:moveTo>
                <a:cubicBezTo>
                  <a:pt x="154781" y="2637919"/>
                  <a:pt x="309563" y="2167225"/>
                  <a:pt x="657225" y="1775113"/>
                </a:cubicBezTo>
                <a:cubicBezTo>
                  <a:pt x="1004887" y="1383001"/>
                  <a:pt x="1539875" y="1016288"/>
                  <a:pt x="2085975" y="755938"/>
                </a:cubicBezTo>
                <a:cubicBezTo>
                  <a:pt x="2632075" y="495588"/>
                  <a:pt x="3416300" y="333663"/>
                  <a:pt x="3933825" y="213013"/>
                </a:cubicBezTo>
                <a:cubicBezTo>
                  <a:pt x="4451350" y="92363"/>
                  <a:pt x="5029200" y="-69562"/>
                  <a:pt x="5191125" y="32038"/>
                </a:cubicBezTo>
              </a:path>
            </a:pathLst>
          </a:cu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50" name="Curved Connector 49"/>
          <p:cNvCxnSpPr>
            <a:stCxn id="39" idx="2"/>
          </p:cNvCxnSpPr>
          <p:nvPr/>
        </p:nvCxnSpPr>
        <p:spPr>
          <a:xfrm rot="10800000" flipV="1">
            <a:off x="4684504" y="4075666"/>
            <a:ext cx="1732366" cy="1258599"/>
          </a:xfrm>
          <a:prstGeom prst="curvedConnector3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Oval 50"/>
          <p:cNvSpPr/>
          <p:nvPr/>
        </p:nvSpPr>
        <p:spPr>
          <a:xfrm>
            <a:off x="9445636" y="1611337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2" name="Oval 51"/>
          <p:cNvSpPr/>
          <p:nvPr/>
        </p:nvSpPr>
        <p:spPr>
          <a:xfrm>
            <a:off x="11017455" y="1474806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3" name="Oval 52"/>
          <p:cNvSpPr/>
          <p:nvPr/>
        </p:nvSpPr>
        <p:spPr>
          <a:xfrm>
            <a:off x="11183692" y="2080538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4" name="TextBox 53"/>
          <p:cNvSpPr txBox="1"/>
          <p:nvPr/>
        </p:nvSpPr>
        <p:spPr>
          <a:xfrm>
            <a:off x="2580256" y="5127803"/>
            <a:ext cx="2246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00B050"/>
                </a:solidFill>
              </a:rPr>
              <a:t>TRAINING DATASET</a:t>
            </a:r>
            <a:endParaRPr lang="en-CA" b="1" dirty="0">
              <a:solidFill>
                <a:srgbClr val="00B050"/>
              </a:solidFill>
            </a:endParaRPr>
          </a:p>
        </p:txBody>
      </p:sp>
      <p:cxnSp>
        <p:nvCxnSpPr>
          <p:cNvPr id="55" name="Curved Connector 54"/>
          <p:cNvCxnSpPr>
            <a:stCxn id="40" idx="6"/>
          </p:cNvCxnSpPr>
          <p:nvPr/>
        </p:nvCxnSpPr>
        <p:spPr>
          <a:xfrm>
            <a:off x="8725481" y="2753876"/>
            <a:ext cx="1574565" cy="1622789"/>
          </a:xfrm>
          <a:prstGeom prst="curvedConnector2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9302392" y="4328647"/>
            <a:ext cx="2246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FF0000"/>
                </a:solidFill>
              </a:rPr>
              <a:t>TESTING DATASET</a:t>
            </a:r>
            <a:endParaRPr lang="en-CA" b="1" dirty="0">
              <a:solidFill>
                <a:srgbClr val="FF0000"/>
              </a:solidFill>
            </a:endParaRPr>
          </a:p>
        </p:txBody>
      </p:sp>
      <p:cxnSp>
        <p:nvCxnSpPr>
          <p:cNvPr id="57" name="Curved Connector 56"/>
          <p:cNvCxnSpPr>
            <a:endCxn id="54" idx="3"/>
          </p:cNvCxnSpPr>
          <p:nvPr/>
        </p:nvCxnSpPr>
        <p:spPr>
          <a:xfrm rot="10800000" flipV="1">
            <a:off x="4826604" y="4535237"/>
            <a:ext cx="2461158" cy="777232"/>
          </a:xfrm>
          <a:prstGeom prst="curvedConnector3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urved Connector 57"/>
          <p:cNvCxnSpPr>
            <a:stCxn id="51" idx="4"/>
          </p:cNvCxnSpPr>
          <p:nvPr/>
        </p:nvCxnSpPr>
        <p:spPr>
          <a:xfrm rot="16200000" flipH="1">
            <a:off x="8845727" y="2653464"/>
            <a:ext cx="2400484" cy="916466"/>
          </a:xfrm>
          <a:prstGeom prst="curvedConnector3">
            <a:avLst>
              <a:gd name="adj1" fmla="val 50000"/>
            </a:avLst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4930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5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Рисунок 2">
            <a:extLst>
              <a:ext uri="{FF2B5EF4-FFF2-40B4-BE49-F238E27FC236}">
                <a16:creationId xmlns:a16="http://schemas.microsoft.com/office/drawing/2014/main" xmlns="" id="{CA7B8699-F746-464A-AE41-677C056F32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52"/>
          <a:stretch/>
        </p:blipFill>
        <p:spPr>
          <a:xfrm>
            <a:off x="0" y="429"/>
            <a:ext cx="12192000" cy="6229550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411786" y="98999"/>
            <a:ext cx="1185641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800" b="1" dirty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BIAS AND VARIANCE: TRAINING VS. TESTING DATASETS</a:t>
            </a:r>
          </a:p>
        </p:txBody>
      </p:sp>
      <p:cxnSp>
        <p:nvCxnSpPr>
          <p:cNvPr id="29" name="Straight Arrow Connector 28"/>
          <p:cNvCxnSpPr/>
          <p:nvPr/>
        </p:nvCxnSpPr>
        <p:spPr>
          <a:xfrm flipV="1">
            <a:off x="5883655" y="5095092"/>
            <a:ext cx="4795616" cy="32711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 flipV="1">
            <a:off x="5884752" y="1443074"/>
            <a:ext cx="18137" cy="3706955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Oval 30"/>
          <p:cNvSpPr/>
          <p:nvPr/>
        </p:nvSpPr>
        <p:spPr>
          <a:xfrm>
            <a:off x="7101036" y="2889569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2" name="Oval 31"/>
          <p:cNvSpPr/>
          <p:nvPr/>
        </p:nvSpPr>
        <p:spPr>
          <a:xfrm>
            <a:off x="7722264" y="2330372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5" name="Oval 34"/>
          <p:cNvSpPr/>
          <p:nvPr/>
        </p:nvSpPr>
        <p:spPr>
          <a:xfrm>
            <a:off x="6322089" y="4528164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6" name="Oval 35"/>
          <p:cNvSpPr/>
          <p:nvPr/>
        </p:nvSpPr>
        <p:spPr>
          <a:xfrm>
            <a:off x="7218401" y="4311940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7" name="Oval 36"/>
          <p:cNvSpPr/>
          <p:nvPr/>
        </p:nvSpPr>
        <p:spPr>
          <a:xfrm>
            <a:off x="8478768" y="1996247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8" name="Oval 37"/>
          <p:cNvSpPr/>
          <p:nvPr/>
        </p:nvSpPr>
        <p:spPr>
          <a:xfrm>
            <a:off x="6416870" y="3925608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9" name="Oval 38"/>
          <p:cNvSpPr/>
          <p:nvPr/>
        </p:nvSpPr>
        <p:spPr>
          <a:xfrm>
            <a:off x="8441282" y="2603817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1" name="TextBox 40"/>
          <p:cNvSpPr txBox="1"/>
          <p:nvPr/>
        </p:nvSpPr>
        <p:spPr>
          <a:xfrm>
            <a:off x="7158000" y="5104743"/>
            <a:ext cx="31349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600" b="1" dirty="0" smtClean="0"/>
              <a:t>TEMPERATURE</a:t>
            </a:r>
            <a:endParaRPr lang="en-CA" sz="3600" b="1" dirty="0"/>
          </a:p>
        </p:txBody>
      </p:sp>
      <p:sp>
        <p:nvSpPr>
          <p:cNvPr id="42" name="TextBox 41"/>
          <p:cNvSpPr txBox="1"/>
          <p:nvPr/>
        </p:nvSpPr>
        <p:spPr>
          <a:xfrm rot="16200000">
            <a:off x="3648351" y="2809416"/>
            <a:ext cx="36850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200" b="1" dirty="0" smtClean="0"/>
              <a:t>BIKE RENTAL USAGE</a:t>
            </a:r>
            <a:endParaRPr lang="en-CA" sz="3200" b="1" dirty="0"/>
          </a:p>
        </p:txBody>
      </p:sp>
      <p:sp>
        <p:nvSpPr>
          <p:cNvPr id="43" name="Oval 42"/>
          <p:cNvSpPr/>
          <p:nvPr/>
        </p:nvSpPr>
        <p:spPr>
          <a:xfrm>
            <a:off x="7997264" y="2903935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4" name="Oval 43"/>
          <p:cNvSpPr/>
          <p:nvPr/>
        </p:nvSpPr>
        <p:spPr>
          <a:xfrm>
            <a:off x="7395277" y="3366458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5" name="Oval 44"/>
          <p:cNvSpPr/>
          <p:nvPr/>
        </p:nvSpPr>
        <p:spPr>
          <a:xfrm>
            <a:off x="10141367" y="1611337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7" name="Oval 66"/>
          <p:cNvSpPr/>
          <p:nvPr/>
        </p:nvSpPr>
        <p:spPr>
          <a:xfrm>
            <a:off x="10677230" y="2067781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8" name="Oval 67"/>
          <p:cNvSpPr/>
          <p:nvPr/>
        </p:nvSpPr>
        <p:spPr>
          <a:xfrm>
            <a:off x="9667649" y="2230597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9" name="Freeform 68"/>
          <p:cNvSpPr/>
          <p:nvPr/>
        </p:nvSpPr>
        <p:spPr>
          <a:xfrm>
            <a:off x="6849583" y="1866407"/>
            <a:ext cx="4236135" cy="2936199"/>
          </a:xfrm>
          <a:custGeom>
            <a:avLst/>
            <a:gdLst>
              <a:gd name="connsiteX0" fmla="*/ 0 w 5191125"/>
              <a:gd name="connsiteY0" fmla="*/ 3108613 h 3108613"/>
              <a:gd name="connsiteX1" fmla="*/ 657225 w 5191125"/>
              <a:gd name="connsiteY1" fmla="*/ 1775113 h 3108613"/>
              <a:gd name="connsiteX2" fmla="*/ 2085975 w 5191125"/>
              <a:gd name="connsiteY2" fmla="*/ 755938 h 3108613"/>
              <a:gd name="connsiteX3" fmla="*/ 3933825 w 5191125"/>
              <a:gd name="connsiteY3" fmla="*/ 213013 h 3108613"/>
              <a:gd name="connsiteX4" fmla="*/ 5191125 w 5191125"/>
              <a:gd name="connsiteY4" fmla="*/ 32038 h 310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91125" h="3108613">
                <a:moveTo>
                  <a:pt x="0" y="3108613"/>
                </a:moveTo>
                <a:cubicBezTo>
                  <a:pt x="154781" y="2637919"/>
                  <a:pt x="309563" y="2167225"/>
                  <a:pt x="657225" y="1775113"/>
                </a:cubicBezTo>
                <a:cubicBezTo>
                  <a:pt x="1004887" y="1383001"/>
                  <a:pt x="1539875" y="1016288"/>
                  <a:pt x="2085975" y="755938"/>
                </a:cubicBezTo>
                <a:cubicBezTo>
                  <a:pt x="2632075" y="495588"/>
                  <a:pt x="3416300" y="333663"/>
                  <a:pt x="3933825" y="213013"/>
                </a:cubicBezTo>
                <a:cubicBezTo>
                  <a:pt x="4451350" y="92363"/>
                  <a:pt x="5029200" y="-69562"/>
                  <a:pt x="5191125" y="32038"/>
                </a:cubicBezTo>
              </a:path>
            </a:pathLst>
          </a:cu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70" name="Curved Connector 69"/>
          <p:cNvCxnSpPr>
            <a:stCxn id="38" idx="2"/>
          </p:cNvCxnSpPr>
          <p:nvPr/>
        </p:nvCxnSpPr>
        <p:spPr>
          <a:xfrm rot="10800000" flipV="1">
            <a:off x="4684504" y="4075666"/>
            <a:ext cx="1732366" cy="1258599"/>
          </a:xfrm>
          <a:prstGeom prst="curvedConnector3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Oval 70"/>
          <p:cNvSpPr/>
          <p:nvPr/>
        </p:nvSpPr>
        <p:spPr>
          <a:xfrm>
            <a:off x="9445636" y="1611337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2" name="Oval 71"/>
          <p:cNvSpPr/>
          <p:nvPr/>
        </p:nvSpPr>
        <p:spPr>
          <a:xfrm>
            <a:off x="11017455" y="1474806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3" name="Oval 72"/>
          <p:cNvSpPr/>
          <p:nvPr/>
        </p:nvSpPr>
        <p:spPr>
          <a:xfrm>
            <a:off x="11183692" y="2080538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4" name="TextBox 73"/>
          <p:cNvSpPr txBox="1"/>
          <p:nvPr/>
        </p:nvSpPr>
        <p:spPr>
          <a:xfrm>
            <a:off x="2580256" y="5127803"/>
            <a:ext cx="2246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00B050"/>
                </a:solidFill>
              </a:rPr>
              <a:t>TRAINING DATASET</a:t>
            </a:r>
            <a:endParaRPr lang="en-CA" b="1" dirty="0">
              <a:solidFill>
                <a:srgbClr val="00B050"/>
              </a:solidFill>
            </a:endParaRPr>
          </a:p>
        </p:txBody>
      </p:sp>
      <p:cxnSp>
        <p:nvCxnSpPr>
          <p:cNvPr id="75" name="Curved Connector 74"/>
          <p:cNvCxnSpPr>
            <a:stCxn id="39" idx="6"/>
          </p:cNvCxnSpPr>
          <p:nvPr/>
        </p:nvCxnSpPr>
        <p:spPr>
          <a:xfrm>
            <a:off x="8725481" y="2753876"/>
            <a:ext cx="1574565" cy="1622789"/>
          </a:xfrm>
          <a:prstGeom prst="curvedConnector2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9302392" y="4328647"/>
            <a:ext cx="2246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FF0000"/>
                </a:solidFill>
              </a:rPr>
              <a:t>TESTING DATASET</a:t>
            </a:r>
            <a:endParaRPr lang="en-CA" b="1" dirty="0">
              <a:solidFill>
                <a:srgbClr val="FF0000"/>
              </a:solidFill>
            </a:endParaRPr>
          </a:p>
        </p:txBody>
      </p:sp>
      <p:cxnSp>
        <p:nvCxnSpPr>
          <p:cNvPr id="77" name="Curved Connector 76"/>
          <p:cNvCxnSpPr>
            <a:endCxn id="74" idx="3"/>
          </p:cNvCxnSpPr>
          <p:nvPr/>
        </p:nvCxnSpPr>
        <p:spPr>
          <a:xfrm rot="10800000" flipV="1">
            <a:off x="4826604" y="4535237"/>
            <a:ext cx="2461158" cy="777232"/>
          </a:xfrm>
          <a:prstGeom prst="curvedConnector3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Curved Connector 77"/>
          <p:cNvCxnSpPr>
            <a:stCxn id="71" idx="4"/>
          </p:cNvCxnSpPr>
          <p:nvPr/>
        </p:nvCxnSpPr>
        <p:spPr>
          <a:xfrm rot="16200000" flipH="1">
            <a:off x="8845727" y="2653464"/>
            <a:ext cx="2400484" cy="916466"/>
          </a:xfrm>
          <a:prstGeom prst="curvedConnector3">
            <a:avLst>
              <a:gd name="adj1" fmla="val 50000"/>
            </a:avLst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569843" y="1364828"/>
            <a:ext cx="462864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Dataset is divided to training and testing datasets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Testing datasets have never been seen by the model before</a:t>
            </a:r>
          </a:p>
        </p:txBody>
      </p:sp>
    </p:spTree>
    <p:extLst>
      <p:ext uri="{BB962C8B-B14F-4D97-AF65-F5344CB8AC3E}">
        <p14:creationId xmlns:p14="http://schemas.microsoft.com/office/powerpoint/2010/main" val="980062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/>
      <p:bldP spid="7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Рисунок 2">
            <a:extLst>
              <a:ext uri="{FF2B5EF4-FFF2-40B4-BE49-F238E27FC236}">
                <a16:creationId xmlns:a16="http://schemas.microsoft.com/office/drawing/2014/main" xmlns="" id="{CA7B8699-F746-464A-AE41-677C056F326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52"/>
          <a:stretch/>
        </p:blipFill>
        <p:spPr>
          <a:xfrm>
            <a:off x="0" y="429"/>
            <a:ext cx="12192000" cy="6229550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407641" y="87675"/>
            <a:ext cx="1185641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800" b="1" dirty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BIAS AND VARIANCE: MODEL #1– LINEAR REGRESSION (SIMPLE)</a:t>
            </a:r>
          </a:p>
        </p:txBody>
      </p:sp>
      <p:cxnSp>
        <p:nvCxnSpPr>
          <p:cNvPr id="33" name="Straight Arrow Connector 32"/>
          <p:cNvCxnSpPr/>
          <p:nvPr/>
        </p:nvCxnSpPr>
        <p:spPr>
          <a:xfrm flipV="1">
            <a:off x="5904403" y="5234792"/>
            <a:ext cx="4795616" cy="32711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 flipV="1">
            <a:off x="5905500" y="1582774"/>
            <a:ext cx="18137" cy="3706955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Oval 39"/>
          <p:cNvSpPr/>
          <p:nvPr/>
        </p:nvSpPr>
        <p:spPr>
          <a:xfrm>
            <a:off x="7121784" y="3029269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6" name="Oval 45"/>
          <p:cNvSpPr/>
          <p:nvPr/>
        </p:nvSpPr>
        <p:spPr>
          <a:xfrm>
            <a:off x="7239149" y="4451640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7" name="Oval 46"/>
          <p:cNvSpPr/>
          <p:nvPr/>
        </p:nvSpPr>
        <p:spPr>
          <a:xfrm>
            <a:off x="8499516" y="2135947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8" name="Oval 47"/>
          <p:cNvSpPr/>
          <p:nvPr/>
        </p:nvSpPr>
        <p:spPr>
          <a:xfrm>
            <a:off x="6437618" y="4065308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9" name="TextBox 48"/>
          <p:cNvSpPr txBox="1"/>
          <p:nvPr/>
        </p:nvSpPr>
        <p:spPr>
          <a:xfrm>
            <a:off x="6870331" y="5217663"/>
            <a:ext cx="31349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600" b="1" dirty="0" smtClean="0"/>
              <a:t>TEMPERATURE</a:t>
            </a:r>
            <a:endParaRPr lang="en-CA" sz="3600" b="1" dirty="0"/>
          </a:p>
        </p:txBody>
      </p:sp>
      <p:sp>
        <p:nvSpPr>
          <p:cNvPr id="50" name="TextBox 49"/>
          <p:cNvSpPr txBox="1"/>
          <p:nvPr/>
        </p:nvSpPr>
        <p:spPr>
          <a:xfrm rot="16200000">
            <a:off x="3812745" y="2853743"/>
            <a:ext cx="36850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200" b="1" dirty="0" smtClean="0"/>
              <a:t>BIKE RENTAL USAGE</a:t>
            </a:r>
            <a:endParaRPr lang="en-CA" sz="3200" b="1" dirty="0"/>
          </a:p>
        </p:txBody>
      </p:sp>
      <p:sp>
        <p:nvSpPr>
          <p:cNvPr id="51" name="Oval 50"/>
          <p:cNvSpPr/>
          <p:nvPr/>
        </p:nvSpPr>
        <p:spPr>
          <a:xfrm>
            <a:off x="8018012" y="3043635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2" name="Oval 51"/>
          <p:cNvSpPr/>
          <p:nvPr/>
        </p:nvSpPr>
        <p:spPr>
          <a:xfrm>
            <a:off x="10162115" y="1751037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3" name="Oval 52"/>
          <p:cNvSpPr/>
          <p:nvPr/>
        </p:nvSpPr>
        <p:spPr>
          <a:xfrm>
            <a:off x="9688397" y="2370297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4" name="Freeform 53"/>
          <p:cNvSpPr/>
          <p:nvPr/>
        </p:nvSpPr>
        <p:spPr>
          <a:xfrm>
            <a:off x="6870331" y="2006107"/>
            <a:ext cx="4236135" cy="2936199"/>
          </a:xfrm>
          <a:custGeom>
            <a:avLst/>
            <a:gdLst>
              <a:gd name="connsiteX0" fmla="*/ 0 w 5191125"/>
              <a:gd name="connsiteY0" fmla="*/ 3108613 h 3108613"/>
              <a:gd name="connsiteX1" fmla="*/ 657225 w 5191125"/>
              <a:gd name="connsiteY1" fmla="*/ 1775113 h 3108613"/>
              <a:gd name="connsiteX2" fmla="*/ 2085975 w 5191125"/>
              <a:gd name="connsiteY2" fmla="*/ 755938 h 3108613"/>
              <a:gd name="connsiteX3" fmla="*/ 3933825 w 5191125"/>
              <a:gd name="connsiteY3" fmla="*/ 213013 h 3108613"/>
              <a:gd name="connsiteX4" fmla="*/ 5191125 w 5191125"/>
              <a:gd name="connsiteY4" fmla="*/ 32038 h 310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91125" h="3108613">
                <a:moveTo>
                  <a:pt x="0" y="3108613"/>
                </a:moveTo>
                <a:cubicBezTo>
                  <a:pt x="154781" y="2637919"/>
                  <a:pt x="309563" y="2167225"/>
                  <a:pt x="657225" y="1775113"/>
                </a:cubicBezTo>
                <a:cubicBezTo>
                  <a:pt x="1004887" y="1383001"/>
                  <a:pt x="1539875" y="1016288"/>
                  <a:pt x="2085975" y="755938"/>
                </a:cubicBezTo>
                <a:cubicBezTo>
                  <a:pt x="2632075" y="495588"/>
                  <a:pt x="3416300" y="333663"/>
                  <a:pt x="3933825" y="213013"/>
                </a:cubicBezTo>
                <a:cubicBezTo>
                  <a:pt x="4451350" y="92363"/>
                  <a:pt x="5029200" y="-69562"/>
                  <a:pt x="5191125" y="32038"/>
                </a:cubicBezTo>
              </a:path>
            </a:pathLst>
          </a:cu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55" name="Curved Connector 54"/>
          <p:cNvCxnSpPr>
            <a:stCxn id="48" idx="2"/>
          </p:cNvCxnSpPr>
          <p:nvPr/>
        </p:nvCxnSpPr>
        <p:spPr>
          <a:xfrm rot="10800000" flipV="1">
            <a:off x="4705252" y="4215366"/>
            <a:ext cx="1732366" cy="1258599"/>
          </a:xfrm>
          <a:prstGeom prst="curvedConnector3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Oval 55"/>
          <p:cNvSpPr/>
          <p:nvPr/>
        </p:nvSpPr>
        <p:spPr>
          <a:xfrm>
            <a:off x="11204440" y="2220238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7" name="TextBox 56"/>
          <p:cNvSpPr txBox="1"/>
          <p:nvPr/>
        </p:nvSpPr>
        <p:spPr>
          <a:xfrm>
            <a:off x="2601004" y="5267503"/>
            <a:ext cx="2246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00B050"/>
                </a:solidFill>
              </a:rPr>
              <a:t>TRAINING DATASET</a:t>
            </a:r>
            <a:endParaRPr lang="en-CA" b="1" dirty="0">
              <a:solidFill>
                <a:srgbClr val="00B050"/>
              </a:solidFill>
            </a:endParaRPr>
          </a:p>
        </p:txBody>
      </p:sp>
      <p:cxnSp>
        <p:nvCxnSpPr>
          <p:cNvPr id="58" name="Straight Connector 57"/>
          <p:cNvCxnSpPr/>
          <p:nvPr/>
        </p:nvCxnSpPr>
        <p:spPr>
          <a:xfrm flipV="1">
            <a:off x="6019800" y="1268904"/>
            <a:ext cx="5891868" cy="2860672"/>
          </a:xfrm>
          <a:prstGeom prst="line">
            <a:avLst/>
          </a:prstGeom>
          <a:ln w="7620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urved Connector 58"/>
          <p:cNvCxnSpPr/>
          <p:nvPr/>
        </p:nvCxnSpPr>
        <p:spPr>
          <a:xfrm rot="10800000">
            <a:off x="8632634" y="1823140"/>
            <a:ext cx="889868" cy="534140"/>
          </a:xfrm>
          <a:prstGeom prst="curvedConnector3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7351351" y="1339908"/>
            <a:ext cx="16175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0070C0"/>
                </a:solidFill>
              </a:rPr>
              <a:t>PERFECT (TRUE) MODEL!</a:t>
            </a:r>
            <a:endParaRPr lang="en-CA" b="1" dirty="0">
              <a:solidFill>
                <a:srgbClr val="0070C0"/>
              </a:solidFill>
            </a:endParaRPr>
          </a:p>
        </p:txBody>
      </p:sp>
      <p:cxnSp>
        <p:nvCxnSpPr>
          <p:cNvPr id="61" name="Curved Connector 60"/>
          <p:cNvCxnSpPr/>
          <p:nvPr/>
        </p:nvCxnSpPr>
        <p:spPr>
          <a:xfrm>
            <a:off x="8553664" y="2946607"/>
            <a:ext cx="1418932" cy="1182969"/>
          </a:xfrm>
          <a:prstGeom prst="curvedConnector3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8754458" y="4251503"/>
            <a:ext cx="22463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00B050"/>
                </a:solidFill>
              </a:rPr>
              <a:t>LINEAR REGRESSION MODEL</a:t>
            </a:r>
            <a:endParaRPr lang="en-CA" b="1" dirty="0">
              <a:solidFill>
                <a:srgbClr val="00B050"/>
              </a:solidFill>
            </a:endParaRPr>
          </a:p>
        </p:txBody>
      </p:sp>
      <p:cxnSp>
        <p:nvCxnSpPr>
          <p:cNvPr id="63" name="Curved Connector 62"/>
          <p:cNvCxnSpPr/>
          <p:nvPr/>
        </p:nvCxnSpPr>
        <p:spPr>
          <a:xfrm rot="10800000" flipV="1">
            <a:off x="4992721" y="4639709"/>
            <a:ext cx="2320605" cy="847969"/>
          </a:xfrm>
          <a:prstGeom prst="curvedConnector3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125909" y="1380131"/>
            <a:ext cx="545794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Linear Regression model uses a straight line to fit the training dataset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Linear regression model lacks flexibility so it cannot properly fit the data (as the true perfect model does!)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The linear model has a large “bias” which indicates that the model is unable to accurately capture the true relationship between </a:t>
            </a:r>
            <a:r>
              <a:rPr lang="en-CA" sz="2000" dirty="0" smtClean="0">
                <a:latin typeface="Montserrat" charset="0"/>
                <a:ea typeface="Montserrat" charset="0"/>
                <a:cs typeface="Montserrat" charset="0"/>
              </a:rPr>
              <a:t>temperature and rental usage.</a:t>
            </a: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48569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7" grpId="0"/>
      <p:bldP spid="60" grpId="0"/>
      <p:bldP spid="6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Рисунок 2">
            <a:extLst>
              <a:ext uri="{FF2B5EF4-FFF2-40B4-BE49-F238E27FC236}">
                <a16:creationId xmlns:a16="http://schemas.microsoft.com/office/drawing/2014/main" xmlns="" id="{CA7B8699-F746-464A-AE41-677C056F32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52"/>
          <a:stretch/>
        </p:blipFill>
        <p:spPr>
          <a:xfrm>
            <a:off x="0" y="429"/>
            <a:ext cx="12192000" cy="6229550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407822" y="99940"/>
            <a:ext cx="1185641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800" b="1" dirty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BIAS AND VARIANCE: MODEL #2 – HIGH ORDER POLYNOMIAL REGRESSION (COMPLEX)</a:t>
            </a:r>
          </a:p>
        </p:txBody>
      </p:sp>
      <p:cxnSp>
        <p:nvCxnSpPr>
          <p:cNvPr id="26" name="Straight Arrow Connector 25"/>
          <p:cNvCxnSpPr/>
          <p:nvPr/>
        </p:nvCxnSpPr>
        <p:spPr>
          <a:xfrm flipV="1">
            <a:off x="6031403" y="5034973"/>
            <a:ext cx="4795616" cy="32711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 flipV="1">
            <a:off x="6032500" y="1382955"/>
            <a:ext cx="18137" cy="3706955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val 27"/>
          <p:cNvSpPr/>
          <p:nvPr/>
        </p:nvSpPr>
        <p:spPr>
          <a:xfrm>
            <a:off x="7248784" y="2829450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9" name="Oval 28"/>
          <p:cNvSpPr/>
          <p:nvPr/>
        </p:nvSpPr>
        <p:spPr>
          <a:xfrm>
            <a:off x="7366149" y="4251821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0" name="Oval 29"/>
          <p:cNvSpPr/>
          <p:nvPr/>
        </p:nvSpPr>
        <p:spPr>
          <a:xfrm>
            <a:off x="8626516" y="1936128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1" name="Oval 30"/>
          <p:cNvSpPr/>
          <p:nvPr/>
        </p:nvSpPr>
        <p:spPr>
          <a:xfrm>
            <a:off x="6564618" y="3865489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2" name="TextBox 31"/>
          <p:cNvSpPr txBox="1"/>
          <p:nvPr/>
        </p:nvSpPr>
        <p:spPr>
          <a:xfrm>
            <a:off x="7365735" y="5054478"/>
            <a:ext cx="30307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600" b="1" dirty="0" smtClean="0"/>
              <a:t>TEMPERATURE</a:t>
            </a:r>
            <a:endParaRPr lang="en-CA" sz="3600" b="1" dirty="0"/>
          </a:p>
        </p:txBody>
      </p:sp>
      <p:sp>
        <p:nvSpPr>
          <p:cNvPr id="35" name="TextBox 34"/>
          <p:cNvSpPr txBox="1"/>
          <p:nvPr/>
        </p:nvSpPr>
        <p:spPr>
          <a:xfrm rot="16200000">
            <a:off x="3796099" y="2749297"/>
            <a:ext cx="36850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200" b="1" dirty="0" smtClean="0"/>
              <a:t>BIKE RENTAL USAGE</a:t>
            </a:r>
            <a:endParaRPr lang="en-CA" sz="3200" b="1" dirty="0"/>
          </a:p>
        </p:txBody>
      </p:sp>
      <p:sp>
        <p:nvSpPr>
          <p:cNvPr id="36" name="Oval 35"/>
          <p:cNvSpPr/>
          <p:nvPr/>
        </p:nvSpPr>
        <p:spPr>
          <a:xfrm>
            <a:off x="8145012" y="2843816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7" name="Oval 36"/>
          <p:cNvSpPr/>
          <p:nvPr/>
        </p:nvSpPr>
        <p:spPr>
          <a:xfrm>
            <a:off x="10289115" y="1551218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8" name="Oval 37"/>
          <p:cNvSpPr/>
          <p:nvPr/>
        </p:nvSpPr>
        <p:spPr>
          <a:xfrm>
            <a:off x="9815397" y="2170478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9" name="Freeform 38"/>
          <p:cNvSpPr/>
          <p:nvPr/>
        </p:nvSpPr>
        <p:spPr>
          <a:xfrm>
            <a:off x="6997331" y="1806288"/>
            <a:ext cx="4236135" cy="2936199"/>
          </a:xfrm>
          <a:custGeom>
            <a:avLst/>
            <a:gdLst>
              <a:gd name="connsiteX0" fmla="*/ 0 w 5191125"/>
              <a:gd name="connsiteY0" fmla="*/ 3108613 h 3108613"/>
              <a:gd name="connsiteX1" fmla="*/ 657225 w 5191125"/>
              <a:gd name="connsiteY1" fmla="*/ 1775113 h 3108613"/>
              <a:gd name="connsiteX2" fmla="*/ 2085975 w 5191125"/>
              <a:gd name="connsiteY2" fmla="*/ 755938 h 3108613"/>
              <a:gd name="connsiteX3" fmla="*/ 3933825 w 5191125"/>
              <a:gd name="connsiteY3" fmla="*/ 213013 h 3108613"/>
              <a:gd name="connsiteX4" fmla="*/ 5191125 w 5191125"/>
              <a:gd name="connsiteY4" fmla="*/ 32038 h 310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91125" h="3108613">
                <a:moveTo>
                  <a:pt x="0" y="3108613"/>
                </a:moveTo>
                <a:cubicBezTo>
                  <a:pt x="154781" y="2637919"/>
                  <a:pt x="309563" y="2167225"/>
                  <a:pt x="657225" y="1775113"/>
                </a:cubicBezTo>
                <a:cubicBezTo>
                  <a:pt x="1004887" y="1383001"/>
                  <a:pt x="1539875" y="1016288"/>
                  <a:pt x="2085975" y="755938"/>
                </a:cubicBezTo>
                <a:cubicBezTo>
                  <a:pt x="2632075" y="495588"/>
                  <a:pt x="3416300" y="333663"/>
                  <a:pt x="3933825" y="213013"/>
                </a:cubicBezTo>
                <a:cubicBezTo>
                  <a:pt x="4451350" y="92363"/>
                  <a:pt x="5029200" y="-69562"/>
                  <a:pt x="5191125" y="32038"/>
                </a:cubicBezTo>
              </a:path>
            </a:pathLst>
          </a:cu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41" name="Curved Connector 40"/>
          <p:cNvCxnSpPr>
            <a:stCxn id="31" idx="2"/>
          </p:cNvCxnSpPr>
          <p:nvPr/>
        </p:nvCxnSpPr>
        <p:spPr>
          <a:xfrm rot="10800000" flipV="1">
            <a:off x="4832252" y="4015547"/>
            <a:ext cx="1732366" cy="1258599"/>
          </a:xfrm>
          <a:prstGeom prst="curvedConnector3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Oval 41"/>
          <p:cNvSpPr/>
          <p:nvPr/>
        </p:nvSpPr>
        <p:spPr>
          <a:xfrm>
            <a:off x="11331440" y="2020419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3" name="TextBox 42"/>
          <p:cNvSpPr txBox="1"/>
          <p:nvPr/>
        </p:nvSpPr>
        <p:spPr>
          <a:xfrm>
            <a:off x="2728004" y="5067684"/>
            <a:ext cx="2246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00B050"/>
                </a:solidFill>
              </a:rPr>
              <a:t>TRAINING DATASET</a:t>
            </a:r>
            <a:endParaRPr lang="en-CA" b="1" dirty="0">
              <a:solidFill>
                <a:srgbClr val="00B050"/>
              </a:solidFill>
            </a:endParaRPr>
          </a:p>
        </p:txBody>
      </p:sp>
      <p:cxnSp>
        <p:nvCxnSpPr>
          <p:cNvPr id="44" name="Curved Connector 43"/>
          <p:cNvCxnSpPr/>
          <p:nvPr/>
        </p:nvCxnSpPr>
        <p:spPr>
          <a:xfrm rot="10800000">
            <a:off x="8759634" y="1623321"/>
            <a:ext cx="889868" cy="534140"/>
          </a:xfrm>
          <a:prstGeom prst="curvedConnector3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7478351" y="1140089"/>
            <a:ext cx="16175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0070C0"/>
                </a:solidFill>
              </a:rPr>
              <a:t>PERFECT (TRUE) MODEL!</a:t>
            </a:r>
            <a:endParaRPr lang="en-CA" b="1" dirty="0">
              <a:solidFill>
                <a:srgbClr val="0070C0"/>
              </a:solidFill>
            </a:endParaRPr>
          </a:p>
        </p:txBody>
      </p:sp>
      <p:cxnSp>
        <p:nvCxnSpPr>
          <p:cNvPr id="64" name="Curved Connector 63"/>
          <p:cNvCxnSpPr/>
          <p:nvPr/>
        </p:nvCxnSpPr>
        <p:spPr>
          <a:xfrm>
            <a:off x="7478351" y="3865489"/>
            <a:ext cx="1403107" cy="686450"/>
          </a:xfrm>
          <a:prstGeom prst="curvedConnector3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8881458" y="4051684"/>
            <a:ext cx="22463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00B050"/>
                </a:solidFill>
              </a:rPr>
              <a:t>HIGH ORDER POLYNOMIAL MODEL</a:t>
            </a:r>
            <a:endParaRPr lang="en-CA" b="1" dirty="0">
              <a:solidFill>
                <a:srgbClr val="00B050"/>
              </a:solidFill>
            </a:endParaRPr>
          </a:p>
        </p:txBody>
      </p:sp>
      <p:sp>
        <p:nvSpPr>
          <p:cNvPr id="66" name="Freeform 65"/>
          <p:cNvSpPr/>
          <p:nvPr/>
        </p:nvSpPr>
        <p:spPr>
          <a:xfrm>
            <a:off x="6566417" y="1681152"/>
            <a:ext cx="4990583" cy="2897404"/>
          </a:xfrm>
          <a:custGeom>
            <a:avLst/>
            <a:gdLst>
              <a:gd name="connsiteX0" fmla="*/ 9008 w 4990583"/>
              <a:gd name="connsiteY0" fmla="*/ 2897404 h 2897404"/>
              <a:gd name="connsiteX1" fmla="*/ 132833 w 4990583"/>
              <a:gd name="connsiteY1" fmla="*/ 2325904 h 2897404"/>
              <a:gd name="connsiteX2" fmla="*/ 932933 w 4990583"/>
              <a:gd name="connsiteY2" fmla="*/ 2754529 h 2897404"/>
              <a:gd name="connsiteX3" fmla="*/ 809108 w 4990583"/>
              <a:gd name="connsiteY3" fmla="*/ 1287679 h 2897404"/>
              <a:gd name="connsiteX4" fmla="*/ 1752083 w 4990583"/>
              <a:gd name="connsiteY4" fmla="*/ 1306729 h 2897404"/>
              <a:gd name="connsiteX5" fmla="*/ 2199758 w 4990583"/>
              <a:gd name="connsiteY5" fmla="*/ 392329 h 2897404"/>
              <a:gd name="connsiteX6" fmla="*/ 3390383 w 4990583"/>
              <a:gd name="connsiteY6" fmla="*/ 649504 h 2897404"/>
              <a:gd name="connsiteX7" fmla="*/ 3895208 w 4990583"/>
              <a:gd name="connsiteY7" fmla="*/ 1804 h 2897404"/>
              <a:gd name="connsiteX8" fmla="*/ 4990583 w 4990583"/>
              <a:gd name="connsiteY8" fmla="*/ 478054 h 2897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990583" h="2897404">
                <a:moveTo>
                  <a:pt x="9008" y="2897404"/>
                </a:moveTo>
                <a:cubicBezTo>
                  <a:pt x="-6073" y="2623560"/>
                  <a:pt x="-21154" y="2349716"/>
                  <a:pt x="132833" y="2325904"/>
                </a:cubicBezTo>
                <a:cubicBezTo>
                  <a:pt x="286820" y="2302092"/>
                  <a:pt x="820221" y="2927567"/>
                  <a:pt x="932933" y="2754529"/>
                </a:cubicBezTo>
                <a:cubicBezTo>
                  <a:pt x="1045646" y="2581491"/>
                  <a:pt x="672583" y="1528979"/>
                  <a:pt x="809108" y="1287679"/>
                </a:cubicBezTo>
                <a:cubicBezTo>
                  <a:pt x="945633" y="1046379"/>
                  <a:pt x="1520308" y="1455954"/>
                  <a:pt x="1752083" y="1306729"/>
                </a:cubicBezTo>
                <a:cubicBezTo>
                  <a:pt x="1983858" y="1157504"/>
                  <a:pt x="1926708" y="501866"/>
                  <a:pt x="2199758" y="392329"/>
                </a:cubicBezTo>
                <a:cubicBezTo>
                  <a:pt x="2472808" y="282792"/>
                  <a:pt x="3107808" y="714591"/>
                  <a:pt x="3390383" y="649504"/>
                </a:cubicBezTo>
                <a:cubicBezTo>
                  <a:pt x="3672958" y="584416"/>
                  <a:pt x="3628508" y="30379"/>
                  <a:pt x="3895208" y="1804"/>
                </a:cubicBezTo>
                <a:cubicBezTo>
                  <a:pt x="4161908" y="-26771"/>
                  <a:pt x="4882633" y="290729"/>
                  <a:pt x="4990583" y="478054"/>
                </a:cubicBezTo>
              </a:path>
            </a:pathLst>
          </a:custGeom>
          <a:noFill/>
          <a:ln w="76200"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67" name="Curved Connector 66"/>
          <p:cNvCxnSpPr>
            <a:stCxn id="29" idx="4"/>
          </p:cNvCxnSpPr>
          <p:nvPr/>
        </p:nvCxnSpPr>
        <p:spPr>
          <a:xfrm rot="5400000">
            <a:off x="5895648" y="3723950"/>
            <a:ext cx="784613" cy="2440591"/>
          </a:xfrm>
          <a:prstGeom prst="curvedConnector2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534822" y="1794119"/>
            <a:ext cx="436380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High order polynomial model is able to have a very small bias and can perfectly fit the training dataset.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High-order polynomial model is very flexible </a:t>
            </a:r>
          </a:p>
        </p:txBody>
      </p:sp>
    </p:spTree>
    <p:extLst>
      <p:ext uri="{BB962C8B-B14F-4D97-AF65-F5344CB8AC3E}">
        <p14:creationId xmlns:p14="http://schemas.microsoft.com/office/powerpoint/2010/main" val="3508658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3" grpId="0"/>
      <p:bldP spid="45" grpId="0"/>
      <p:bldP spid="65" grpId="0"/>
      <p:bldP spid="66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Рисунок 2">
            <a:extLst>
              <a:ext uri="{FF2B5EF4-FFF2-40B4-BE49-F238E27FC236}">
                <a16:creationId xmlns:a16="http://schemas.microsoft.com/office/drawing/2014/main" xmlns="" id="{CA7B8699-F746-464A-AE41-677C056F326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52"/>
          <a:stretch/>
        </p:blipFill>
        <p:spPr>
          <a:xfrm>
            <a:off x="0" y="429"/>
            <a:ext cx="12192000" cy="6229550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413137" y="99969"/>
            <a:ext cx="1185641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800" b="1" dirty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BIAS AND VARIANCE: MODEL #1 Vs. MODEL #2 DURING TRAINING</a:t>
            </a:r>
          </a:p>
        </p:txBody>
      </p:sp>
      <p:cxnSp>
        <p:nvCxnSpPr>
          <p:cNvPr id="33" name="Straight Arrow Connector 32"/>
          <p:cNvCxnSpPr/>
          <p:nvPr/>
        </p:nvCxnSpPr>
        <p:spPr>
          <a:xfrm flipV="1">
            <a:off x="6354289" y="5123278"/>
            <a:ext cx="4795616" cy="32712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 flipV="1">
            <a:off x="6355386" y="1471260"/>
            <a:ext cx="18138" cy="3706956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Oval 39"/>
          <p:cNvSpPr/>
          <p:nvPr/>
        </p:nvSpPr>
        <p:spPr>
          <a:xfrm>
            <a:off x="7571670" y="2917755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6" name="Oval 45"/>
          <p:cNvSpPr/>
          <p:nvPr/>
        </p:nvSpPr>
        <p:spPr>
          <a:xfrm>
            <a:off x="7689035" y="4340126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7" name="Oval 46"/>
          <p:cNvSpPr/>
          <p:nvPr/>
        </p:nvSpPr>
        <p:spPr>
          <a:xfrm>
            <a:off x="8949402" y="2024433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8" name="Oval 47"/>
          <p:cNvSpPr/>
          <p:nvPr/>
        </p:nvSpPr>
        <p:spPr>
          <a:xfrm>
            <a:off x="6887504" y="3953794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9" name="TextBox 48"/>
          <p:cNvSpPr txBox="1"/>
          <p:nvPr/>
        </p:nvSpPr>
        <p:spPr>
          <a:xfrm>
            <a:off x="7467004" y="5150793"/>
            <a:ext cx="27454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b="1" dirty="0"/>
              <a:t>TEMPERATURE</a:t>
            </a:r>
          </a:p>
        </p:txBody>
      </p:sp>
      <p:sp>
        <p:nvSpPr>
          <p:cNvPr id="50" name="TextBox 49"/>
          <p:cNvSpPr txBox="1"/>
          <p:nvPr/>
        </p:nvSpPr>
        <p:spPr>
          <a:xfrm rot="16200000">
            <a:off x="5353605" y="2505245"/>
            <a:ext cx="17672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b="1" dirty="0"/>
              <a:t>RENTAL USAGE</a:t>
            </a:r>
          </a:p>
          <a:p>
            <a:endParaRPr lang="en-CA" sz="2000" b="1" dirty="0"/>
          </a:p>
        </p:txBody>
      </p:sp>
      <p:sp>
        <p:nvSpPr>
          <p:cNvPr id="51" name="Oval 50"/>
          <p:cNvSpPr/>
          <p:nvPr/>
        </p:nvSpPr>
        <p:spPr>
          <a:xfrm>
            <a:off x="8467898" y="2932121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2" name="Oval 51"/>
          <p:cNvSpPr/>
          <p:nvPr/>
        </p:nvSpPr>
        <p:spPr>
          <a:xfrm>
            <a:off x="10612001" y="1639523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3" name="Oval 52"/>
          <p:cNvSpPr/>
          <p:nvPr/>
        </p:nvSpPr>
        <p:spPr>
          <a:xfrm>
            <a:off x="10138283" y="2258783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4" name="Freeform 53"/>
          <p:cNvSpPr/>
          <p:nvPr/>
        </p:nvSpPr>
        <p:spPr>
          <a:xfrm>
            <a:off x="7320217" y="1894593"/>
            <a:ext cx="4236135" cy="2936199"/>
          </a:xfrm>
          <a:custGeom>
            <a:avLst/>
            <a:gdLst>
              <a:gd name="connsiteX0" fmla="*/ 0 w 5191125"/>
              <a:gd name="connsiteY0" fmla="*/ 3108613 h 3108613"/>
              <a:gd name="connsiteX1" fmla="*/ 657225 w 5191125"/>
              <a:gd name="connsiteY1" fmla="*/ 1775113 h 3108613"/>
              <a:gd name="connsiteX2" fmla="*/ 2085975 w 5191125"/>
              <a:gd name="connsiteY2" fmla="*/ 755938 h 3108613"/>
              <a:gd name="connsiteX3" fmla="*/ 3933825 w 5191125"/>
              <a:gd name="connsiteY3" fmla="*/ 213013 h 3108613"/>
              <a:gd name="connsiteX4" fmla="*/ 5191125 w 5191125"/>
              <a:gd name="connsiteY4" fmla="*/ 32038 h 310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91125" h="3108613">
                <a:moveTo>
                  <a:pt x="0" y="3108613"/>
                </a:moveTo>
                <a:cubicBezTo>
                  <a:pt x="154781" y="2637919"/>
                  <a:pt x="309563" y="2167225"/>
                  <a:pt x="657225" y="1775113"/>
                </a:cubicBezTo>
                <a:cubicBezTo>
                  <a:pt x="1004887" y="1383001"/>
                  <a:pt x="1539875" y="1016288"/>
                  <a:pt x="2085975" y="755938"/>
                </a:cubicBezTo>
                <a:cubicBezTo>
                  <a:pt x="2632075" y="495588"/>
                  <a:pt x="3416300" y="333663"/>
                  <a:pt x="3933825" y="213013"/>
                </a:cubicBezTo>
                <a:cubicBezTo>
                  <a:pt x="4451350" y="92363"/>
                  <a:pt x="5029200" y="-69562"/>
                  <a:pt x="5191125" y="32038"/>
                </a:cubicBezTo>
              </a:path>
            </a:pathLst>
          </a:cu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5" name="Oval 54"/>
          <p:cNvSpPr/>
          <p:nvPr/>
        </p:nvSpPr>
        <p:spPr>
          <a:xfrm>
            <a:off x="11654326" y="2108724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56" name="Curved Connector 55"/>
          <p:cNvCxnSpPr/>
          <p:nvPr/>
        </p:nvCxnSpPr>
        <p:spPr>
          <a:xfrm rot="10800000">
            <a:off x="8738126" y="1583994"/>
            <a:ext cx="1234263" cy="661772"/>
          </a:xfrm>
          <a:prstGeom prst="curvedConnector3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7531836" y="1179223"/>
            <a:ext cx="16175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0070C0"/>
                </a:solidFill>
              </a:rPr>
              <a:t>PERFECT (TRUE) MODEL!</a:t>
            </a:r>
            <a:endParaRPr lang="en-CA" b="1" dirty="0">
              <a:solidFill>
                <a:srgbClr val="0070C0"/>
              </a:solidFill>
            </a:endParaRPr>
          </a:p>
        </p:txBody>
      </p:sp>
      <p:cxnSp>
        <p:nvCxnSpPr>
          <p:cNvPr id="58" name="Curved Connector 57"/>
          <p:cNvCxnSpPr/>
          <p:nvPr/>
        </p:nvCxnSpPr>
        <p:spPr>
          <a:xfrm>
            <a:off x="7801237" y="3953794"/>
            <a:ext cx="1403107" cy="686450"/>
          </a:xfrm>
          <a:prstGeom prst="curvedConnector3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9204344" y="4139989"/>
            <a:ext cx="22463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00B050"/>
                </a:solidFill>
              </a:rPr>
              <a:t>HIGH ORDER POLYNOMIAL MODEL</a:t>
            </a:r>
            <a:endParaRPr lang="en-CA" b="1" dirty="0">
              <a:solidFill>
                <a:srgbClr val="00B050"/>
              </a:solidFill>
            </a:endParaRPr>
          </a:p>
        </p:txBody>
      </p:sp>
      <p:sp>
        <p:nvSpPr>
          <p:cNvPr id="60" name="Freeform 59"/>
          <p:cNvSpPr/>
          <p:nvPr/>
        </p:nvSpPr>
        <p:spPr>
          <a:xfrm>
            <a:off x="6889303" y="1769457"/>
            <a:ext cx="4990583" cy="2897404"/>
          </a:xfrm>
          <a:custGeom>
            <a:avLst/>
            <a:gdLst>
              <a:gd name="connsiteX0" fmla="*/ 9008 w 4990583"/>
              <a:gd name="connsiteY0" fmla="*/ 2897404 h 2897404"/>
              <a:gd name="connsiteX1" fmla="*/ 132833 w 4990583"/>
              <a:gd name="connsiteY1" fmla="*/ 2325904 h 2897404"/>
              <a:gd name="connsiteX2" fmla="*/ 932933 w 4990583"/>
              <a:gd name="connsiteY2" fmla="*/ 2754529 h 2897404"/>
              <a:gd name="connsiteX3" fmla="*/ 809108 w 4990583"/>
              <a:gd name="connsiteY3" fmla="*/ 1287679 h 2897404"/>
              <a:gd name="connsiteX4" fmla="*/ 1752083 w 4990583"/>
              <a:gd name="connsiteY4" fmla="*/ 1306729 h 2897404"/>
              <a:gd name="connsiteX5" fmla="*/ 2199758 w 4990583"/>
              <a:gd name="connsiteY5" fmla="*/ 392329 h 2897404"/>
              <a:gd name="connsiteX6" fmla="*/ 3390383 w 4990583"/>
              <a:gd name="connsiteY6" fmla="*/ 649504 h 2897404"/>
              <a:gd name="connsiteX7" fmla="*/ 3895208 w 4990583"/>
              <a:gd name="connsiteY7" fmla="*/ 1804 h 2897404"/>
              <a:gd name="connsiteX8" fmla="*/ 4990583 w 4990583"/>
              <a:gd name="connsiteY8" fmla="*/ 478054 h 2897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990583" h="2897404">
                <a:moveTo>
                  <a:pt x="9008" y="2897404"/>
                </a:moveTo>
                <a:cubicBezTo>
                  <a:pt x="-6073" y="2623560"/>
                  <a:pt x="-21154" y="2349716"/>
                  <a:pt x="132833" y="2325904"/>
                </a:cubicBezTo>
                <a:cubicBezTo>
                  <a:pt x="286820" y="2302092"/>
                  <a:pt x="820221" y="2927567"/>
                  <a:pt x="932933" y="2754529"/>
                </a:cubicBezTo>
                <a:cubicBezTo>
                  <a:pt x="1045646" y="2581491"/>
                  <a:pt x="672583" y="1528979"/>
                  <a:pt x="809108" y="1287679"/>
                </a:cubicBezTo>
                <a:cubicBezTo>
                  <a:pt x="945633" y="1046379"/>
                  <a:pt x="1520308" y="1455954"/>
                  <a:pt x="1752083" y="1306729"/>
                </a:cubicBezTo>
                <a:cubicBezTo>
                  <a:pt x="1983858" y="1157504"/>
                  <a:pt x="1926708" y="501866"/>
                  <a:pt x="2199758" y="392329"/>
                </a:cubicBezTo>
                <a:cubicBezTo>
                  <a:pt x="2472808" y="282792"/>
                  <a:pt x="3107808" y="714591"/>
                  <a:pt x="3390383" y="649504"/>
                </a:cubicBezTo>
                <a:cubicBezTo>
                  <a:pt x="3672958" y="584416"/>
                  <a:pt x="3628508" y="30379"/>
                  <a:pt x="3895208" y="1804"/>
                </a:cubicBezTo>
                <a:cubicBezTo>
                  <a:pt x="4161908" y="-26771"/>
                  <a:pt x="4882633" y="290729"/>
                  <a:pt x="4990583" y="478054"/>
                </a:cubicBezTo>
              </a:path>
            </a:pathLst>
          </a:custGeom>
          <a:noFill/>
          <a:ln w="76200"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61" name="Straight Arrow Connector 60"/>
          <p:cNvCxnSpPr/>
          <p:nvPr/>
        </p:nvCxnSpPr>
        <p:spPr>
          <a:xfrm flipV="1">
            <a:off x="902060" y="5118082"/>
            <a:ext cx="4795616" cy="32712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 flipH="1" flipV="1">
            <a:off x="903157" y="1466064"/>
            <a:ext cx="18138" cy="3706956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Oval 62"/>
          <p:cNvSpPr/>
          <p:nvPr/>
        </p:nvSpPr>
        <p:spPr>
          <a:xfrm>
            <a:off x="2119441" y="2912559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8" name="Oval 67"/>
          <p:cNvSpPr/>
          <p:nvPr/>
        </p:nvSpPr>
        <p:spPr>
          <a:xfrm>
            <a:off x="2236806" y="4334930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9" name="Oval 68"/>
          <p:cNvSpPr/>
          <p:nvPr/>
        </p:nvSpPr>
        <p:spPr>
          <a:xfrm>
            <a:off x="3497173" y="2019237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0" name="TextBox 69"/>
          <p:cNvSpPr txBox="1"/>
          <p:nvPr/>
        </p:nvSpPr>
        <p:spPr>
          <a:xfrm>
            <a:off x="1861269" y="5205175"/>
            <a:ext cx="27454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b="1" dirty="0" smtClean="0"/>
              <a:t>TEMPERATURE</a:t>
            </a:r>
            <a:endParaRPr lang="en-CA" sz="2000" b="1" dirty="0"/>
          </a:p>
        </p:txBody>
      </p:sp>
      <p:sp>
        <p:nvSpPr>
          <p:cNvPr id="71" name="TextBox 70"/>
          <p:cNvSpPr txBox="1"/>
          <p:nvPr/>
        </p:nvSpPr>
        <p:spPr>
          <a:xfrm rot="16200000">
            <a:off x="-263264" y="2607143"/>
            <a:ext cx="18356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b="1" dirty="0" smtClean="0"/>
              <a:t>RENTAL USAGE</a:t>
            </a:r>
            <a:endParaRPr lang="en-CA" sz="2000" b="1" dirty="0"/>
          </a:p>
        </p:txBody>
      </p:sp>
      <p:sp>
        <p:nvSpPr>
          <p:cNvPr id="72" name="Oval 71"/>
          <p:cNvSpPr/>
          <p:nvPr/>
        </p:nvSpPr>
        <p:spPr>
          <a:xfrm>
            <a:off x="3015669" y="2926925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3" name="Oval 72"/>
          <p:cNvSpPr/>
          <p:nvPr/>
        </p:nvSpPr>
        <p:spPr>
          <a:xfrm>
            <a:off x="5159772" y="1634327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4" name="Oval 73"/>
          <p:cNvSpPr/>
          <p:nvPr/>
        </p:nvSpPr>
        <p:spPr>
          <a:xfrm>
            <a:off x="4686054" y="2253587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5" name="Freeform 74"/>
          <p:cNvSpPr/>
          <p:nvPr/>
        </p:nvSpPr>
        <p:spPr>
          <a:xfrm>
            <a:off x="1867988" y="1889397"/>
            <a:ext cx="4236135" cy="2936199"/>
          </a:xfrm>
          <a:custGeom>
            <a:avLst/>
            <a:gdLst>
              <a:gd name="connsiteX0" fmla="*/ 0 w 5191125"/>
              <a:gd name="connsiteY0" fmla="*/ 3108613 h 3108613"/>
              <a:gd name="connsiteX1" fmla="*/ 657225 w 5191125"/>
              <a:gd name="connsiteY1" fmla="*/ 1775113 h 3108613"/>
              <a:gd name="connsiteX2" fmla="*/ 2085975 w 5191125"/>
              <a:gd name="connsiteY2" fmla="*/ 755938 h 3108613"/>
              <a:gd name="connsiteX3" fmla="*/ 3933825 w 5191125"/>
              <a:gd name="connsiteY3" fmla="*/ 213013 h 3108613"/>
              <a:gd name="connsiteX4" fmla="*/ 5191125 w 5191125"/>
              <a:gd name="connsiteY4" fmla="*/ 32038 h 310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91125" h="3108613">
                <a:moveTo>
                  <a:pt x="0" y="3108613"/>
                </a:moveTo>
                <a:cubicBezTo>
                  <a:pt x="154781" y="2637919"/>
                  <a:pt x="309563" y="2167225"/>
                  <a:pt x="657225" y="1775113"/>
                </a:cubicBezTo>
                <a:cubicBezTo>
                  <a:pt x="1004887" y="1383001"/>
                  <a:pt x="1539875" y="1016288"/>
                  <a:pt x="2085975" y="755938"/>
                </a:cubicBezTo>
                <a:cubicBezTo>
                  <a:pt x="2632075" y="495588"/>
                  <a:pt x="3416300" y="333663"/>
                  <a:pt x="3933825" y="213013"/>
                </a:cubicBezTo>
                <a:cubicBezTo>
                  <a:pt x="4451350" y="92363"/>
                  <a:pt x="5029200" y="-69562"/>
                  <a:pt x="5191125" y="32038"/>
                </a:cubicBezTo>
              </a:path>
            </a:pathLst>
          </a:cu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76" name="Straight Connector 75"/>
          <p:cNvCxnSpPr/>
          <p:nvPr/>
        </p:nvCxnSpPr>
        <p:spPr>
          <a:xfrm flipV="1">
            <a:off x="335586" y="1750465"/>
            <a:ext cx="5362090" cy="2683056"/>
          </a:xfrm>
          <a:prstGeom prst="line">
            <a:avLst/>
          </a:prstGeom>
          <a:ln w="7620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Curved Connector 76"/>
          <p:cNvCxnSpPr/>
          <p:nvPr/>
        </p:nvCxnSpPr>
        <p:spPr>
          <a:xfrm rot="10800000">
            <a:off x="3630291" y="1706430"/>
            <a:ext cx="889868" cy="534140"/>
          </a:xfrm>
          <a:prstGeom prst="curvedConnector3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2349008" y="1223198"/>
            <a:ext cx="16175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0070C0"/>
                </a:solidFill>
              </a:rPr>
              <a:t>PERFECT (TRUE) MODEL!</a:t>
            </a:r>
            <a:endParaRPr lang="en-CA" b="1" dirty="0">
              <a:solidFill>
                <a:srgbClr val="0070C0"/>
              </a:solidFill>
            </a:endParaRPr>
          </a:p>
        </p:txBody>
      </p:sp>
      <p:cxnSp>
        <p:nvCxnSpPr>
          <p:cNvPr id="79" name="Curved Connector 78"/>
          <p:cNvCxnSpPr/>
          <p:nvPr/>
        </p:nvCxnSpPr>
        <p:spPr>
          <a:xfrm>
            <a:off x="3551321" y="2829897"/>
            <a:ext cx="1418932" cy="1182969"/>
          </a:xfrm>
          <a:prstGeom prst="curvedConnector3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3752115" y="4134793"/>
            <a:ext cx="22463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00B050"/>
                </a:solidFill>
              </a:rPr>
              <a:t>LINEAR REGRESSION MODEL</a:t>
            </a:r>
            <a:endParaRPr lang="en-CA" b="1" dirty="0">
              <a:solidFill>
                <a:srgbClr val="00B050"/>
              </a:solidFill>
            </a:endParaRPr>
          </a:p>
        </p:txBody>
      </p:sp>
      <p:cxnSp>
        <p:nvCxnSpPr>
          <p:cNvPr id="81" name="Straight Connector 80"/>
          <p:cNvCxnSpPr>
            <a:stCxn id="63" idx="4"/>
          </p:cNvCxnSpPr>
          <p:nvPr/>
        </p:nvCxnSpPr>
        <p:spPr>
          <a:xfrm flipH="1">
            <a:off x="2261127" y="3212677"/>
            <a:ext cx="414" cy="264171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>
            <a:stCxn id="75" idx="1"/>
          </p:cNvCxnSpPr>
          <p:nvPr/>
        </p:nvCxnSpPr>
        <p:spPr>
          <a:xfrm flipH="1">
            <a:off x="2377186" y="3566056"/>
            <a:ext cx="27120" cy="788993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>
            <a:stCxn id="69" idx="4"/>
          </p:cNvCxnSpPr>
          <p:nvPr/>
        </p:nvCxnSpPr>
        <p:spPr>
          <a:xfrm>
            <a:off x="3639273" y="2319355"/>
            <a:ext cx="0" cy="448138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3143973" y="2904699"/>
            <a:ext cx="901" cy="154903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 flipH="1">
            <a:off x="1601232" y="3783319"/>
            <a:ext cx="416" cy="264171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Oval 85"/>
          <p:cNvSpPr/>
          <p:nvPr/>
        </p:nvSpPr>
        <p:spPr>
          <a:xfrm>
            <a:off x="1435275" y="3948598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87" name="Straight Connector 86"/>
          <p:cNvCxnSpPr/>
          <p:nvPr/>
        </p:nvCxnSpPr>
        <p:spPr>
          <a:xfrm flipH="1">
            <a:off x="4827142" y="2158467"/>
            <a:ext cx="416" cy="264171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>
            <a:endCxn id="73" idx="4"/>
          </p:cNvCxnSpPr>
          <p:nvPr/>
        </p:nvCxnSpPr>
        <p:spPr>
          <a:xfrm>
            <a:off x="5301872" y="1722778"/>
            <a:ext cx="0" cy="211667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Box 88"/>
          <p:cNvSpPr txBox="1"/>
          <p:nvPr/>
        </p:nvSpPr>
        <p:spPr>
          <a:xfrm>
            <a:off x="1453911" y="5545131"/>
            <a:ext cx="3409377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00B050"/>
                </a:solidFill>
              </a:rPr>
              <a:t>SUM OF SQUARES (LARGE)</a:t>
            </a:r>
            <a:endParaRPr lang="en-CA" b="1" dirty="0">
              <a:solidFill>
                <a:srgbClr val="00B050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7161232" y="5548683"/>
            <a:ext cx="3134328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00B050"/>
                </a:solidFill>
              </a:rPr>
              <a:t>SUM OF SQUARES (SMALL ~0)</a:t>
            </a:r>
            <a:endParaRPr lang="en-CA" b="1" dirty="0">
              <a:solidFill>
                <a:srgbClr val="00B050"/>
              </a:solidFill>
            </a:endParaRPr>
          </a:p>
        </p:txBody>
      </p:sp>
      <p:pic>
        <p:nvPicPr>
          <p:cNvPr id="91" name="Picture 90"/>
          <p:cNvPicPr>
            <a:picLocks noChangeAspect="1"/>
          </p:cNvPicPr>
          <p:nvPr/>
        </p:nvPicPr>
        <p:blipFill>
          <a:blip r:embed="rId4">
            <a:clrChange>
              <a:clrFrom>
                <a:srgbClr val="262626"/>
              </a:clrFrom>
              <a:clrTo>
                <a:srgbClr val="26262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295560" y="5250051"/>
            <a:ext cx="803737" cy="756649"/>
          </a:xfrm>
          <a:prstGeom prst="rect">
            <a:avLst/>
          </a:prstGeom>
        </p:spPr>
      </p:pic>
      <p:pic>
        <p:nvPicPr>
          <p:cNvPr id="92" name="Picture 91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59513" y="5321246"/>
            <a:ext cx="784893" cy="817102"/>
          </a:xfrm>
          <a:prstGeom prst="rect">
            <a:avLst/>
          </a:prstGeom>
        </p:spPr>
      </p:pic>
      <p:sp>
        <p:nvSpPr>
          <p:cNvPr id="93" name="TextBox 92"/>
          <p:cNvSpPr txBox="1"/>
          <p:nvPr/>
        </p:nvSpPr>
        <p:spPr>
          <a:xfrm>
            <a:off x="2197160" y="5943022"/>
            <a:ext cx="786285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400" b="1" dirty="0" smtClean="0"/>
              <a:t>THIS IS NOT THE WHOLE STORY!!</a:t>
            </a:r>
            <a:endParaRPr lang="en-CA" sz="4400" b="1" dirty="0"/>
          </a:p>
        </p:txBody>
      </p:sp>
    </p:spTree>
    <p:extLst>
      <p:ext uri="{BB962C8B-B14F-4D97-AF65-F5344CB8AC3E}">
        <p14:creationId xmlns:p14="http://schemas.microsoft.com/office/powerpoint/2010/main" val="26271536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Рисунок 2">
            <a:extLst>
              <a:ext uri="{FF2B5EF4-FFF2-40B4-BE49-F238E27FC236}">
                <a16:creationId xmlns:a16="http://schemas.microsoft.com/office/drawing/2014/main" xmlns="" id="{CA7B8699-F746-464A-AE41-677C056F32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52"/>
          <a:stretch/>
        </p:blipFill>
        <p:spPr>
          <a:xfrm>
            <a:off x="0" y="429"/>
            <a:ext cx="12192000" cy="6229550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417914" y="88279"/>
            <a:ext cx="1185641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800" b="1" dirty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BIAS AND VARIANCE: MODEL #1 Vs. MODEL #2 DURING TESTING </a:t>
            </a:r>
          </a:p>
        </p:txBody>
      </p:sp>
      <p:cxnSp>
        <p:nvCxnSpPr>
          <p:cNvPr id="64" name="Straight Arrow Connector 63"/>
          <p:cNvCxnSpPr/>
          <p:nvPr/>
        </p:nvCxnSpPr>
        <p:spPr>
          <a:xfrm flipV="1">
            <a:off x="6531564" y="5266484"/>
            <a:ext cx="4795616" cy="32711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 flipH="1" flipV="1">
            <a:off x="6532661" y="1614466"/>
            <a:ext cx="18137" cy="3706955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7644279" y="5293999"/>
            <a:ext cx="17643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b="1" dirty="0"/>
              <a:t>TEMPERATURE</a:t>
            </a:r>
          </a:p>
        </p:txBody>
      </p:sp>
      <p:sp>
        <p:nvSpPr>
          <p:cNvPr id="67" name="TextBox 66"/>
          <p:cNvSpPr txBox="1"/>
          <p:nvPr/>
        </p:nvSpPr>
        <p:spPr>
          <a:xfrm rot="16200000">
            <a:off x="5417224" y="3236898"/>
            <a:ext cx="17772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b="1" dirty="0"/>
              <a:t>RENTAL </a:t>
            </a:r>
            <a:r>
              <a:rPr lang="en-CA" sz="2000" b="1" dirty="0" smtClean="0"/>
              <a:t>USAGE</a:t>
            </a:r>
            <a:endParaRPr lang="en-CA" sz="2000" b="1" dirty="0"/>
          </a:p>
        </p:txBody>
      </p:sp>
      <p:sp>
        <p:nvSpPr>
          <p:cNvPr id="94" name="Freeform 93"/>
          <p:cNvSpPr/>
          <p:nvPr/>
        </p:nvSpPr>
        <p:spPr>
          <a:xfrm>
            <a:off x="7497492" y="2037799"/>
            <a:ext cx="4236135" cy="2936199"/>
          </a:xfrm>
          <a:custGeom>
            <a:avLst/>
            <a:gdLst>
              <a:gd name="connsiteX0" fmla="*/ 0 w 5191125"/>
              <a:gd name="connsiteY0" fmla="*/ 3108613 h 3108613"/>
              <a:gd name="connsiteX1" fmla="*/ 657225 w 5191125"/>
              <a:gd name="connsiteY1" fmla="*/ 1775113 h 3108613"/>
              <a:gd name="connsiteX2" fmla="*/ 2085975 w 5191125"/>
              <a:gd name="connsiteY2" fmla="*/ 755938 h 3108613"/>
              <a:gd name="connsiteX3" fmla="*/ 3933825 w 5191125"/>
              <a:gd name="connsiteY3" fmla="*/ 213013 h 3108613"/>
              <a:gd name="connsiteX4" fmla="*/ 5191125 w 5191125"/>
              <a:gd name="connsiteY4" fmla="*/ 32038 h 310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91125" h="3108613">
                <a:moveTo>
                  <a:pt x="0" y="3108613"/>
                </a:moveTo>
                <a:cubicBezTo>
                  <a:pt x="154781" y="2637919"/>
                  <a:pt x="309563" y="2167225"/>
                  <a:pt x="657225" y="1775113"/>
                </a:cubicBezTo>
                <a:cubicBezTo>
                  <a:pt x="1004887" y="1383001"/>
                  <a:pt x="1539875" y="1016288"/>
                  <a:pt x="2085975" y="755938"/>
                </a:cubicBezTo>
                <a:cubicBezTo>
                  <a:pt x="2632075" y="495588"/>
                  <a:pt x="3416300" y="333663"/>
                  <a:pt x="3933825" y="213013"/>
                </a:cubicBezTo>
                <a:cubicBezTo>
                  <a:pt x="4451350" y="92363"/>
                  <a:pt x="5029200" y="-69562"/>
                  <a:pt x="5191125" y="32038"/>
                </a:cubicBezTo>
              </a:path>
            </a:pathLst>
          </a:cu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95" name="Curved Connector 94"/>
          <p:cNvCxnSpPr/>
          <p:nvPr/>
        </p:nvCxnSpPr>
        <p:spPr>
          <a:xfrm rot="10800000">
            <a:off x="9259795" y="1854832"/>
            <a:ext cx="889868" cy="534140"/>
          </a:xfrm>
          <a:prstGeom prst="curvedConnector3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7978512" y="1371600"/>
            <a:ext cx="16175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0070C0"/>
                </a:solidFill>
              </a:rPr>
              <a:t>PERFECT (TRUE) MODEL!</a:t>
            </a:r>
            <a:endParaRPr lang="en-CA" b="1" dirty="0">
              <a:solidFill>
                <a:srgbClr val="0070C0"/>
              </a:solidFill>
            </a:endParaRPr>
          </a:p>
        </p:txBody>
      </p:sp>
      <p:cxnSp>
        <p:nvCxnSpPr>
          <p:cNvPr id="97" name="Curved Connector 96"/>
          <p:cNvCxnSpPr/>
          <p:nvPr/>
        </p:nvCxnSpPr>
        <p:spPr>
          <a:xfrm>
            <a:off x="7978512" y="4097000"/>
            <a:ext cx="1403107" cy="686450"/>
          </a:xfrm>
          <a:prstGeom prst="curvedConnector3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xtBox 97"/>
          <p:cNvSpPr txBox="1"/>
          <p:nvPr/>
        </p:nvSpPr>
        <p:spPr>
          <a:xfrm>
            <a:off x="9381619" y="4283195"/>
            <a:ext cx="22463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00B050"/>
                </a:solidFill>
              </a:rPr>
              <a:t>HIGH ORDER POLYNOMIAL MODEL</a:t>
            </a:r>
            <a:endParaRPr lang="en-CA" b="1" dirty="0">
              <a:solidFill>
                <a:srgbClr val="00B050"/>
              </a:solidFill>
            </a:endParaRPr>
          </a:p>
        </p:txBody>
      </p:sp>
      <p:sp>
        <p:nvSpPr>
          <p:cNvPr id="99" name="Freeform 98"/>
          <p:cNvSpPr/>
          <p:nvPr/>
        </p:nvSpPr>
        <p:spPr>
          <a:xfrm>
            <a:off x="7066578" y="1912663"/>
            <a:ext cx="4990583" cy="2897404"/>
          </a:xfrm>
          <a:custGeom>
            <a:avLst/>
            <a:gdLst>
              <a:gd name="connsiteX0" fmla="*/ 9008 w 4990583"/>
              <a:gd name="connsiteY0" fmla="*/ 2897404 h 2897404"/>
              <a:gd name="connsiteX1" fmla="*/ 132833 w 4990583"/>
              <a:gd name="connsiteY1" fmla="*/ 2325904 h 2897404"/>
              <a:gd name="connsiteX2" fmla="*/ 932933 w 4990583"/>
              <a:gd name="connsiteY2" fmla="*/ 2754529 h 2897404"/>
              <a:gd name="connsiteX3" fmla="*/ 809108 w 4990583"/>
              <a:gd name="connsiteY3" fmla="*/ 1287679 h 2897404"/>
              <a:gd name="connsiteX4" fmla="*/ 1752083 w 4990583"/>
              <a:gd name="connsiteY4" fmla="*/ 1306729 h 2897404"/>
              <a:gd name="connsiteX5" fmla="*/ 2199758 w 4990583"/>
              <a:gd name="connsiteY5" fmla="*/ 392329 h 2897404"/>
              <a:gd name="connsiteX6" fmla="*/ 3390383 w 4990583"/>
              <a:gd name="connsiteY6" fmla="*/ 649504 h 2897404"/>
              <a:gd name="connsiteX7" fmla="*/ 3895208 w 4990583"/>
              <a:gd name="connsiteY7" fmla="*/ 1804 h 2897404"/>
              <a:gd name="connsiteX8" fmla="*/ 4990583 w 4990583"/>
              <a:gd name="connsiteY8" fmla="*/ 478054 h 2897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990583" h="2897404">
                <a:moveTo>
                  <a:pt x="9008" y="2897404"/>
                </a:moveTo>
                <a:cubicBezTo>
                  <a:pt x="-6073" y="2623560"/>
                  <a:pt x="-21154" y="2349716"/>
                  <a:pt x="132833" y="2325904"/>
                </a:cubicBezTo>
                <a:cubicBezTo>
                  <a:pt x="286820" y="2302092"/>
                  <a:pt x="820221" y="2927567"/>
                  <a:pt x="932933" y="2754529"/>
                </a:cubicBezTo>
                <a:cubicBezTo>
                  <a:pt x="1045646" y="2581491"/>
                  <a:pt x="672583" y="1528979"/>
                  <a:pt x="809108" y="1287679"/>
                </a:cubicBezTo>
                <a:cubicBezTo>
                  <a:pt x="945633" y="1046379"/>
                  <a:pt x="1520308" y="1455954"/>
                  <a:pt x="1752083" y="1306729"/>
                </a:cubicBezTo>
                <a:cubicBezTo>
                  <a:pt x="1983858" y="1157504"/>
                  <a:pt x="1926708" y="501866"/>
                  <a:pt x="2199758" y="392329"/>
                </a:cubicBezTo>
                <a:cubicBezTo>
                  <a:pt x="2472808" y="282792"/>
                  <a:pt x="3107808" y="714591"/>
                  <a:pt x="3390383" y="649504"/>
                </a:cubicBezTo>
                <a:cubicBezTo>
                  <a:pt x="3672958" y="584416"/>
                  <a:pt x="3628508" y="30379"/>
                  <a:pt x="3895208" y="1804"/>
                </a:cubicBezTo>
                <a:cubicBezTo>
                  <a:pt x="4161908" y="-26771"/>
                  <a:pt x="4882633" y="290729"/>
                  <a:pt x="4990583" y="478054"/>
                </a:cubicBezTo>
              </a:path>
            </a:pathLst>
          </a:custGeom>
          <a:noFill/>
          <a:ln w="76200"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100" name="Straight Arrow Connector 99"/>
          <p:cNvCxnSpPr/>
          <p:nvPr/>
        </p:nvCxnSpPr>
        <p:spPr>
          <a:xfrm flipV="1">
            <a:off x="1079335" y="5261288"/>
            <a:ext cx="4795616" cy="32711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/>
          <p:cNvCxnSpPr/>
          <p:nvPr/>
        </p:nvCxnSpPr>
        <p:spPr>
          <a:xfrm flipH="1" flipV="1">
            <a:off x="1080432" y="1609270"/>
            <a:ext cx="18137" cy="3706955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Oval 101"/>
          <p:cNvSpPr/>
          <p:nvPr/>
        </p:nvSpPr>
        <p:spPr>
          <a:xfrm>
            <a:off x="1917612" y="3202808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3" name="Oval 102"/>
          <p:cNvSpPr/>
          <p:nvPr/>
        </p:nvSpPr>
        <p:spPr>
          <a:xfrm>
            <a:off x="3214109" y="3940521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4" name="Oval 103"/>
          <p:cNvSpPr/>
          <p:nvPr/>
        </p:nvSpPr>
        <p:spPr>
          <a:xfrm>
            <a:off x="3407577" y="2344116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5" name="TextBox 104"/>
          <p:cNvSpPr txBox="1"/>
          <p:nvPr/>
        </p:nvSpPr>
        <p:spPr>
          <a:xfrm>
            <a:off x="2038544" y="5348381"/>
            <a:ext cx="17643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b="1" dirty="0"/>
              <a:t>TEMPERATURE</a:t>
            </a:r>
          </a:p>
        </p:txBody>
      </p:sp>
      <p:sp>
        <p:nvSpPr>
          <p:cNvPr id="106" name="TextBox 105"/>
          <p:cNvSpPr txBox="1"/>
          <p:nvPr/>
        </p:nvSpPr>
        <p:spPr>
          <a:xfrm rot="16200000">
            <a:off x="-56828" y="3170193"/>
            <a:ext cx="17772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b="1" dirty="0"/>
              <a:t>RENTAL </a:t>
            </a:r>
            <a:r>
              <a:rPr lang="en-CA" sz="2000" b="1" dirty="0" smtClean="0"/>
              <a:t>USAGE</a:t>
            </a:r>
            <a:endParaRPr lang="en-CA" sz="2000" b="1" dirty="0"/>
          </a:p>
        </p:txBody>
      </p:sp>
      <p:sp>
        <p:nvSpPr>
          <p:cNvPr id="107" name="Oval 106"/>
          <p:cNvSpPr/>
          <p:nvPr/>
        </p:nvSpPr>
        <p:spPr>
          <a:xfrm>
            <a:off x="5046030" y="1623200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8" name="Oval 107"/>
          <p:cNvSpPr/>
          <p:nvPr/>
        </p:nvSpPr>
        <p:spPr>
          <a:xfrm>
            <a:off x="4862317" y="2572173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9" name="Freeform 108"/>
          <p:cNvSpPr/>
          <p:nvPr/>
        </p:nvSpPr>
        <p:spPr>
          <a:xfrm>
            <a:off x="2045263" y="2032603"/>
            <a:ext cx="4236135" cy="2936199"/>
          </a:xfrm>
          <a:custGeom>
            <a:avLst/>
            <a:gdLst>
              <a:gd name="connsiteX0" fmla="*/ 0 w 5191125"/>
              <a:gd name="connsiteY0" fmla="*/ 3108613 h 3108613"/>
              <a:gd name="connsiteX1" fmla="*/ 657225 w 5191125"/>
              <a:gd name="connsiteY1" fmla="*/ 1775113 h 3108613"/>
              <a:gd name="connsiteX2" fmla="*/ 2085975 w 5191125"/>
              <a:gd name="connsiteY2" fmla="*/ 755938 h 3108613"/>
              <a:gd name="connsiteX3" fmla="*/ 3933825 w 5191125"/>
              <a:gd name="connsiteY3" fmla="*/ 213013 h 3108613"/>
              <a:gd name="connsiteX4" fmla="*/ 5191125 w 5191125"/>
              <a:gd name="connsiteY4" fmla="*/ 32038 h 310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91125" h="3108613">
                <a:moveTo>
                  <a:pt x="0" y="3108613"/>
                </a:moveTo>
                <a:cubicBezTo>
                  <a:pt x="154781" y="2637919"/>
                  <a:pt x="309563" y="2167225"/>
                  <a:pt x="657225" y="1775113"/>
                </a:cubicBezTo>
                <a:cubicBezTo>
                  <a:pt x="1004887" y="1383001"/>
                  <a:pt x="1539875" y="1016288"/>
                  <a:pt x="2085975" y="755938"/>
                </a:cubicBezTo>
                <a:cubicBezTo>
                  <a:pt x="2632075" y="495588"/>
                  <a:pt x="3416300" y="333663"/>
                  <a:pt x="3933825" y="213013"/>
                </a:cubicBezTo>
                <a:cubicBezTo>
                  <a:pt x="4451350" y="92363"/>
                  <a:pt x="5029200" y="-69562"/>
                  <a:pt x="5191125" y="32038"/>
                </a:cubicBezTo>
              </a:path>
            </a:pathLst>
          </a:cu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110" name="Straight Connector 109"/>
          <p:cNvCxnSpPr/>
          <p:nvPr/>
        </p:nvCxnSpPr>
        <p:spPr>
          <a:xfrm flipV="1">
            <a:off x="512861" y="1893671"/>
            <a:ext cx="5362090" cy="2683055"/>
          </a:xfrm>
          <a:prstGeom prst="line">
            <a:avLst/>
          </a:prstGeom>
          <a:ln w="7620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Curved Connector 110"/>
          <p:cNvCxnSpPr/>
          <p:nvPr/>
        </p:nvCxnSpPr>
        <p:spPr>
          <a:xfrm rot="10800000">
            <a:off x="3807566" y="1849636"/>
            <a:ext cx="889868" cy="534140"/>
          </a:xfrm>
          <a:prstGeom prst="curvedConnector3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TextBox 111"/>
          <p:cNvSpPr txBox="1"/>
          <p:nvPr/>
        </p:nvSpPr>
        <p:spPr>
          <a:xfrm>
            <a:off x="2526283" y="1366404"/>
            <a:ext cx="16175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0070C0"/>
                </a:solidFill>
              </a:rPr>
              <a:t>PERFECT (TRUE) MODEL!</a:t>
            </a:r>
            <a:endParaRPr lang="en-CA" b="1" dirty="0">
              <a:solidFill>
                <a:srgbClr val="0070C0"/>
              </a:solidFill>
            </a:endParaRPr>
          </a:p>
        </p:txBody>
      </p:sp>
      <p:cxnSp>
        <p:nvCxnSpPr>
          <p:cNvPr id="113" name="Curved Connector 112"/>
          <p:cNvCxnSpPr/>
          <p:nvPr/>
        </p:nvCxnSpPr>
        <p:spPr>
          <a:xfrm>
            <a:off x="3728596" y="2973103"/>
            <a:ext cx="1418932" cy="1182969"/>
          </a:xfrm>
          <a:prstGeom prst="curvedConnector3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TextBox 113"/>
          <p:cNvSpPr txBox="1"/>
          <p:nvPr/>
        </p:nvSpPr>
        <p:spPr>
          <a:xfrm>
            <a:off x="3929390" y="4277999"/>
            <a:ext cx="22463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00B050"/>
                </a:solidFill>
              </a:rPr>
              <a:t>LINEAR REGRESSION MODEL</a:t>
            </a:r>
            <a:endParaRPr lang="en-CA" b="1" dirty="0">
              <a:solidFill>
                <a:srgbClr val="00B050"/>
              </a:solidFill>
            </a:endParaRPr>
          </a:p>
        </p:txBody>
      </p:sp>
      <p:cxnSp>
        <p:nvCxnSpPr>
          <p:cNvPr id="115" name="Straight Connector 114"/>
          <p:cNvCxnSpPr>
            <a:stCxn id="102" idx="4"/>
          </p:cNvCxnSpPr>
          <p:nvPr/>
        </p:nvCxnSpPr>
        <p:spPr>
          <a:xfrm flipH="1">
            <a:off x="2059297" y="3502926"/>
            <a:ext cx="415" cy="264171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>
            <a:endCxn id="103" idx="0"/>
          </p:cNvCxnSpPr>
          <p:nvPr/>
        </p:nvCxnSpPr>
        <p:spPr>
          <a:xfrm flipH="1">
            <a:off x="3356209" y="3154386"/>
            <a:ext cx="949" cy="786135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>
            <a:stCxn id="104" idx="4"/>
          </p:cNvCxnSpPr>
          <p:nvPr/>
        </p:nvCxnSpPr>
        <p:spPr>
          <a:xfrm flipH="1">
            <a:off x="3549676" y="2644234"/>
            <a:ext cx="1" cy="448138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>
            <a:endCxn id="119" idx="0"/>
          </p:cNvCxnSpPr>
          <p:nvPr/>
        </p:nvCxnSpPr>
        <p:spPr>
          <a:xfrm flipH="1">
            <a:off x="1527664" y="4107814"/>
            <a:ext cx="3715" cy="386523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Oval 118"/>
          <p:cNvSpPr/>
          <p:nvPr/>
        </p:nvSpPr>
        <p:spPr>
          <a:xfrm>
            <a:off x="1385564" y="4494337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120" name="Straight Connector 119"/>
          <p:cNvCxnSpPr/>
          <p:nvPr/>
        </p:nvCxnSpPr>
        <p:spPr>
          <a:xfrm flipH="1">
            <a:off x="5004417" y="2301673"/>
            <a:ext cx="415" cy="264171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>
            <a:stCxn id="107" idx="4"/>
          </p:cNvCxnSpPr>
          <p:nvPr/>
        </p:nvCxnSpPr>
        <p:spPr>
          <a:xfrm flipH="1">
            <a:off x="5179142" y="1923318"/>
            <a:ext cx="8988" cy="382099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TextBox 121"/>
          <p:cNvSpPr txBox="1"/>
          <p:nvPr/>
        </p:nvSpPr>
        <p:spPr>
          <a:xfrm>
            <a:off x="1735821" y="5668376"/>
            <a:ext cx="3409377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00B050"/>
                </a:solidFill>
              </a:rPr>
              <a:t>SUM OF SQUARES (SMALL)</a:t>
            </a:r>
            <a:endParaRPr lang="en-CA" b="1" dirty="0">
              <a:solidFill>
                <a:srgbClr val="00B050"/>
              </a:solidFill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7474105" y="5667255"/>
            <a:ext cx="3134328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00B050"/>
                </a:solidFill>
              </a:rPr>
              <a:t>SUM OF SQUARES (LARGE)</a:t>
            </a:r>
            <a:endParaRPr lang="en-CA" b="1" dirty="0">
              <a:solidFill>
                <a:srgbClr val="00B050"/>
              </a:solidFill>
            </a:endParaRPr>
          </a:p>
        </p:txBody>
      </p:sp>
      <p:pic>
        <p:nvPicPr>
          <p:cNvPr id="124" name="Picture 123"/>
          <p:cNvPicPr>
            <a:picLocks noChangeAspect="1"/>
          </p:cNvPicPr>
          <p:nvPr/>
        </p:nvPicPr>
        <p:blipFill>
          <a:blip r:embed="rId3">
            <a:clrChange>
              <a:clrFrom>
                <a:srgbClr val="262626"/>
              </a:clrFrom>
              <a:clrTo>
                <a:srgbClr val="26262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46516" y="5389928"/>
            <a:ext cx="803737" cy="756649"/>
          </a:xfrm>
          <a:prstGeom prst="rect">
            <a:avLst/>
          </a:prstGeom>
        </p:spPr>
      </p:pic>
      <p:pic>
        <p:nvPicPr>
          <p:cNvPr id="125" name="Picture 124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605908" y="5410030"/>
            <a:ext cx="784893" cy="817102"/>
          </a:xfrm>
          <a:prstGeom prst="rect">
            <a:avLst/>
          </a:prstGeom>
        </p:spPr>
      </p:pic>
      <p:sp>
        <p:nvSpPr>
          <p:cNvPr id="126" name="Oval 125"/>
          <p:cNvSpPr/>
          <p:nvPr/>
        </p:nvSpPr>
        <p:spPr>
          <a:xfrm>
            <a:off x="8421515" y="2558219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7" name="Oval 126"/>
          <p:cNvSpPr/>
          <p:nvPr/>
        </p:nvSpPr>
        <p:spPr>
          <a:xfrm>
            <a:off x="7335908" y="3559203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8" name="Oval 127"/>
          <p:cNvSpPr/>
          <p:nvPr/>
        </p:nvSpPr>
        <p:spPr>
          <a:xfrm>
            <a:off x="8323358" y="3734314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9" name="Oval 128"/>
          <p:cNvSpPr/>
          <p:nvPr/>
        </p:nvSpPr>
        <p:spPr>
          <a:xfrm>
            <a:off x="9340836" y="2719439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0" name="Oval 129"/>
          <p:cNvSpPr/>
          <p:nvPr/>
        </p:nvSpPr>
        <p:spPr>
          <a:xfrm>
            <a:off x="10183836" y="1768911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131" name="Straight Connector 130"/>
          <p:cNvCxnSpPr/>
          <p:nvPr/>
        </p:nvCxnSpPr>
        <p:spPr>
          <a:xfrm>
            <a:off x="8457402" y="3254839"/>
            <a:ext cx="16110" cy="522401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>
            <a:stCxn id="127" idx="4"/>
          </p:cNvCxnSpPr>
          <p:nvPr/>
        </p:nvCxnSpPr>
        <p:spPr>
          <a:xfrm flipH="1">
            <a:off x="7474105" y="3859321"/>
            <a:ext cx="3903" cy="496956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>
            <a:off x="8583393" y="2873314"/>
            <a:ext cx="16110" cy="338599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>
            <a:endCxn id="129" idx="0"/>
          </p:cNvCxnSpPr>
          <p:nvPr/>
        </p:nvCxnSpPr>
        <p:spPr>
          <a:xfrm>
            <a:off x="9477230" y="2334586"/>
            <a:ext cx="5706" cy="384853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>
            <a:stCxn id="130" idx="4"/>
          </p:cNvCxnSpPr>
          <p:nvPr/>
        </p:nvCxnSpPr>
        <p:spPr>
          <a:xfrm>
            <a:off x="10325936" y="2069029"/>
            <a:ext cx="5705" cy="514872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TextBox 135"/>
          <p:cNvSpPr txBox="1"/>
          <p:nvPr/>
        </p:nvSpPr>
        <p:spPr>
          <a:xfrm>
            <a:off x="1108062" y="6234900"/>
            <a:ext cx="9221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The polynomial model performs poorly on the testing dataset and therefore it has large variance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691794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Рисунок 2">
            <a:extLst>
              <a:ext uri="{FF2B5EF4-FFF2-40B4-BE49-F238E27FC236}">
                <a16:creationId xmlns:a16="http://schemas.microsoft.com/office/drawing/2014/main" xmlns="" id="{CA7B8699-F746-464A-AE41-677C056F32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52"/>
          <a:stretch/>
        </p:blipFill>
        <p:spPr>
          <a:xfrm>
            <a:off x="0" y="429"/>
            <a:ext cx="12192000" cy="6229550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411786" y="89752"/>
            <a:ext cx="1185641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800" b="1" dirty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MODEL COMPLEXITY VS. ERROR</a:t>
            </a:r>
          </a:p>
        </p:txBody>
      </p:sp>
      <p:cxnSp>
        <p:nvCxnSpPr>
          <p:cNvPr id="51" name="Straight Arrow Connector 50"/>
          <p:cNvCxnSpPr/>
          <p:nvPr/>
        </p:nvCxnSpPr>
        <p:spPr>
          <a:xfrm flipV="1">
            <a:off x="5688503" y="4989958"/>
            <a:ext cx="4795616" cy="32711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flipH="1" flipV="1">
            <a:off x="5689600" y="1337940"/>
            <a:ext cx="18137" cy="3706955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6190030" y="5044895"/>
            <a:ext cx="41871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600" b="1" dirty="0" smtClean="0"/>
              <a:t>MODEL COMPLEXITY</a:t>
            </a:r>
            <a:endParaRPr lang="en-CA" sz="3600" b="1" dirty="0"/>
          </a:p>
        </p:txBody>
      </p:sp>
      <p:sp>
        <p:nvSpPr>
          <p:cNvPr id="54" name="TextBox 53"/>
          <p:cNvSpPr txBox="1"/>
          <p:nvPr/>
        </p:nvSpPr>
        <p:spPr>
          <a:xfrm rot="16200000">
            <a:off x="4620310" y="2704282"/>
            <a:ext cx="13508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200" b="1" dirty="0" smtClean="0"/>
              <a:t>ERROR</a:t>
            </a:r>
            <a:endParaRPr lang="en-CA" sz="3200" b="1" dirty="0"/>
          </a:p>
        </p:txBody>
      </p:sp>
      <p:sp>
        <p:nvSpPr>
          <p:cNvPr id="55" name="Freeform 54"/>
          <p:cNvSpPr/>
          <p:nvPr/>
        </p:nvSpPr>
        <p:spPr>
          <a:xfrm>
            <a:off x="5870832" y="1497125"/>
            <a:ext cx="4374292" cy="3453409"/>
          </a:xfrm>
          <a:custGeom>
            <a:avLst/>
            <a:gdLst>
              <a:gd name="connsiteX0" fmla="*/ 0 w 4374292"/>
              <a:gd name="connsiteY0" fmla="*/ 0 h 3453409"/>
              <a:gd name="connsiteX1" fmla="*/ 436606 w 4374292"/>
              <a:gd name="connsiteY1" fmla="*/ 2166552 h 3453409"/>
              <a:gd name="connsiteX2" fmla="*/ 1515763 w 4374292"/>
              <a:gd name="connsiteY2" fmla="*/ 3171568 h 3453409"/>
              <a:gd name="connsiteX3" fmla="*/ 4374292 w 4374292"/>
              <a:gd name="connsiteY3" fmla="*/ 3361038 h 3453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74292" h="3453409">
                <a:moveTo>
                  <a:pt x="0" y="0"/>
                </a:moveTo>
                <a:cubicBezTo>
                  <a:pt x="91989" y="818978"/>
                  <a:pt x="183979" y="1637957"/>
                  <a:pt x="436606" y="2166552"/>
                </a:cubicBezTo>
                <a:cubicBezTo>
                  <a:pt x="689233" y="2695147"/>
                  <a:pt x="859482" y="2972487"/>
                  <a:pt x="1515763" y="3171568"/>
                </a:cubicBezTo>
                <a:cubicBezTo>
                  <a:pt x="2172044" y="3370649"/>
                  <a:pt x="4153244" y="3577968"/>
                  <a:pt x="4374292" y="3361038"/>
                </a:cubicBezTo>
              </a:path>
            </a:pathLst>
          </a:custGeom>
          <a:noFill/>
          <a:ln w="762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6" name="Freeform 55"/>
          <p:cNvSpPr/>
          <p:nvPr/>
        </p:nvSpPr>
        <p:spPr>
          <a:xfrm flipH="1">
            <a:off x="5663776" y="1497125"/>
            <a:ext cx="4374292" cy="3453409"/>
          </a:xfrm>
          <a:custGeom>
            <a:avLst/>
            <a:gdLst>
              <a:gd name="connsiteX0" fmla="*/ 0 w 4374292"/>
              <a:gd name="connsiteY0" fmla="*/ 0 h 3453409"/>
              <a:gd name="connsiteX1" fmla="*/ 436606 w 4374292"/>
              <a:gd name="connsiteY1" fmla="*/ 2166552 h 3453409"/>
              <a:gd name="connsiteX2" fmla="*/ 1515763 w 4374292"/>
              <a:gd name="connsiteY2" fmla="*/ 3171568 h 3453409"/>
              <a:gd name="connsiteX3" fmla="*/ 4374292 w 4374292"/>
              <a:gd name="connsiteY3" fmla="*/ 3361038 h 3453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74292" h="3453409">
                <a:moveTo>
                  <a:pt x="0" y="0"/>
                </a:moveTo>
                <a:cubicBezTo>
                  <a:pt x="91989" y="818978"/>
                  <a:pt x="183979" y="1637957"/>
                  <a:pt x="436606" y="2166552"/>
                </a:cubicBezTo>
                <a:cubicBezTo>
                  <a:pt x="689233" y="2695147"/>
                  <a:pt x="859482" y="2972487"/>
                  <a:pt x="1515763" y="3171568"/>
                </a:cubicBezTo>
                <a:cubicBezTo>
                  <a:pt x="2172044" y="3370649"/>
                  <a:pt x="4153244" y="3577968"/>
                  <a:pt x="4374292" y="3361038"/>
                </a:cubicBezTo>
              </a:path>
            </a:pathLst>
          </a:custGeom>
          <a:noFill/>
          <a:ln w="762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7" name="TextBox 56"/>
          <p:cNvSpPr txBox="1"/>
          <p:nvPr/>
        </p:nvSpPr>
        <p:spPr>
          <a:xfrm>
            <a:off x="9969285" y="2011163"/>
            <a:ext cx="1164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rgbClr val="FF0000"/>
                </a:solidFill>
              </a:rPr>
              <a:t>VARIANCE</a:t>
            </a:r>
            <a:endParaRPr lang="en-CA" b="1" dirty="0">
              <a:solidFill>
                <a:srgbClr val="FF0000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9597764" y="4533271"/>
            <a:ext cx="6238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chemeClr val="tx2"/>
                </a:solidFill>
              </a:rPr>
              <a:t>BIAS</a:t>
            </a:r>
            <a:endParaRPr lang="en-CA" b="1" dirty="0">
              <a:solidFill>
                <a:schemeClr val="tx2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5752859" y="5636550"/>
            <a:ext cx="874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/>
              <a:t>LINEAR</a:t>
            </a:r>
            <a:endParaRPr lang="en-CA" b="1" dirty="0"/>
          </a:p>
        </p:txBody>
      </p:sp>
      <p:sp>
        <p:nvSpPr>
          <p:cNvPr id="60" name="TextBox 59"/>
          <p:cNvSpPr txBox="1"/>
          <p:nvPr/>
        </p:nvSpPr>
        <p:spPr>
          <a:xfrm>
            <a:off x="9460579" y="5636550"/>
            <a:ext cx="15221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/>
              <a:t>POLYNOMIAL</a:t>
            </a:r>
            <a:endParaRPr lang="en-CA" b="1" dirty="0"/>
          </a:p>
        </p:txBody>
      </p:sp>
      <p:sp>
        <p:nvSpPr>
          <p:cNvPr id="61" name="Right Arrow 60"/>
          <p:cNvSpPr/>
          <p:nvPr/>
        </p:nvSpPr>
        <p:spPr>
          <a:xfrm>
            <a:off x="6627201" y="5691226"/>
            <a:ext cx="2833378" cy="25432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62" name="Straight Connector 61"/>
          <p:cNvCxnSpPr/>
          <p:nvPr/>
        </p:nvCxnSpPr>
        <p:spPr>
          <a:xfrm>
            <a:off x="7899400" y="1952266"/>
            <a:ext cx="0" cy="3037692"/>
          </a:xfrm>
          <a:prstGeom prst="line">
            <a:avLst/>
          </a:prstGeom>
          <a:ln w="762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Freeform 62"/>
          <p:cNvSpPr/>
          <p:nvPr/>
        </p:nvSpPr>
        <p:spPr>
          <a:xfrm>
            <a:off x="6004448" y="1510976"/>
            <a:ext cx="1899139" cy="3272339"/>
          </a:xfrm>
          <a:custGeom>
            <a:avLst/>
            <a:gdLst>
              <a:gd name="connsiteX0" fmla="*/ 0 w 1899139"/>
              <a:gd name="connsiteY0" fmla="*/ 0 h 3272339"/>
              <a:gd name="connsiteX1" fmla="*/ 321548 w 1899139"/>
              <a:gd name="connsiteY1" fmla="*/ 1798655 h 3272339"/>
              <a:gd name="connsiteX2" fmla="*/ 894304 w 1899139"/>
              <a:gd name="connsiteY2" fmla="*/ 2773345 h 3272339"/>
              <a:gd name="connsiteX3" fmla="*/ 1798655 w 1899139"/>
              <a:gd name="connsiteY3" fmla="*/ 3195376 h 3272339"/>
              <a:gd name="connsiteX4" fmla="*/ 1899139 w 1899139"/>
              <a:gd name="connsiteY4" fmla="*/ 3215472 h 3272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99139" h="3272339">
                <a:moveTo>
                  <a:pt x="0" y="0"/>
                </a:moveTo>
                <a:cubicBezTo>
                  <a:pt x="86248" y="668215"/>
                  <a:pt x="172497" y="1336431"/>
                  <a:pt x="321548" y="1798655"/>
                </a:cubicBezTo>
                <a:cubicBezTo>
                  <a:pt x="470599" y="2260879"/>
                  <a:pt x="648120" y="2540558"/>
                  <a:pt x="894304" y="2773345"/>
                </a:cubicBezTo>
                <a:cubicBezTo>
                  <a:pt x="1140488" y="3006132"/>
                  <a:pt x="1631183" y="3121688"/>
                  <a:pt x="1798655" y="3195376"/>
                </a:cubicBezTo>
                <a:cubicBezTo>
                  <a:pt x="1966128" y="3269064"/>
                  <a:pt x="1637882" y="3314281"/>
                  <a:pt x="1899139" y="3215472"/>
                </a:cubicBezTo>
              </a:path>
            </a:pathLst>
          </a:custGeom>
          <a:noFill/>
          <a:ln w="57150">
            <a:solidFill>
              <a:srgbClr val="00B05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8" name="Freeform 67"/>
          <p:cNvSpPr/>
          <p:nvPr/>
        </p:nvSpPr>
        <p:spPr>
          <a:xfrm flipH="1">
            <a:off x="7899400" y="1510976"/>
            <a:ext cx="1899139" cy="3272339"/>
          </a:xfrm>
          <a:custGeom>
            <a:avLst/>
            <a:gdLst>
              <a:gd name="connsiteX0" fmla="*/ 0 w 1899139"/>
              <a:gd name="connsiteY0" fmla="*/ 0 h 3272339"/>
              <a:gd name="connsiteX1" fmla="*/ 321548 w 1899139"/>
              <a:gd name="connsiteY1" fmla="*/ 1798655 h 3272339"/>
              <a:gd name="connsiteX2" fmla="*/ 894304 w 1899139"/>
              <a:gd name="connsiteY2" fmla="*/ 2773345 h 3272339"/>
              <a:gd name="connsiteX3" fmla="*/ 1798655 w 1899139"/>
              <a:gd name="connsiteY3" fmla="*/ 3195376 h 3272339"/>
              <a:gd name="connsiteX4" fmla="*/ 1899139 w 1899139"/>
              <a:gd name="connsiteY4" fmla="*/ 3215472 h 3272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99139" h="3272339">
                <a:moveTo>
                  <a:pt x="0" y="0"/>
                </a:moveTo>
                <a:cubicBezTo>
                  <a:pt x="86248" y="668215"/>
                  <a:pt x="172497" y="1336431"/>
                  <a:pt x="321548" y="1798655"/>
                </a:cubicBezTo>
                <a:cubicBezTo>
                  <a:pt x="470599" y="2260879"/>
                  <a:pt x="648120" y="2540558"/>
                  <a:pt x="894304" y="2773345"/>
                </a:cubicBezTo>
                <a:cubicBezTo>
                  <a:pt x="1140488" y="3006132"/>
                  <a:pt x="1631183" y="3121688"/>
                  <a:pt x="1798655" y="3195376"/>
                </a:cubicBezTo>
                <a:cubicBezTo>
                  <a:pt x="1966128" y="3269064"/>
                  <a:pt x="1637882" y="3314281"/>
                  <a:pt x="1899139" y="3215472"/>
                </a:cubicBezTo>
              </a:path>
            </a:pathLst>
          </a:custGeom>
          <a:noFill/>
          <a:ln w="57150">
            <a:solidFill>
              <a:srgbClr val="00B05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9" name="TextBox 68"/>
          <p:cNvSpPr txBox="1"/>
          <p:nvPr/>
        </p:nvSpPr>
        <p:spPr>
          <a:xfrm>
            <a:off x="8928324" y="1607997"/>
            <a:ext cx="10141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 smtClean="0">
                <a:solidFill>
                  <a:srgbClr val="00B050"/>
                </a:solidFill>
              </a:rPr>
              <a:t>TOTAL ERROR</a:t>
            </a:r>
            <a:endParaRPr lang="en-CA" b="1" dirty="0">
              <a:solidFill>
                <a:srgbClr val="00B050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7121036" y="1360166"/>
            <a:ext cx="15567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/>
              <a:t>OPTIMUM MODEL </a:t>
            </a:r>
            <a:endParaRPr lang="en-CA" b="1" dirty="0"/>
          </a:p>
        </p:txBody>
      </p:sp>
      <p:sp>
        <p:nvSpPr>
          <p:cNvPr id="2" name="Rectangle 1"/>
          <p:cNvSpPr/>
          <p:nvPr/>
        </p:nvSpPr>
        <p:spPr>
          <a:xfrm>
            <a:off x="335586" y="1630965"/>
            <a:ext cx="466356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Regularization works by reducing the variance at the cost of adding some bias to the model.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A trade-off between variance and bias occurs</a:t>
            </a:r>
          </a:p>
        </p:txBody>
      </p:sp>
    </p:spTree>
    <p:extLst>
      <p:ext uri="{BB962C8B-B14F-4D97-AF65-F5344CB8AC3E}">
        <p14:creationId xmlns:p14="http://schemas.microsoft.com/office/powerpoint/2010/main" val="1015983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2">
            <a:extLst>
              <a:ext uri="{FF2B5EF4-FFF2-40B4-BE49-F238E27FC236}">
                <a16:creationId xmlns:a16="http://schemas.microsoft.com/office/drawing/2014/main" xmlns="" id="{CA7B8699-F746-464A-AE41-677C056F32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52"/>
          <a:stretch/>
        </p:blipFill>
        <p:spPr>
          <a:xfrm>
            <a:off x="0" y="429"/>
            <a:ext cx="12192000" cy="6229550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419100" y="95706"/>
            <a:ext cx="1185641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800" b="1" dirty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MODEL COMPLEXITY VS. ERROR</a:t>
            </a:r>
          </a:p>
        </p:txBody>
      </p:sp>
      <p:graphicFrame>
        <p:nvGraphicFramePr>
          <p:cNvPr id="21" name="Content Placeholder 2"/>
          <p:cNvGraphicFramePr>
            <a:graphicFrameLocks/>
          </p:cNvGraphicFramePr>
          <p:nvPr>
            <p:extLst/>
          </p:nvPr>
        </p:nvGraphicFramePr>
        <p:xfrm>
          <a:off x="533400" y="1321435"/>
          <a:ext cx="10972800" cy="293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86400"/>
                <a:gridCol w="5486400"/>
              </a:tblGrid>
              <a:tr h="370840">
                <a:tc>
                  <a:txBody>
                    <a:bodyPr/>
                    <a:lstStyle/>
                    <a:p>
                      <a:r>
                        <a:rPr lang="en-CA" dirty="0" smtClean="0"/>
                        <a:t>MODEL #1 (LINEAR</a:t>
                      </a:r>
                      <a:r>
                        <a:rPr lang="en-CA" baseline="0" dirty="0" smtClean="0"/>
                        <a:t> REGRESSION) (SIMPLE)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MODEL #2 (HIGH</a:t>
                      </a:r>
                      <a:r>
                        <a:rPr lang="en-CA" baseline="0" dirty="0" smtClean="0"/>
                        <a:t> ORDER POLYNOMIAL) (COMPLEX)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CA" b="0" dirty="0" smtClean="0"/>
                        <a:t>Model has </a:t>
                      </a:r>
                      <a:r>
                        <a:rPr lang="en-CA" b="1" dirty="0" smtClean="0"/>
                        <a:t>High</a:t>
                      </a:r>
                      <a:r>
                        <a:rPr lang="en-CA" b="1" baseline="0" dirty="0" smtClean="0"/>
                        <a:t> bias </a:t>
                      </a:r>
                      <a:r>
                        <a:rPr lang="en-CA" baseline="0" dirty="0" smtClean="0"/>
                        <a:t>because it is very rigid (not flexible) and cannot fit the training dataset well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Model has </a:t>
                      </a:r>
                      <a:r>
                        <a:rPr lang="en-CA" b="1" dirty="0" smtClean="0"/>
                        <a:t>small</a:t>
                      </a:r>
                      <a:r>
                        <a:rPr lang="en-CA" b="1" baseline="0" dirty="0" smtClean="0"/>
                        <a:t> bias </a:t>
                      </a:r>
                      <a:r>
                        <a:rPr lang="en-CA" baseline="0" dirty="0" smtClean="0"/>
                        <a:t>because it is flexible and can fit the training dataset very well.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 smtClean="0"/>
                        <a:t>Has </a:t>
                      </a:r>
                      <a:r>
                        <a:rPr lang="en-CA" b="1" dirty="0" smtClean="0"/>
                        <a:t>small variance</a:t>
                      </a:r>
                      <a:r>
                        <a:rPr lang="en-CA" b="1" baseline="0" dirty="0" smtClean="0"/>
                        <a:t> (variability) </a:t>
                      </a:r>
                      <a:r>
                        <a:rPr lang="en-CA" baseline="0" dirty="0" smtClean="0"/>
                        <a:t>because it can fit the training data and the testing data with similar level (the model is able to generalize better) and avoids overfitting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Has </a:t>
                      </a:r>
                      <a:r>
                        <a:rPr lang="en-CA" b="1" dirty="0" smtClean="0"/>
                        <a:t>large</a:t>
                      </a:r>
                      <a:r>
                        <a:rPr lang="en-CA" b="1" baseline="0" dirty="0" smtClean="0"/>
                        <a:t> variance (variability) </a:t>
                      </a:r>
                      <a:r>
                        <a:rPr lang="en-CA" baseline="0" dirty="0" smtClean="0"/>
                        <a:t>because the model over fitted the training dataset and it performs poorly on the testing dataset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CA" baseline="0" dirty="0" smtClean="0"/>
                        <a:t>Performance is consistent between the training dataset and the testing dataset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Performance</a:t>
                      </a:r>
                      <a:r>
                        <a:rPr lang="en-CA" baseline="0" dirty="0" smtClean="0"/>
                        <a:t> varies greatly between the training dataset and the testing dataset (high variability)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 smtClean="0"/>
                        <a:t>Good</a:t>
                      </a:r>
                      <a:r>
                        <a:rPr lang="en-CA" baseline="0" dirty="0" smtClean="0"/>
                        <a:t> generalization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Over fitted</a:t>
                      </a:r>
                      <a:endParaRPr lang="en-CA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838200" y="4257675"/>
            <a:ext cx="10515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i="1" dirty="0" smtClean="0"/>
              <a:t>Variance measures the difference in fits between the training dataset and the testing dataset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i="1" dirty="0" smtClean="0"/>
              <a:t>If the model generalizes better, the model has small variance which means the model performance is consistent among the training and testing datasets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i="1" dirty="0" smtClean="0"/>
              <a:t>If the model over fits the training dataset, the model has large variance</a:t>
            </a:r>
            <a:endParaRPr lang="en-CA" i="1" dirty="0"/>
          </a:p>
        </p:txBody>
      </p:sp>
      <p:sp>
        <p:nvSpPr>
          <p:cNvPr id="23" name="TextBox 22"/>
          <p:cNvSpPr txBox="1"/>
          <p:nvPr/>
        </p:nvSpPr>
        <p:spPr>
          <a:xfrm>
            <a:off x="1599471" y="5458004"/>
            <a:ext cx="9328644" cy="646331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CA" b="1" dirty="0" smtClean="0"/>
              <a:t>PERFECT REGRESSION MODEL SHALL HAVE SMALL BIAS AND SMALL VARIABILITY!</a:t>
            </a:r>
          </a:p>
          <a:p>
            <a:pPr algn="ctr"/>
            <a:r>
              <a:rPr lang="en-CA" b="1" dirty="0" smtClean="0"/>
              <a:t>A TRADEOFF BETWEEN THE BIAS AND VARIANCE SHALL BE PERFORMED FOR ULTIMATE RESULTS</a:t>
            </a:r>
            <a:endParaRPr lang="en-CA" b="1" dirty="0"/>
          </a:p>
        </p:txBody>
      </p:sp>
    </p:spTree>
    <p:extLst>
      <p:ext uri="{BB962C8B-B14F-4D97-AF65-F5344CB8AC3E}">
        <p14:creationId xmlns:p14="http://schemas.microsoft.com/office/powerpoint/2010/main" val="3061650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5012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5E849447-DDEB-47D5-85A4-F583EE51AAE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2822" y="2667932"/>
            <a:ext cx="7449178" cy="4189639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D50B6374-5038-40F7-B15A-1341141BF4DF}"/>
              </a:ext>
            </a:extLst>
          </p:cNvPr>
          <p:cNvSpPr/>
          <p:nvPr/>
        </p:nvSpPr>
        <p:spPr>
          <a:xfrm>
            <a:off x="1111207" y="1855691"/>
            <a:ext cx="9827492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CA" sz="4400" b="1" dirty="0" smtClean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CLASSIFICATION </a:t>
            </a:r>
            <a:r>
              <a:rPr lang="en-CA" sz="4400" b="1" dirty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MODELS KEY PERFORMANCE INDICATORS (</a:t>
            </a:r>
            <a:r>
              <a:rPr lang="en-CA" sz="4400" b="1" dirty="0" smtClean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KPIs)</a:t>
            </a:r>
            <a:endParaRPr lang="en-CA" sz="4400" b="1" dirty="0">
              <a:solidFill>
                <a:srgbClr val="E55B2D"/>
              </a:solidFill>
              <a:latin typeface="Montserrat" charset="0"/>
              <a:ea typeface="Montserrat" charset="0"/>
              <a:cs typeface="Montserrat" charset="0"/>
            </a:endParaRPr>
          </a:p>
          <a:p>
            <a:endParaRPr lang="ru-RU" sz="4400" b="1" dirty="0">
              <a:solidFill>
                <a:srgbClr val="E55B2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4944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Рисунок 2">
            <a:extLst>
              <a:ext uri="{FF2B5EF4-FFF2-40B4-BE49-F238E27FC236}">
                <a16:creationId xmlns:a16="http://schemas.microsoft.com/office/drawing/2014/main" xmlns="" id="{CA7B8699-F746-464A-AE41-677C056F32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52"/>
          <a:stretch/>
        </p:blipFill>
        <p:spPr>
          <a:xfrm>
            <a:off x="0" y="429"/>
            <a:ext cx="12192000" cy="6229550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412326" y="93020"/>
            <a:ext cx="98274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800" b="1" dirty="0" smtClean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CONFUSION </a:t>
            </a:r>
            <a:r>
              <a:rPr lang="en-CA" sz="2800" b="1" dirty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MATRIX</a:t>
            </a:r>
          </a:p>
        </p:txBody>
      </p:sp>
      <p:sp>
        <p:nvSpPr>
          <p:cNvPr id="51" name="Google Shape;123;p17"/>
          <p:cNvSpPr txBox="1"/>
          <p:nvPr/>
        </p:nvSpPr>
        <p:spPr>
          <a:xfrm>
            <a:off x="584199" y="1833049"/>
            <a:ext cx="5940423" cy="5093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lnSpc>
                <a:spcPct val="80000"/>
              </a:lnSpc>
              <a:buClr>
                <a:srgbClr val="124359"/>
              </a:buClr>
              <a:buSzPts val="3200"/>
              <a:buFont typeface="Montserrat Black"/>
              <a:buNone/>
            </a:pPr>
            <a:endParaRPr sz="3200" b="1" kern="0" dirty="0">
              <a:solidFill>
                <a:srgbClr val="124359"/>
              </a:solidFill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graphicFrame>
        <p:nvGraphicFramePr>
          <p:cNvPr id="52" name="Table 51"/>
          <p:cNvGraphicFramePr>
            <a:graphicFrameLocks noGrp="1"/>
          </p:cNvGraphicFramePr>
          <p:nvPr>
            <p:extLst/>
          </p:nvPr>
        </p:nvGraphicFramePr>
        <p:xfrm>
          <a:off x="4449798" y="2314782"/>
          <a:ext cx="4145594" cy="3526786"/>
        </p:xfrm>
        <a:graphic>
          <a:graphicData uri="http://schemas.openxmlformats.org/drawingml/2006/table">
            <a:tbl>
              <a:tblPr firstRow="1" bandRow="1"/>
              <a:tblGrid>
                <a:gridCol w="2072797"/>
                <a:gridCol w="2072797"/>
              </a:tblGrid>
              <a:tr h="178603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endParaRPr lang="en-CA" dirty="0"/>
                    </a:p>
                  </a:txBody>
                  <a:tcPr>
                    <a:lnL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endParaRPr lang="en-CA" dirty="0"/>
                    </a:p>
                  </a:txBody>
                  <a:tcPr>
                    <a:lnL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407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endParaRPr lang="en-CA" dirty="0"/>
                    </a:p>
                  </a:txBody>
                  <a:tcPr>
                    <a:lnL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endParaRPr lang="en-CA" dirty="0"/>
                    </a:p>
                  </a:txBody>
                  <a:tcPr>
                    <a:lnL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3" name="Left Brace 52"/>
          <p:cNvSpPr/>
          <p:nvPr/>
        </p:nvSpPr>
        <p:spPr>
          <a:xfrm>
            <a:off x="3805929" y="2307656"/>
            <a:ext cx="424543" cy="3594163"/>
          </a:xfrm>
          <a:prstGeom prst="leftBrace">
            <a:avLst>
              <a:gd name="adj1" fmla="val 123718"/>
              <a:gd name="adj2" fmla="val 50000"/>
            </a:avLst>
          </a:prstGeom>
          <a:noFill/>
          <a:ln w="5715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0" cap="none" spc="0" normalizeH="0" baseline="0" noProof="0" smtClean="0">
              <a:ln>
                <a:noFill/>
              </a:ln>
              <a:solidFill>
                <a:srgbClr val="0A091B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54" name="Left Brace 53"/>
          <p:cNvSpPr/>
          <p:nvPr/>
        </p:nvSpPr>
        <p:spPr>
          <a:xfrm rot="5400000">
            <a:off x="6330526" y="-89087"/>
            <a:ext cx="384139" cy="4012246"/>
          </a:xfrm>
          <a:prstGeom prst="leftBrace">
            <a:avLst>
              <a:gd name="adj1" fmla="val 123718"/>
              <a:gd name="adj2" fmla="val 50473"/>
            </a:avLst>
          </a:prstGeom>
          <a:noFill/>
          <a:ln w="5715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0" cap="none" spc="0" normalizeH="0" baseline="0" noProof="0" smtClean="0">
              <a:ln>
                <a:noFill/>
              </a:ln>
              <a:solidFill>
                <a:srgbClr val="0A091B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298797" y="3869398"/>
            <a:ext cx="22878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Roboto"/>
              </a:rPr>
              <a:t>PREDICTIONS</a:t>
            </a:r>
            <a:endParaRPr lang="en-CA" sz="2400" b="1" dirty="0">
              <a:solidFill>
                <a:srgbClr val="FF0000"/>
              </a:solidFill>
              <a:latin typeface="Roboto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5404340" y="1107542"/>
            <a:ext cx="22365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Roboto"/>
              </a:rPr>
              <a:t>TRUE CLASS</a:t>
            </a:r>
            <a:endParaRPr lang="en-CA" sz="2400" b="1" dirty="0">
              <a:solidFill>
                <a:srgbClr val="FF0000"/>
              </a:solidFill>
              <a:latin typeface="Roboto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847543" y="2976614"/>
            <a:ext cx="12875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  <a:latin typeface="Roboto"/>
              </a:rPr>
              <a:t>TRUE +</a:t>
            </a:r>
            <a:endParaRPr lang="en-CA" sz="2400" b="1" dirty="0">
              <a:solidFill>
                <a:srgbClr val="00B050"/>
              </a:solidFill>
              <a:latin typeface="Roboto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953262" y="4762479"/>
            <a:ext cx="12105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  <a:latin typeface="Roboto"/>
              </a:rPr>
              <a:t>TRUE -</a:t>
            </a:r>
            <a:endParaRPr lang="en-CA" sz="2400" b="1" dirty="0">
              <a:solidFill>
                <a:srgbClr val="00B050"/>
              </a:solidFill>
              <a:latin typeface="Roboto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4050213" y="2915658"/>
            <a:ext cx="3642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Roboto"/>
              </a:rPr>
              <a:t>+</a:t>
            </a:r>
            <a:endParaRPr lang="en-CA" sz="2400" b="1" dirty="0">
              <a:solidFill>
                <a:srgbClr val="FF0000"/>
              </a:solidFill>
              <a:latin typeface="Roboto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4066970" y="5076069"/>
            <a:ext cx="253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Roboto"/>
              </a:rPr>
              <a:t>-</a:t>
            </a:r>
            <a:endParaRPr lang="en-CA" sz="2400" b="1" dirty="0">
              <a:solidFill>
                <a:srgbClr val="FF0000"/>
              </a:solidFill>
              <a:latin typeface="Roboto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5326072" y="1845991"/>
            <a:ext cx="3642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Roboto"/>
              </a:rPr>
              <a:t>+</a:t>
            </a:r>
            <a:endParaRPr lang="en-CA" sz="2400" b="1" dirty="0">
              <a:solidFill>
                <a:srgbClr val="FF0000"/>
              </a:solidFill>
              <a:latin typeface="Roboto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7432886" y="1829260"/>
            <a:ext cx="253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Roboto"/>
              </a:rPr>
              <a:t>-</a:t>
            </a:r>
            <a:endParaRPr lang="en-CA" sz="2400" b="1" dirty="0">
              <a:solidFill>
                <a:srgbClr val="FF0000"/>
              </a:solidFill>
              <a:latin typeface="Roboto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6849053" y="2986232"/>
            <a:ext cx="14404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C000"/>
                </a:solidFill>
                <a:latin typeface="Roboto"/>
              </a:rPr>
              <a:t>FALSE +</a:t>
            </a:r>
            <a:endParaRPr lang="en-CA" sz="2400" b="1" dirty="0">
              <a:solidFill>
                <a:srgbClr val="FFC000"/>
              </a:solidFill>
              <a:latin typeface="Roboto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4872854" y="4762479"/>
            <a:ext cx="13635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Roboto"/>
              </a:rPr>
              <a:t>FALSE -</a:t>
            </a:r>
            <a:endParaRPr lang="en-CA" sz="2400" b="1" dirty="0">
              <a:solidFill>
                <a:srgbClr val="FF0000"/>
              </a:solidFill>
              <a:latin typeface="Roboto"/>
            </a:endParaRPr>
          </a:p>
        </p:txBody>
      </p:sp>
      <p:cxnSp>
        <p:nvCxnSpPr>
          <p:cNvPr id="65" name="Curved Connector 64"/>
          <p:cNvCxnSpPr/>
          <p:nvPr/>
        </p:nvCxnSpPr>
        <p:spPr>
          <a:xfrm rot="10800000" flipV="1">
            <a:off x="3094995" y="5590997"/>
            <a:ext cx="1647376" cy="325644"/>
          </a:xfrm>
          <a:prstGeom prst="curvedConnector3">
            <a:avLst/>
          </a:prstGeom>
          <a:noFill/>
          <a:ln w="57150" cap="flat" cmpd="sng" algn="ctr">
            <a:solidFill>
              <a:srgbClr val="89C8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66" name="Curved Connector 65"/>
          <p:cNvCxnSpPr/>
          <p:nvPr/>
        </p:nvCxnSpPr>
        <p:spPr>
          <a:xfrm flipV="1">
            <a:off x="8174577" y="2497287"/>
            <a:ext cx="1655221" cy="552864"/>
          </a:xfrm>
          <a:prstGeom prst="curvedConnector3">
            <a:avLst/>
          </a:prstGeom>
          <a:noFill/>
          <a:ln w="57150" cap="flat" cmpd="sng" algn="ctr">
            <a:solidFill>
              <a:srgbClr val="89C8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67" name="TextBox 66"/>
          <p:cNvSpPr txBox="1"/>
          <p:nvPr/>
        </p:nvSpPr>
        <p:spPr>
          <a:xfrm>
            <a:off x="958014" y="5454976"/>
            <a:ext cx="25250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  <a:latin typeface="Roboto"/>
              </a:rPr>
              <a:t>TYPE II ERROR</a:t>
            </a:r>
            <a:endParaRPr lang="en-CA" sz="2400" b="1" dirty="0">
              <a:solidFill>
                <a:srgbClr val="0070C0"/>
              </a:solidFill>
              <a:latin typeface="Roboto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9151448" y="2702484"/>
            <a:ext cx="23551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  <a:latin typeface="Roboto"/>
              </a:rPr>
              <a:t>TYPE I ERROR</a:t>
            </a:r>
            <a:endParaRPr lang="en-CA" sz="2400" b="1" dirty="0">
              <a:solidFill>
                <a:srgbClr val="0070C0"/>
              </a:solidFill>
              <a:latin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3373067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4" grpId="0" animBg="1"/>
      <p:bldP spid="55" grpId="0"/>
      <p:bldP spid="56" grpId="0"/>
      <p:bldP spid="57" grpId="0"/>
      <p:bldP spid="58" grpId="0"/>
      <p:bldP spid="63" grpId="0"/>
      <p:bldP spid="64" grpId="0"/>
      <p:bldP spid="67" grpId="0"/>
      <p:bldP spid="6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Рисунок 2">
            <a:extLst>
              <a:ext uri="{FF2B5EF4-FFF2-40B4-BE49-F238E27FC236}">
                <a16:creationId xmlns:a16="http://schemas.microsoft.com/office/drawing/2014/main" xmlns="" id="{CA7B8699-F746-464A-AE41-677C056F326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52"/>
          <a:stretch/>
        </p:blipFill>
        <p:spPr>
          <a:xfrm>
            <a:off x="0" y="429"/>
            <a:ext cx="12192000" cy="6229550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406788" y="91547"/>
            <a:ext cx="982749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800" b="1" dirty="0" smtClean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CONVOLUTIONAL </a:t>
            </a:r>
            <a:r>
              <a:rPr lang="en-CA" sz="2800" b="1" dirty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NEURAL NETWORKS: ENTIRE NETWORK OVERVIEW</a:t>
            </a:r>
          </a:p>
        </p:txBody>
      </p:sp>
      <p:sp>
        <p:nvSpPr>
          <p:cNvPr id="8" name="Rectangle 7"/>
          <p:cNvSpPr/>
          <p:nvPr/>
        </p:nvSpPr>
        <p:spPr>
          <a:xfrm>
            <a:off x="5233962" y="6271735"/>
            <a:ext cx="55411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1200" b="1" dirty="0" smtClean="0"/>
              <a:t>Photo Credit: </a:t>
            </a:r>
            <a:r>
              <a:rPr lang="en-CA" sz="1200" dirty="0" smtClean="0">
                <a:hlinkClick r:id="rId4"/>
              </a:rPr>
              <a:t>https</a:t>
            </a:r>
            <a:r>
              <a:rPr lang="en-CA" sz="1200" dirty="0">
                <a:hlinkClick r:id="rId4"/>
              </a:rPr>
              <a:t>://</a:t>
            </a:r>
            <a:r>
              <a:rPr lang="en-CA" sz="1200" dirty="0" smtClean="0">
                <a:hlinkClick r:id="rId4"/>
              </a:rPr>
              <a:t>commons.wikimedia.org/wiki/File:Artificial_neural_network.svg</a:t>
            </a:r>
            <a:r>
              <a:rPr lang="en-CA" sz="1200" dirty="0" smtClean="0"/>
              <a:t/>
            </a:r>
            <a:br>
              <a:rPr lang="en-CA" sz="1200" dirty="0" smtClean="0"/>
            </a:br>
            <a:endParaRPr lang="en-CA" sz="1200" dirty="0"/>
          </a:p>
        </p:txBody>
      </p:sp>
      <p:pic>
        <p:nvPicPr>
          <p:cNvPr id="34" name="Picture 2" descr="File:Artificial neural network.sv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8806" y="2685441"/>
            <a:ext cx="2073388" cy="1851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99135" y="1976084"/>
            <a:ext cx="3080756" cy="3007952"/>
          </a:xfrm>
          <a:prstGeom prst="rect">
            <a:avLst/>
          </a:prstGeom>
        </p:spPr>
      </p:pic>
      <p:sp>
        <p:nvSpPr>
          <p:cNvPr id="37" name="Rectangle 36"/>
          <p:cNvSpPr/>
          <p:nvPr/>
        </p:nvSpPr>
        <p:spPr>
          <a:xfrm>
            <a:off x="10234280" y="2432670"/>
            <a:ext cx="1770011" cy="23160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050" dirty="0" smtClean="0">
                <a:solidFill>
                  <a:schemeClr val="dk1"/>
                </a:solidFill>
              </a:rPr>
              <a:t>T-SHIRT/TOP</a:t>
            </a:r>
            <a:endParaRPr lang="en-CA" sz="1100" dirty="0" smtClean="0"/>
          </a:p>
          <a:p>
            <a:pPr marL="457200"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050" dirty="0" smtClean="0">
                <a:solidFill>
                  <a:schemeClr val="dk1"/>
                </a:solidFill>
              </a:rPr>
              <a:t>TROUSER</a:t>
            </a:r>
            <a:endParaRPr lang="en-CA" sz="1100" dirty="0" smtClean="0"/>
          </a:p>
          <a:p>
            <a:pPr marL="457200"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050" dirty="0" smtClean="0">
                <a:solidFill>
                  <a:schemeClr val="dk1"/>
                </a:solidFill>
              </a:rPr>
              <a:t>PULLOVER</a:t>
            </a:r>
            <a:endParaRPr lang="en-CA" sz="1100" dirty="0" smtClean="0"/>
          </a:p>
          <a:p>
            <a:pPr marL="457200"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050" dirty="0" smtClean="0">
                <a:solidFill>
                  <a:schemeClr val="dk1"/>
                </a:solidFill>
              </a:rPr>
              <a:t>DRESS</a:t>
            </a:r>
            <a:endParaRPr lang="en-CA" sz="1100" dirty="0" smtClean="0"/>
          </a:p>
          <a:p>
            <a:pPr marL="457200"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050" dirty="0" smtClean="0">
                <a:solidFill>
                  <a:schemeClr val="dk1"/>
                </a:solidFill>
              </a:rPr>
              <a:t>COAT</a:t>
            </a:r>
            <a:endParaRPr lang="en-CA" sz="1100" dirty="0" smtClean="0"/>
          </a:p>
          <a:p>
            <a:pPr marL="457200"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050" dirty="0" smtClean="0">
                <a:solidFill>
                  <a:schemeClr val="dk1"/>
                </a:solidFill>
              </a:rPr>
              <a:t>SANDAL</a:t>
            </a:r>
            <a:endParaRPr lang="en-CA" sz="1100" dirty="0" smtClean="0"/>
          </a:p>
          <a:p>
            <a:pPr marL="457200"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050" dirty="0" smtClean="0">
                <a:solidFill>
                  <a:schemeClr val="dk1"/>
                </a:solidFill>
              </a:rPr>
              <a:t>SHIRT</a:t>
            </a:r>
            <a:endParaRPr lang="en-CA" sz="1100" dirty="0" smtClean="0"/>
          </a:p>
          <a:p>
            <a:pPr marL="457200"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050" dirty="0" smtClean="0">
                <a:solidFill>
                  <a:schemeClr val="dk1"/>
                </a:solidFill>
              </a:rPr>
              <a:t>SNEAKER</a:t>
            </a:r>
            <a:endParaRPr lang="en-CA" sz="1100" dirty="0" smtClean="0"/>
          </a:p>
          <a:p>
            <a:pPr marL="457200"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050" dirty="0" smtClean="0">
                <a:solidFill>
                  <a:schemeClr val="dk1"/>
                </a:solidFill>
              </a:rPr>
              <a:t>BAG</a:t>
            </a:r>
            <a:endParaRPr lang="en-CA" sz="1100" dirty="0" smtClean="0"/>
          </a:p>
          <a:p>
            <a:pPr marL="457200"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050" dirty="0" smtClean="0">
                <a:solidFill>
                  <a:schemeClr val="dk1"/>
                </a:solidFill>
              </a:rPr>
              <a:t>ANKLE BOOT</a:t>
            </a:r>
            <a:endParaRPr lang="en-CA" sz="1100" dirty="0"/>
          </a:p>
        </p:txBody>
      </p:sp>
      <p:sp>
        <p:nvSpPr>
          <p:cNvPr id="38" name="Left Brace 37"/>
          <p:cNvSpPr/>
          <p:nvPr/>
        </p:nvSpPr>
        <p:spPr>
          <a:xfrm>
            <a:off x="10597075" y="1715379"/>
            <a:ext cx="574159" cy="3893939"/>
          </a:xfrm>
          <a:prstGeom prst="leftBrace">
            <a:avLst>
              <a:gd name="adj1" fmla="val 80676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9" name="Left Brace 38"/>
          <p:cNvSpPr/>
          <p:nvPr/>
        </p:nvSpPr>
        <p:spPr>
          <a:xfrm rot="10800000">
            <a:off x="11535615" y="1715578"/>
            <a:ext cx="574159" cy="3893939"/>
          </a:xfrm>
          <a:prstGeom prst="leftBrace">
            <a:avLst>
              <a:gd name="adj1" fmla="val 82407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801" y="2973012"/>
            <a:ext cx="1438732" cy="1343241"/>
          </a:xfrm>
          <a:prstGeom prst="rect">
            <a:avLst/>
          </a:prstGeom>
        </p:spPr>
      </p:pic>
      <p:sp>
        <p:nvSpPr>
          <p:cNvPr id="41" name="Rectangle 40"/>
          <p:cNvSpPr/>
          <p:nvPr/>
        </p:nvSpPr>
        <p:spPr>
          <a:xfrm>
            <a:off x="2393354" y="2190476"/>
            <a:ext cx="1634367" cy="159851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2" name="Rectangle 41"/>
          <p:cNvSpPr/>
          <p:nvPr/>
        </p:nvSpPr>
        <p:spPr>
          <a:xfrm>
            <a:off x="2697738" y="2626566"/>
            <a:ext cx="1634367" cy="159851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3" name="Rectangle 42"/>
          <p:cNvSpPr/>
          <p:nvPr/>
        </p:nvSpPr>
        <p:spPr>
          <a:xfrm>
            <a:off x="3070457" y="3207780"/>
            <a:ext cx="1634367" cy="159851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4" name="Rectangle 43"/>
          <p:cNvSpPr/>
          <p:nvPr/>
        </p:nvSpPr>
        <p:spPr>
          <a:xfrm>
            <a:off x="3437360" y="3754026"/>
            <a:ext cx="1634367" cy="159851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b="1" dirty="0" smtClean="0"/>
              <a:t>KERNELS/</a:t>
            </a:r>
          </a:p>
          <a:p>
            <a:pPr algn="ctr"/>
            <a:r>
              <a:rPr lang="en-CA" b="1" dirty="0" smtClean="0"/>
              <a:t>FEATURE DETECTORS</a:t>
            </a:r>
            <a:endParaRPr lang="en-CA" b="1" dirty="0"/>
          </a:p>
        </p:txBody>
      </p:sp>
      <p:sp>
        <p:nvSpPr>
          <p:cNvPr id="45" name="Rectangle 44"/>
          <p:cNvSpPr/>
          <p:nvPr/>
        </p:nvSpPr>
        <p:spPr>
          <a:xfrm>
            <a:off x="6002022" y="2583989"/>
            <a:ext cx="984116" cy="102707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6" name="Rectangle 45"/>
          <p:cNvSpPr/>
          <p:nvPr/>
        </p:nvSpPr>
        <p:spPr>
          <a:xfrm>
            <a:off x="6396484" y="3051725"/>
            <a:ext cx="984116" cy="102707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7" name="Rectangle 46"/>
          <p:cNvSpPr/>
          <p:nvPr/>
        </p:nvSpPr>
        <p:spPr>
          <a:xfrm>
            <a:off x="6683276" y="3489228"/>
            <a:ext cx="984116" cy="102707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8" name="Rectangle 47"/>
          <p:cNvSpPr/>
          <p:nvPr/>
        </p:nvSpPr>
        <p:spPr>
          <a:xfrm>
            <a:off x="7077738" y="3956964"/>
            <a:ext cx="984116" cy="102707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200" b="1" dirty="0" smtClean="0"/>
              <a:t>POOLING FILTERS</a:t>
            </a:r>
            <a:endParaRPr lang="en-CA" sz="1200" b="1" dirty="0"/>
          </a:p>
        </p:txBody>
      </p:sp>
      <p:sp>
        <p:nvSpPr>
          <p:cNvPr id="49" name="Right Arrow 48"/>
          <p:cNvSpPr/>
          <p:nvPr/>
        </p:nvSpPr>
        <p:spPr>
          <a:xfrm>
            <a:off x="1401193" y="3425824"/>
            <a:ext cx="841104" cy="38663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0" name="Right Arrow 49"/>
          <p:cNvSpPr/>
          <p:nvPr/>
        </p:nvSpPr>
        <p:spPr>
          <a:xfrm>
            <a:off x="7711123" y="3458582"/>
            <a:ext cx="968907" cy="4095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1" name="Right Arrow 50"/>
          <p:cNvSpPr/>
          <p:nvPr/>
        </p:nvSpPr>
        <p:spPr>
          <a:xfrm>
            <a:off x="5068855" y="3425824"/>
            <a:ext cx="841104" cy="38663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2" name="TextBox 51"/>
          <p:cNvSpPr txBox="1"/>
          <p:nvPr/>
        </p:nvSpPr>
        <p:spPr>
          <a:xfrm>
            <a:off x="2697738" y="5499317"/>
            <a:ext cx="24096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rgbClr val="FF0000"/>
                </a:solidFill>
              </a:rPr>
              <a:t>CONVOLUTIONAL LAYER</a:t>
            </a:r>
            <a:endParaRPr lang="en-CA" b="1" dirty="0">
              <a:solidFill>
                <a:srgbClr val="FF0000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396484" y="5498071"/>
            <a:ext cx="35073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defRPr b="1">
                <a:solidFill>
                  <a:srgbClr val="FF0000"/>
                </a:solidFill>
              </a:defRPr>
            </a:lvl1pPr>
          </a:lstStyle>
          <a:p>
            <a:r>
              <a:rPr lang="en-CA" dirty="0"/>
              <a:t>POOLING LAYER </a:t>
            </a:r>
            <a:r>
              <a:rPr lang="en-CA" dirty="0" smtClean="0"/>
              <a:t>(DOWNSAMPLING)</a:t>
            </a:r>
            <a:endParaRPr lang="en-CA" dirty="0"/>
          </a:p>
        </p:txBody>
      </p:sp>
      <p:sp>
        <p:nvSpPr>
          <p:cNvPr id="54" name="TextBox 53"/>
          <p:cNvSpPr txBox="1"/>
          <p:nvPr/>
        </p:nvSpPr>
        <p:spPr>
          <a:xfrm>
            <a:off x="1292633" y="3097525"/>
            <a:ext cx="117852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defRPr b="1">
                <a:solidFill>
                  <a:srgbClr val="FF0000"/>
                </a:solidFill>
              </a:defRPr>
            </a:lvl1pPr>
          </a:lstStyle>
          <a:p>
            <a:r>
              <a:rPr lang="en-CA" sz="1050" dirty="0" smtClean="0"/>
              <a:t>CONVOLUTION</a:t>
            </a:r>
            <a:endParaRPr lang="en-CA" sz="1050" dirty="0"/>
          </a:p>
        </p:txBody>
      </p:sp>
      <p:sp>
        <p:nvSpPr>
          <p:cNvPr id="55" name="TextBox 54"/>
          <p:cNvSpPr txBox="1"/>
          <p:nvPr/>
        </p:nvSpPr>
        <p:spPr>
          <a:xfrm>
            <a:off x="5016406" y="3143519"/>
            <a:ext cx="80342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defRPr b="1">
                <a:solidFill>
                  <a:srgbClr val="FF0000"/>
                </a:solidFill>
              </a:defRPr>
            </a:lvl1pPr>
          </a:lstStyle>
          <a:p>
            <a:r>
              <a:rPr lang="en-CA" sz="1050" dirty="0" smtClean="0"/>
              <a:t>POOLING</a:t>
            </a:r>
            <a:endParaRPr lang="en-CA" sz="1050" dirty="0"/>
          </a:p>
        </p:txBody>
      </p:sp>
      <p:sp>
        <p:nvSpPr>
          <p:cNvPr id="56" name="TextBox 55"/>
          <p:cNvSpPr txBox="1"/>
          <p:nvPr/>
        </p:nvSpPr>
        <p:spPr>
          <a:xfrm>
            <a:off x="7569796" y="3143519"/>
            <a:ext cx="107273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defRPr b="1">
                <a:solidFill>
                  <a:srgbClr val="FF0000"/>
                </a:solidFill>
              </a:defRPr>
            </a:lvl1pPr>
          </a:lstStyle>
          <a:p>
            <a:r>
              <a:rPr lang="en-CA" sz="1050" dirty="0" smtClean="0"/>
              <a:t>FLATTENING</a:t>
            </a:r>
            <a:endParaRPr lang="en-CA" sz="1050" dirty="0"/>
          </a:p>
        </p:txBody>
      </p:sp>
      <p:pic>
        <p:nvPicPr>
          <p:cNvPr id="57" name="Picture 2" descr="Related image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9905" y="4984036"/>
            <a:ext cx="1039079" cy="840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24308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 animBg="1"/>
      <p:bldP spid="39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/>
      <p:bldP spid="53" grpId="0"/>
      <p:bldP spid="54" grpId="0"/>
      <p:bldP spid="55" grpId="0"/>
      <p:bldP spid="56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2">
            <a:extLst>
              <a:ext uri="{FF2B5EF4-FFF2-40B4-BE49-F238E27FC236}">
                <a16:creationId xmlns:a16="http://schemas.microsoft.com/office/drawing/2014/main" xmlns="" id="{CA7B8699-F746-464A-AE41-677C056F32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52"/>
          <a:stretch/>
        </p:blipFill>
        <p:spPr>
          <a:xfrm>
            <a:off x="0" y="429"/>
            <a:ext cx="12192000" cy="6229550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409724" y="93302"/>
            <a:ext cx="98274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800" b="1" dirty="0" smtClean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CONFUSION </a:t>
            </a:r>
            <a:r>
              <a:rPr lang="en-CA" sz="2800" b="1" dirty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MATRIX</a:t>
            </a:r>
          </a:p>
        </p:txBody>
      </p:sp>
      <p:sp>
        <p:nvSpPr>
          <p:cNvPr id="23" name="Прямоугольник 11">
            <a:extLst>
              <a:ext uri="{FF2B5EF4-FFF2-40B4-BE49-F238E27FC236}">
                <a16:creationId xmlns:a16="http://schemas.microsoft.com/office/drawing/2014/main" xmlns="" id="{B4B1F363-5EFE-402E-91B7-C999DD6A5345}"/>
              </a:ext>
            </a:extLst>
          </p:cNvPr>
          <p:cNvSpPr/>
          <p:nvPr/>
        </p:nvSpPr>
        <p:spPr>
          <a:xfrm>
            <a:off x="333524" y="1346271"/>
            <a:ext cx="1033447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latin typeface="Montserrat" charset="0"/>
                <a:ea typeface="Montserrat" charset="0"/>
                <a:cs typeface="Montserrat" charset="0"/>
              </a:rPr>
              <a:t>A confusion matrix is used to describe the performance of a classiﬁcation model: </a:t>
            </a:r>
            <a:endParaRPr lang="en-CA" dirty="0" smtClean="0">
              <a:latin typeface="Montserrat" charset="0"/>
              <a:ea typeface="Montserrat" charset="0"/>
              <a:cs typeface="Montserrat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dirty="0" smtClean="0">
              <a:latin typeface="Montserrat" charset="0"/>
              <a:ea typeface="Montserrat" charset="0"/>
              <a:cs typeface="Montserrat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CA" dirty="0" smtClean="0">
                <a:latin typeface="Montserrat" charset="0"/>
                <a:ea typeface="Montserrat" charset="0"/>
                <a:cs typeface="Montserrat" charset="0"/>
              </a:rPr>
              <a:t>True </a:t>
            </a:r>
            <a:r>
              <a:rPr lang="en-CA" dirty="0">
                <a:latin typeface="Montserrat" charset="0"/>
                <a:ea typeface="Montserrat" charset="0"/>
                <a:cs typeface="Montserrat" charset="0"/>
              </a:rPr>
              <a:t>positives (TP): cases when classiﬁer predicted TRUE (they have the disease), and correct class was TRUE (patient has disease). </a:t>
            </a:r>
            <a:endParaRPr lang="en-CA" dirty="0" smtClean="0">
              <a:latin typeface="Montserrat" charset="0"/>
              <a:ea typeface="Montserrat" charset="0"/>
              <a:cs typeface="Montserrat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en-CA" dirty="0" smtClean="0">
              <a:latin typeface="Montserrat" charset="0"/>
              <a:ea typeface="Montserrat" charset="0"/>
              <a:cs typeface="Montserrat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CA" dirty="0" smtClean="0">
                <a:latin typeface="Montserrat" charset="0"/>
                <a:ea typeface="Montserrat" charset="0"/>
                <a:cs typeface="Montserrat" charset="0"/>
              </a:rPr>
              <a:t>True </a:t>
            </a:r>
            <a:r>
              <a:rPr lang="en-CA" dirty="0">
                <a:latin typeface="Montserrat" charset="0"/>
                <a:ea typeface="Montserrat" charset="0"/>
                <a:cs typeface="Montserrat" charset="0"/>
              </a:rPr>
              <a:t>negatives (TN): cases when model predicted FALSE (no disease), and correct class was FALSE (patient do not have disease). </a:t>
            </a:r>
            <a:endParaRPr lang="en-CA" dirty="0" smtClean="0">
              <a:latin typeface="Montserrat" charset="0"/>
              <a:ea typeface="Montserrat" charset="0"/>
              <a:cs typeface="Montserrat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en-CA" dirty="0" smtClean="0">
              <a:latin typeface="Montserrat" charset="0"/>
              <a:ea typeface="Montserrat" charset="0"/>
              <a:cs typeface="Montserrat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CA" dirty="0" smtClean="0">
                <a:latin typeface="Montserrat" charset="0"/>
                <a:ea typeface="Montserrat" charset="0"/>
                <a:cs typeface="Montserrat" charset="0"/>
              </a:rPr>
              <a:t>False </a:t>
            </a:r>
            <a:r>
              <a:rPr lang="en-CA" dirty="0">
                <a:latin typeface="Montserrat" charset="0"/>
                <a:ea typeface="Montserrat" charset="0"/>
                <a:cs typeface="Montserrat" charset="0"/>
              </a:rPr>
              <a:t>positives (FP) (Type I error): classiﬁer predicted TRUE, but correct class was FALSE (patient did not have disease). </a:t>
            </a:r>
            <a:endParaRPr lang="en-CA" dirty="0" smtClean="0">
              <a:latin typeface="Montserrat" charset="0"/>
              <a:ea typeface="Montserrat" charset="0"/>
              <a:cs typeface="Montserrat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en-CA" dirty="0" smtClean="0">
              <a:latin typeface="Montserrat" charset="0"/>
              <a:ea typeface="Montserrat" charset="0"/>
              <a:cs typeface="Montserrat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CA" dirty="0" smtClean="0">
                <a:latin typeface="Montserrat" charset="0"/>
                <a:ea typeface="Montserrat" charset="0"/>
                <a:cs typeface="Montserrat" charset="0"/>
              </a:rPr>
              <a:t>False </a:t>
            </a:r>
            <a:r>
              <a:rPr lang="en-CA" dirty="0">
                <a:latin typeface="Montserrat" charset="0"/>
                <a:ea typeface="Montserrat" charset="0"/>
                <a:cs typeface="Montserrat" charset="0"/>
              </a:rPr>
              <a:t>negatives (FN) (Type II error): classiﬁer predicted FALSE (patient do not have disease), but they actually do have the disease</a:t>
            </a:r>
          </a:p>
        </p:txBody>
      </p:sp>
    </p:spTree>
    <p:extLst>
      <p:ext uri="{BB962C8B-B14F-4D97-AF65-F5344CB8AC3E}">
        <p14:creationId xmlns:p14="http://schemas.microsoft.com/office/powerpoint/2010/main" val="2755952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2">
            <a:extLst>
              <a:ext uri="{FF2B5EF4-FFF2-40B4-BE49-F238E27FC236}">
                <a16:creationId xmlns:a16="http://schemas.microsoft.com/office/drawing/2014/main" xmlns="" id="{CA7B8699-F746-464A-AE41-677C056F32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52"/>
          <a:stretch/>
        </p:blipFill>
        <p:spPr>
          <a:xfrm>
            <a:off x="0" y="429"/>
            <a:ext cx="12192000" cy="6229550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414483" y="94948"/>
            <a:ext cx="98274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800" b="1" dirty="0" smtClean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KEY </a:t>
            </a:r>
            <a:r>
              <a:rPr lang="en-CA" sz="2800" b="1" dirty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PERFORMANCE INDICATORS (KPI)</a:t>
            </a:r>
          </a:p>
        </p:txBody>
      </p:sp>
      <p:sp>
        <p:nvSpPr>
          <p:cNvPr id="23" name="Прямоугольник 11">
            <a:extLst>
              <a:ext uri="{FF2B5EF4-FFF2-40B4-BE49-F238E27FC236}">
                <a16:creationId xmlns:a16="http://schemas.microsoft.com/office/drawing/2014/main" xmlns="" id="{B4B1F363-5EFE-402E-91B7-C999DD6A5345}"/>
              </a:ext>
            </a:extLst>
          </p:cNvPr>
          <p:cNvSpPr/>
          <p:nvPr/>
        </p:nvSpPr>
        <p:spPr>
          <a:xfrm>
            <a:off x="333523" y="1346271"/>
            <a:ext cx="1057260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CA" dirty="0" smtClean="0">
              <a:latin typeface="Montserrat" charset="0"/>
              <a:ea typeface="Montserrat" charset="0"/>
              <a:cs typeface="Montserrat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CA" dirty="0" smtClean="0">
                <a:latin typeface="Montserrat" charset="0"/>
                <a:ea typeface="Montserrat" charset="0"/>
                <a:cs typeface="Montserrat" charset="0"/>
              </a:rPr>
              <a:t>Classiﬁcation </a:t>
            </a:r>
            <a:r>
              <a:rPr lang="en-CA" dirty="0">
                <a:latin typeface="Montserrat" charset="0"/>
                <a:ea typeface="Montserrat" charset="0"/>
                <a:cs typeface="Montserrat" charset="0"/>
              </a:rPr>
              <a:t>Accuracy = (TP+TN) / (TP + TN + FP + FN) </a:t>
            </a:r>
            <a:endParaRPr lang="en-CA" dirty="0" smtClean="0">
              <a:latin typeface="Montserrat" charset="0"/>
              <a:ea typeface="Montserrat" charset="0"/>
              <a:cs typeface="Montserrat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en-CA" dirty="0" smtClean="0">
              <a:latin typeface="Montserrat" charset="0"/>
              <a:ea typeface="Montserrat" charset="0"/>
              <a:cs typeface="Montserrat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CA" dirty="0" smtClean="0">
                <a:latin typeface="Montserrat" charset="0"/>
                <a:ea typeface="Montserrat" charset="0"/>
                <a:cs typeface="Montserrat" charset="0"/>
              </a:rPr>
              <a:t>Misclassiﬁcation </a:t>
            </a:r>
            <a:r>
              <a:rPr lang="en-CA" dirty="0">
                <a:latin typeface="Montserrat" charset="0"/>
                <a:ea typeface="Montserrat" charset="0"/>
                <a:cs typeface="Montserrat" charset="0"/>
              </a:rPr>
              <a:t>rate (Error Rate) = (FP + FN) / (TP + TN + FP + FN) </a:t>
            </a:r>
            <a:endParaRPr lang="en-CA" dirty="0" smtClean="0">
              <a:latin typeface="Montserrat" charset="0"/>
              <a:ea typeface="Montserrat" charset="0"/>
              <a:cs typeface="Montserrat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en-CA" dirty="0" smtClean="0">
              <a:latin typeface="Montserrat" charset="0"/>
              <a:ea typeface="Montserrat" charset="0"/>
              <a:cs typeface="Montserrat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CA" dirty="0" smtClean="0">
                <a:latin typeface="Montserrat" charset="0"/>
                <a:ea typeface="Montserrat" charset="0"/>
                <a:cs typeface="Montserrat" charset="0"/>
              </a:rPr>
              <a:t>Precision </a:t>
            </a:r>
            <a:r>
              <a:rPr lang="en-CA" dirty="0">
                <a:latin typeface="Montserrat" charset="0"/>
                <a:ea typeface="Montserrat" charset="0"/>
                <a:cs typeface="Montserrat" charset="0"/>
              </a:rPr>
              <a:t>= TP/Total TRUE Predictions = TP/ (TP+FP) (When model predicted TRUE class, how often was it right?) </a:t>
            </a:r>
            <a:endParaRPr lang="en-CA" dirty="0" smtClean="0">
              <a:latin typeface="Montserrat" charset="0"/>
              <a:ea typeface="Montserrat" charset="0"/>
              <a:cs typeface="Montserrat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en-CA" dirty="0" smtClean="0">
              <a:latin typeface="Montserrat" charset="0"/>
              <a:ea typeface="Montserrat" charset="0"/>
              <a:cs typeface="Montserrat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CA" dirty="0" smtClean="0">
                <a:latin typeface="Montserrat" charset="0"/>
                <a:ea typeface="Montserrat" charset="0"/>
                <a:cs typeface="Montserrat" charset="0"/>
              </a:rPr>
              <a:t>Recall </a:t>
            </a:r>
            <a:r>
              <a:rPr lang="en-CA" dirty="0">
                <a:latin typeface="Montserrat" charset="0"/>
                <a:ea typeface="Montserrat" charset="0"/>
                <a:cs typeface="Montserrat" charset="0"/>
              </a:rPr>
              <a:t>= TP/ Actual TRUE = TP/ (TP+FN) (when the class was actually TRUE, how often did the classiﬁer get it right?)</a:t>
            </a:r>
          </a:p>
        </p:txBody>
      </p:sp>
    </p:spTree>
    <p:extLst>
      <p:ext uri="{BB962C8B-B14F-4D97-AF65-F5344CB8AC3E}">
        <p14:creationId xmlns:p14="http://schemas.microsoft.com/office/powerpoint/2010/main" val="1157380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Рисунок 2">
            <a:extLst>
              <a:ext uri="{FF2B5EF4-FFF2-40B4-BE49-F238E27FC236}">
                <a16:creationId xmlns:a16="http://schemas.microsoft.com/office/drawing/2014/main" xmlns="" id="{CA7B8699-F746-464A-AE41-677C056F32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52"/>
          <a:stretch/>
        </p:blipFill>
        <p:spPr>
          <a:xfrm>
            <a:off x="0" y="429"/>
            <a:ext cx="12192000" cy="6229550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414483" y="94459"/>
            <a:ext cx="98274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800" b="1" dirty="0" smtClean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PRECISION </a:t>
            </a:r>
            <a:r>
              <a:rPr lang="en-CA" sz="2800" b="1" dirty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Vs. RECALL EXAMPLE </a:t>
            </a:r>
          </a:p>
        </p:txBody>
      </p:sp>
      <p:sp>
        <p:nvSpPr>
          <p:cNvPr id="23" name="Прямоугольник 11">
            <a:extLst>
              <a:ext uri="{FF2B5EF4-FFF2-40B4-BE49-F238E27FC236}">
                <a16:creationId xmlns:a16="http://schemas.microsoft.com/office/drawing/2014/main" xmlns="" id="{B4B1F363-5EFE-402E-91B7-C999DD6A5345}"/>
              </a:ext>
            </a:extLst>
          </p:cNvPr>
          <p:cNvSpPr/>
          <p:nvPr/>
        </p:nvSpPr>
        <p:spPr>
          <a:xfrm>
            <a:off x="1123950" y="4703246"/>
            <a:ext cx="1057260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CA" dirty="0" smtClean="0">
              <a:latin typeface="Montserrat" charset="0"/>
              <a:ea typeface="Montserrat" charset="0"/>
              <a:cs typeface="Montserrat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CA" dirty="0" smtClean="0">
                <a:latin typeface="Montserrat" charset="0"/>
                <a:ea typeface="Montserrat" charset="0"/>
                <a:cs typeface="Montserrat" charset="0"/>
              </a:rPr>
              <a:t>Classiﬁcation </a:t>
            </a:r>
            <a:r>
              <a:rPr lang="en-CA" dirty="0">
                <a:latin typeface="Montserrat" charset="0"/>
                <a:ea typeface="Montserrat" charset="0"/>
                <a:cs typeface="Montserrat" charset="0"/>
              </a:rPr>
              <a:t>Accuracy = (TP+TN) / (TP + TN + FP + FN</a:t>
            </a:r>
            <a:r>
              <a:rPr lang="en-CA" dirty="0" smtClean="0">
                <a:latin typeface="Montserrat" charset="0"/>
                <a:ea typeface="Montserrat" charset="0"/>
                <a:cs typeface="Montserrat" charset="0"/>
              </a:rPr>
              <a:t>) = 91%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CA" dirty="0" smtClean="0">
                <a:latin typeface="Montserrat" charset="0"/>
                <a:ea typeface="Montserrat" charset="0"/>
                <a:cs typeface="Montserrat" charset="0"/>
              </a:rPr>
              <a:t>Precision </a:t>
            </a:r>
            <a:r>
              <a:rPr lang="en-CA" dirty="0">
                <a:latin typeface="Montserrat" charset="0"/>
                <a:ea typeface="Montserrat" charset="0"/>
                <a:cs typeface="Montserrat" charset="0"/>
              </a:rPr>
              <a:t>= TP/Total </a:t>
            </a:r>
            <a:r>
              <a:rPr lang="en-CA" dirty="0" smtClean="0">
                <a:latin typeface="Montserrat" charset="0"/>
                <a:ea typeface="Montserrat" charset="0"/>
                <a:cs typeface="Montserrat" charset="0"/>
              </a:rPr>
              <a:t>TRUE Predictions </a:t>
            </a:r>
            <a:r>
              <a:rPr lang="en-CA" dirty="0">
                <a:latin typeface="Montserrat" charset="0"/>
                <a:ea typeface="Montserrat" charset="0"/>
                <a:cs typeface="Montserrat" charset="0"/>
              </a:rPr>
              <a:t>= TP/ (TP+FP) </a:t>
            </a:r>
            <a:r>
              <a:rPr lang="en-CA" dirty="0" smtClean="0">
                <a:latin typeface="Montserrat" charset="0"/>
                <a:ea typeface="Montserrat" charset="0"/>
                <a:cs typeface="Montserrat" charset="0"/>
              </a:rPr>
              <a:t>= ½=50%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CA" dirty="0" smtClean="0">
                <a:latin typeface="Montserrat" charset="0"/>
                <a:ea typeface="Montserrat" charset="0"/>
                <a:cs typeface="Montserrat" charset="0"/>
              </a:rPr>
              <a:t>Recall </a:t>
            </a:r>
            <a:r>
              <a:rPr lang="en-CA" dirty="0">
                <a:latin typeface="Montserrat" charset="0"/>
                <a:ea typeface="Montserrat" charset="0"/>
                <a:cs typeface="Montserrat" charset="0"/>
              </a:rPr>
              <a:t>= TP/ Actual TRUE = TP/ (TP+FN</a:t>
            </a:r>
            <a:r>
              <a:rPr lang="en-CA" dirty="0" smtClean="0">
                <a:latin typeface="Montserrat" charset="0"/>
                <a:ea typeface="Montserrat" charset="0"/>
                <a:cs typeface="Montserrat" charset="0"/>
              </a:rPr>
              <a:t>) = 1/9 = 11%</a:t>
            </a:r>
            <a:endParaRPr lang="en-CA" dirty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7" name="Google Shape;123;p17"/>
          <p:cNvSpPr txBox="1"/>
          <p:nvPr/>
        </p:nvSpPr>
        <p:spPr>
          <a:xfrm>
            <a:off x="584199" y="1833049"/>
            <a:ext cx="5940423" cy="5093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lnSpc>
                <a:spcPct val="80000"/>
              </a:lnSpc>
              <a:buClr>
                <a:srgbClr val="124359"/>
              </a:buClr>
              <a:buSzPts val="3200"/>
              <a:buFont typeface="Montserrat Black"/>
              <a:buNone/>
            </a:pPr>
            <a:endParaRPr sz="3200" b="1" kern="0" dirty="0">
              <a:solidFill>
                <a:srgbClr val="124359"/>
              </a:solidFill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/>
          </p:nvPr>
        </p:nvGraphicFramePr>
        <p:xfrm>
          <a:off x="4449798" y="2314782"/>
          <a:ext cx="3236832" cy="2574512"/>
        </p:xfrm>
        <a:graphic>
          <a:graphicData uri="http://schemas.openxmlformats.org/drawingml/2006/table">
            <a:tbl>
              <a:tblPr firstRow="1" bandRow="1"/>
              <a:tblGrid>
                <a:gridCol w="1618416"/>
                <a:gridCol w="1618416"/>
              </a:tblGrid>
              <a:tr h="130378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endParaRPr lang="en-CA" dirty="0"/>
                    </a:p>
                  </a:txBody>
                  <a:tcPr>
                    <a:lnL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endParaRPr lang="en-CA" dirty="0"/>
                    </a:p>
                  </a:txBody>
                  <a:tcPr>
                    <a:lnL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27073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endParaRPr lang="en-CA" dirty="0"/>
                    </a:p>
                  </a:txBody>
                  <a:tcPr>
                    <a:lnL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endParaRPr lang="en-CA" dirty="0"/>
                    </a:p>
                  </a:txBody>
                  <a:tcPr>
                    <a:lnL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" name="Left Brace 8"/>
          <p:cNvSpPr/>
          <p:nvPr/>
        </p:nvSpPr>
        <p:spPr>
          <a:xfrm>
            <a:off x="3805929" y="2307656"/>
            <a:ext cx="424543" cy="2432167"/>
          </a:xfrm>
          <a:prstGeom prst="leftBrace">
            <a:avLst>
              <a:gd name="adj1" fmla="val 123718"/>
              <a:gd name="adj2" fmla="val 50000"/>
            </a:avLst>
          </a:prstGeom>
          <a:noFill/>
          <a:ln w="5715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0" cap="none" spc="0" normalizeH="0" baseline="0" noProof="0" smtClean="0">
              <a:ln>
                <a:noFill/>
              </a:ln>
              <a:solidFill>
                <a:srgbClr val="0A091B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11" name="Left Brace 10"/>
          <p:cNvSpPr/>
          <p:nvPr/>
        </p:nvSpPr>
        <p:spPr>
          <a:xfrm rot="5400000">
            <a:off x="5977877" y="263563"/>
            <a:ext cx="384139" cy="3306947"/>
          </a:xfrm>
          <a:prstGeom prst="leftBrace">
            <a:avLst>
              <a:gd name="adj1" fmla="val 123718"/>
              <a:gd name="adj2" fmla="val 50473"/>
            </a:avLst>
          </a:prstGeom>
          <a:noFill/>
          <a:ln w="5715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0" cap="none" spc="0" normalizeH="0" baseline="0" noProof="0" smtClean="0">
              <a:ln>
                <a:noFill/>
              </a:ln>
              <a:solidFill>
                <a:srgbClr val="0A091B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60554" y="3292906"/>
            <a:ext cx="22878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Roboto"/>
              </a:rPr>
              <a:t>PREDICTIONS</a:t>
            </a:r>
            <a:endParaRPr lang="en-CA" sz="2400" b="1" dirty="0">
              <a:solidFill>
                <a:srgbClr val="FF0000"/>
              </a:solidFill>
              <a:latin typeface="Roboto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949959" y="1088168"/>
            <a:ext cx="22365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Roboto"/>
              </a:rPr>
              <a:t>TRUE CLASS</a:t>
            </a:r>
            <a:endParaRPr lang="en-CA" sz="2400" b="1" dirty="0">
              <a:solidFill>
                <a:srgbClr val="FF0000"/>
              </a:solidFill>
              <a:latin typeface="Roboto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33741" y="2768401"/>
            <a:ext cx="10928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  <a:latin typeface="Roboto"/>
              </a:rPr>
              <a:t>TP = 1</a:t>
            </a:r>
            <a:endParaRPr lang="en-CA" sz="2400" b="1" dirty="0">
              <a:solidFill>
                <a:srgbClr val="00B050"/>
              </a:solidFill>
              <a:latin typeface="Roboto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270389" y="4028335"/>
            <a:ext cx="12875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  <a:latin typeface="Roboto"/>
              </a:rPr>
              <a:t>TN = 90</a:t>
            </a:r>
            <a:endParaRPr lang="en-CA" sz="2400" b="1" dirty="0">
              <a:solidFill>
                <a:srgbClr val="00B050"/>
              </a:solidFill>
              <a:latin typeface="Roboto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050213" y="2915658"/>
            <a:ext cx="3642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Roboto"/>
              </a:rPr>
              <a:t>+</a:t>
            </a:r>
            <a:endParaRPr lang="en-CA" sz="2400" b="1" dirty="0">
              <a:solidFill>
                <a:srgbClr val="FF0000"/>
              </a:solidFill>
              <a:latin typeface="Roboto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068700" y="3998826"/>
            <a:ext cx="253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Roboto"/>
              </a:rPr>
              <a:t>-</a:t>
            </a:r>
            <a:endParaRPr lang="en-CA" sz="2400" b="1" dirty="0">
              <a:solidFill>
                <a:srgbClr val="FF0000"/>
              </a:solidFill>
              <a:latin typeface="Roboto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138736" y="1855799"/>
            <a:ext cx="3642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Roboto"/>
              </a:rPr>
              <a:t>+</a:t>
            </a:r>
            <a:endParaRPr lang="en-CA" sz="2400" b="1" dirty="0">
              <a:solidFill>
                <a:srgbClr val="FF0000"/>
              </a:solidFill>
              <a:latin typeface="Roboto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654848" y="1800039"/>
            <a:ext cx="253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Roboto"/>
              </a:rPr>
              <a:t>-</a:t>
            </a:r>
            <a:endParaRPr lang="en-CA" sz="2400" b="1" dirty="0">
              <a:solidFill>
                <a:srgbClr val="FF0000"/>
              </a:solidFill>
              <a:latin typeface="Roboto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340026" y="2768401"/>
            <a:ext cx="10928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C000"/>
                </a:solidFill>
                <a:latin typeface="Roboto"/>
              </a:rPr>
              <a:t>FP = 1</a:t>
            </a:r>
            <a:endParaRPr lang="en-CA" sz="2400" b="1" dirty="0">
              <a:solidFill>
                <a:srgbClr val="FFC000"/>
              </a:solidFill>
              <a:latin typeface="Roboto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678336" y="4044359"/>
            <a:ext cx="11160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Roboto"/>
              </a:rPr>
              <a:t>FN = 8</a:t>
            </a:r>
            <a:endParaRPr lang="en-CA" sz="2400" b="1" dirty="0">
              <a:solidFill>
                <a:srgbClr val="FF0000"/>
              </a:solidFill>
              <a:latin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2597550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2" grpId="0"/>
      <p:bldP spid="13" grpId="0"/>
      <p:bldP spid="14" grpId="0"/>
      <p:bldP spid="15" grpId="0"/>
      <p:bldP spid="20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Рисунок 2">
            <a:extLst>
              <a:ext uri="{FF2B5EF4-FFF2-40B4-BE49-F238E27FC236}">
                <a16:creationId xmlns:a16="http://schemas.microsoft.com/office/drawing/2014/main" xmlns="" id="{CA7B8699-F746-464A-AE41-677C056F32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52"/>
          <a:stretch/>
        </p:blipFill>
        <p:spPr>
          <a:xfrm>
            <a:off x="0" y="429"/>
            <a:ext cx="12192000" cy="6229550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423452" y="89386"/>
            <a:ext cx="1252681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800" b="1" dirty="0" smtClean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FEATURE </a:t>
            </a:r>
            <a:r>
              <a:rPr lang="en-CA" sz="2800" b="1" dirty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DETECTORS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B4B1F363-5EFE-402E-91B7-C999DD6A5345}"/>
              </a:ext>
            </a:extLst>
          </p:cNvPr>
          <p:cNvSpPr/>
          <p:nvPr/>
        </p:nvSpPr>
        <p:spPr>
          <a:xfrm>
            <a:off x="296452" y="1274553"/>
            <a:ext cx="1212414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Convolutions use a kernel matrix to scan a given image and apply a filter to obtain a certain effect.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An image Kernel is a matrix used to apply effects such as blurring and sharpening.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Kernels are used in machine learning for feature extraction to select most important pixels of an image.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Convolution preserves the spatial relationship between pixels. </a:t>
            </a:r>
          </a:p>
        </p:txBody>
      </p:sp>
      <p:sp>
        <p:nvSpPr>
          <p:cNvPr id="9" name="Rectangle 8"/>
          <p:cNvSpPr/>
          <p:nvPr/>
        </p:nvSpPr>
        <p:spPr>
          <a:xfrm>
            <a:off x="3852535" y="3228884"/>
            <a:ext cx="1634367" cy="159851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Rectangle 10"/>
          <p:cNvSpPr/>
          <p:nvPr/>
        </p:nvSpPr>
        <p:spPr>
          <a:xfrm>
            <a:off x="4225254" y="3810098"/>
            <a:ext cx="1634367" cy="159851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Rectangle 12"/>
          <p:cNvSpPr/>
          <p:nvPr/>
        </p:nvSpPr>
        <p:spPr>
          <a:xfrm>
            <a:off x="4592157" y="4356344"/>
            <a:ext cx="1634367" cy="159851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b="1" dirty="0" smtClean="0"/>
              <a:t>KERNELS/</a:t>
            </a:r>
          </a:p>
          <a:p>
            <a:pPr algn="ctr"/>
            <a:r>
              <a:rPr lang="en-CA" b="1" dirty="0" smtClean="0"/>
              <a:t>FEATURE DETECTORS</a:t>
            </a:r>
            <a:endParaRPr lang="en-CA" b="1" dirty="0"/>
          </a:p>
        </p:txBody>
      </p:sp>
      <p:sp>
        <p:nvSpPr>
          <p:cNvPr id="14" name="Right Arrow 13"/>
          <p:cNvSpPr/>
          <p:nvPr/>
        </p:nvSpPr>
        <p:spPr>
          <a:xfrm>
            <a:off x="2601047" y="4315251"/>
            <a:ext cx="845712" cy="7992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Right Arrow 14"/>
          <p:cNvSpPr/>
          <p:nvPr/>
        </p:nvSpPr>
        <p:spPr>
          <a:xfrm>
            <a:off x="6469823" y="4315251"/>
            <a:ext cx="845712" cy="7992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/>
          </p:nvPr>
        </p:nvGraphicFramePr>
        <p:xfrm>
          <a:off x="7429007" y="4087352"/>
          <a:ext cx="1411134" cy="1204599"/>
        </p:xfrm>
        <a:graphic>
          <a:graphicData uri="http://schemas.openxmlformats.org/drawingml/2006/table">
            <a:tbl>
              <a:tblPr firstRow="1" bandRow="1"/>
              <a:tblGrid>
                <a:gridCol w="470378"/>
                <a:gridCol w="470378"/>
                <a:gridCol w="470378"/>
              </a:tblGrid>
              <a:tr h="401533"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1533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1533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>
            <p:extLst/>
          </p:nvPr>
        </p:nvGraphicFramePr>
        <p:xfrm>
          <a:off x="9002711" y="4087352"/>
          <a:ext cx="1411134" cy="1204599"/>
        </p:xfrm>
        <a:graphic>
          <a:graphicData uri="http://schemas.openxmlformats.org/drawingml/2006/table">
            <a:tbl>
              <a:tblPr firstRow="1" bandRow="1"/>
              <a:tblGrid>
                <a:gridCol w="470378"/>
                <a:gridCol w="470378"/>
                <a:gridCol w="470378"/>
              </a:tblGrid>
              <a:tr h="401533"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1533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1533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>
            <p:extLst/>
          </p:nvPr>
        </p:nvGraphicFramePr>
        <p:xfrm>
          <a:off x="10590752" y="4087352"/>
          <a:ext cx="1411134" cy="1204599"/>
        </p:xfrm>
        <a:graphic>
          <a:graphicData uri="http://schemas.openxmlformats.org/drawingml/2006/table">
            <a:tbl>
              <a:tblPr firstRow="1" bandRow="1"/>
              <a:tblGrid>
                <a:gridCol w="470378"/>
                <a:gridCol w="470378"/>
                <a:gridCol w="470378"/>
              </a:tblGrid>
              <a:tr h="401533"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1533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1533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9" name="Left Brace 18"/>
          <p:cNvSpPr/>
          <p:nvPr/>
        </p:nvSpPr>
        <p:spPr>
          <a:xfrm rot="5400000">
            <a:off x="9381090" y="1378537"/>
            <a:ext cx="574159" cy="4621190"/>
          </a:xfrm>
          <a:prstGeom prst="leftBrace">
            <a:avLst>
              <a:gd name="adj1" fmla="val 80676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0" name="TextBox 19"/>
          <p:cNvSpPr txBox="1"/>
          <p:nvPr/>
        </p:nvSpPr>
        <p:spPr>
          <a:xfrm>
            <a:off x="8939338" y="2812220"/>
            <a:ext cx="16514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rgbClr val="FF0000"/>
                </a:solidFill>
              </a:rPr>
              <a:t>FEATURE MAPS</a:t>
            </a:r>
            <a:endParaRPr lang="en-CA" b="1" dirty="0">
              <a:solidFill>
                <a:srgbClr val="FF0000"/>
              </a:solidFill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233" y="3453860"/>
            <a:ext cx="2633919" cy="2459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2480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3" grpId="0" animBg="1"/>
      <p:bldP spid="14" grpId="0" animBg="1"/>
      <p:bldP spid="15" grpId="0" animBg="1"/>
      <p:bldP spid="19" grpId="0" animBg="1"/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Рисунок 2">
            <a:extLst>
              <a:ext uri="{FF2B5EF4-FFF2-40B4-BE49-F238E27FC236}">
                <a16:creationId xmlns:a16="http://schemas.microsoft.com/office/drawing/2014/main" xmlns="" id="{CA7B8699-F746-464A-AE41-677C056F32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52"/>
          <a:stretch/>
        </p:blipFill>
        <p:spPr>
          <a:xfrm>
            <a:off x="0" y="429"/>
            <a:ext cx="12192000" cy="6229550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417466" y="94999"/>
            <a:ext cx="98274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800" b="1" dirty="0" smtClean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FEATURE </a:t>
            </a:r>
            <a:r>
              <a:rPr lang="en-CA" sz="2800" b="1" dirty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DETECTORS</a:t>
            </a:r>
          </a:p>
        </p:txBody>
      </p:sp>
      <p:sp>
        <p:nvSpPr>
          <p:cNvPr id="5" name="Right Arrow 4"/>
          <p:cNvSpPr/>
          <p:nvPr/>
        </p:nvSpPr>
        <p:spPr>
          <a:xfrm>
            <a:off x="7267845" y="3214978"/>
            <a:ext cx="845712" cy="7992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3806235" y="2225887"/>
          <a:ext cx="3023065" cy="2793945"/>
        </p:xfrm>
        <a:graphic>
          <a:graphicData uri="http://schemas.openxmlformats.org/drawingml/2006/table">
            <a:tbl>
              <a:tblPr firstRow="1" bandRow="1"/>
              <a:tblGrid>
                <a:gridCol w="604613"/>
                <a:gridCol w="604613"/>
                <a:gridCol w="604613"/>
                <a:gridCol w="604613"/>
                <a:gridCol w="604613"/>
              </a:tblGrid>
              <a:tr h="556088">
                <a:tc>
                  <a:txBody>
                    <a:bodyPr/>
                    <a:lstStyle/>
                    <a:p>
                      <a:pPr algn="ctr"/>
                      <a:r>
                        <a:rPr lang="en-CA" sz="2400" b="1" dirty="0" smtClean="0"/>
                        <a:t>0</a:t>
                      </a:r>
                      <a:endParaRPr lang="en-CA" sz="2400" b="1" dirty="0"/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dirty="0" smtClean="0"/>
                        <a:t>1</a:t>
                      </a:r>
                      <a:endParaRPr lang="en-CA" sz="2400" b="1" dirty="0"/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dirty="0" smtClean="0"/>
                        <a:t>1</a:t>
                      </a:r>
                      <a:endParaRPr lang="en-CA" sz="2400" b="1" dirty="0"/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dirty="0" smtClean="0"/>
                        <a:t>0</a:t>
                      </a:r>
                      <a:endParaRPr lang="en-CA" sz="2400" b="1" dirty="0"/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dirty="0" smtClean="0"/>
                        <a:t>1</a:t>
                      </a:r>
                      <a:endParaRPr lang="en-CA" sz="2400" b="1" dirty="0"/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</a:tcPr>
                </a:tc>
              </a:tr>
              <a:tr h="556088">
                <a:tc>
                  <a:txBody>
                    <a:bodyPr/>
                    <a:lstStyle/>
                    <a:p>
                      <a:pPr algn="ctr"/>
                      <a:r>
                        <a:rPr lang="en-CA" sz="2400" b="1" dirty="0" smtClean="0"/>
                        <a:t>1</a:t>
                      </a:r>
                      <a:endParaRPr lang="en-CA" sz="2400" b="1" dirty="0"/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dirty="0" smtClean="0"/>
                        <a:t>0</a:t>
                      </a:r>
                      <a:endParaRPr lang="en-CA" sz="2400" b="1" dirty="0"/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dirty="0" smtClean="0"/>
                        <a:t>0</a:t>
                      </a:r>
                      <a:endParaRPr lang="en-CA" sz="2400" b="1" dirty="0"/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dirty="0" smtClean="0"/>
                        <a:t>0</a:t>
                      </a:r>
                      <a:endParaRPr lang="en-CA" sz="2400" b="1" dirty="0"/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dirty="0" smtClean="0"/>
                        <a:t>1</a:t>
                      </a:r>
                      <a:endParaRPr lang="en-CA" sz="2400" b="1" dirty="0"/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</a:tcPr>
                </a:tc>
              </a:tr>
              <a:tr h="569593">
                <a:tc>
                  <a:txBody>
                    <a:bodyPr/>
                    <a:lstStyle/>
                    <a:p>
                      <a:pPr algn="ctr"/>
                      <a:r>
                        <a:rPr lang="en-CA" sz="2400" b="1" dirty="0" smtClean="0"/>
                        <a:t>1</a:t>
                      </a:r>
                      <a:endParaRPr lang="en-CA" sz="2400" b="1" dirty="0"/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dirty="0" smtClean="0"/>
                        <a:t>1</a:t>
                      </a:r>
                      <a:endParaRPr lang="en-CA" sz="2400" b="1" dirty="0"/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dirty="0" smtClean="0"/>
                        <a:t>0</a:t>
                      </a:r>
                      <a:endParaRPr lang="en-CA" sz="2400" b="1" dirty="0"/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dirty="0" smtClean="0"/>
                        <a:t>0</a:t>
                      </a:r>
                      <a:endParaRPr lang="en-CA" sz="2400" b="1" dirty="0"/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dirty="0" smtClean="0"/>
                        <a:t>0</a:t>
                      </a:r>
                      <a:endParaRPr lang="en-CA" sz="2400" b="1" dirty="0"/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</a:tcPr>
                </a:tc>
              </a:tr>
              <a:tr h="556088">
                <a:tc>
                  <a:txBody>
                    <a:bodyPr/>
                    <a:lstStyle/>
                    <a:p>
                      <a:pPr algn="ctr"/>
                      <a:r>
                        <a:rPr lang="en-CA" sz="2400" b="1" dirty="0" smtClean="0"/>
                        <a:t>0</a:t>
                      </a:r>
                      <a:endParaRPr lang="en-CA" sz="2400" b="1" dirty="0"/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dirty="0" smtClean="0"/>
                        <a:t>1</a:t>
                      </a:r>
                      <a:endParaRPr lang="en-CA" sz="2400" b="1" dirty="0"/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dirty="0" smtClean="0"/>
                        <a:t>1</a:t>
                      </a:r>
                      <a:endParaRPr lang="en-CA" sz="2400" b="1" dirty="0"/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dirty="0" smtClean="0"/>
                        <a:t>1</a:t>
                      </a:r>
                      <a:endParaRPr lang="en-CA" sz="2400" b="1" dirty="0"/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i="0" u="none" strike="noStrike" cap="none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0</a:t>
                      </a:r>
                      <a:endParaRPr lang="en-CA" sz="2400" b="1" i="0" u="none" strike="noStrike" cap="none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</a:tcPr>
                </a:tc>
              </a:tr>
              <a:tr h="556088">
                <a:tc>
                  <a:txBody>
                    <a:bodyPr/>
                    <a:lstStyle/>
                    <a:p>
                      <a:pPr algn="ctr"/>
                      <a:r>
                        <a:rPr lang="en-CA" sz="2400" b="1" dirty="0" smtClean="0"/>
                        <a:t>0</a:t>
                      </a:r>
                      <a:endParaRPr lang="en-CA" sz="2400" b="1" dirty="0"/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dirty="0" smtClean="0"/>
                        <a:t>0</a:t>
                      </a:r>
                      <a:endParaRPr lang="en-CA" sz="2400" b="1" dirty="0"/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dirty="0" smtClean="0"/>
                        <a:t>1</a:t>
                      </a:r>
                      <a:endParaRPr lang="en-CA" sz="2400" b="1" dirty="0"/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dirty="0" smtClean="0"/>
                        <a:t>0</a:t>
                      </a:r>
                      <a:endParaRPr lang="en-CA" sz="2400" b="1" dirty="0"/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dirty="0" smtClean="0"/>
                        <a:t>1</a:t>
                      </a:r>
                      <a:endParaRPr lang="en-CA" sz="2400" b="1" dirty="0"/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/>
          </p:nvPr>
        </p:nvGraphicFramePr>
        <p:xfrm>
          <a:off x="566521" y="2790131"/>
          <a:ext cx="1849962" cy="1665456"/>
        </p:xfrm>
        <a:graphic>
          <a:graphicData uri="http://schemas.openxmlformats.org/drawingml/2006/table">
            <a:tbl>
              <a:tblPr firstRow="1" bandRow="1"/>
              <a:tblGrid>
                <a:gridCol w="616654"/>
                <a:gridCol w="616654"/>
                <a:gridCol w="616654"/>
              </a:tblGrid>
              <a:tr h="555152">
                <a:tc>
                  <a:txBody>
                    <a:bodyPr/>
                    <a:lstStyle/>
                    <a:p>
                      <a:pPr algn="ctr"/>
                      <a:r>
                        <a:rPr lang="en-CA" sz="1800" b="1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en-CA" sz="18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artDeco"/>
                      <a:lightRig rig="flood" dir="t"/>
                    </a:cell3D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800" b="1" dirty="0" smtClean="0">
                          <a:solidFill>
                            <a:schemeClr val="bg1"/>
                          </a:solidFill>
                        </a:rPr>
                        <a:t>0</a:t>
                      </a:r>
                      <a:endParaRPr lang="en-CA" sz="18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artDeco"/>
                      <a:lightRig rig="flood" dir="t"/>
                    </a:cell3D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800" b="1" dirty="0" smtClean="0">
                          <a:solidFill>
                            <a:schemeClr val="bg1"/>
                          </a:solidFill>
                        </a:rPr>
                        <a:t>0</a:t>
                      </a:r>
                      <a:endParaRPr lang="en-CA" sz="18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artDeco"/>
                      <a:lightRig rig="flood" dir="t"/>
                    </a:cell3D>
                    <a:solidFill>
                      <a:srgbClr val="0070C0"/>
                    </a:solidFill>
                  </a:tcPr>
                </a:tc>
              </a:tr>
              <a:tr h="555152">
                <a:tc>
                  <a:txBody>
                    <a:bodyPr/>
                    <a:lstStyle/>
                    <a:p>
                      <a:pPr algn="ctr"/>
                      <a:r>
                        <a:rPr lang="en-CA" sz="1800" b="1" dirty="0" smtClean="0">
                          <a:solidFill>
                            <a:schemeClr val="bg1"/>
                          </a:solidFill>
                        </a:rPr>
                        <a:t>0</a:t>
                      </a:r>
                      <a:endParaRPr lang="en-CA" sz="18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artDeco"/>
                      <a:lightRig rig="flood" dir="t"/>
                    </a:cell3D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800" b="1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en-CA" sz="18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artDeco"/>
                      <a:lightRig rig="flood" dir="t"/>
                    </a:cell3D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800" b="1" dirty="0" smtClean="0">
                          <a:solidFill>
                            <a:schemeClr val="bg1"/>
                          </a:solidFill>
                        </a:rPr>
                        <a:t>0</a:t>
                      </a:r>
                      <a:endParaRPr lang="en-CA" sz="18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artDeco"/>
                      <a:lightRig rig="flood" dir="t"/>
                    </a:cell3D>
                    <a:solidFill>
                      <a:srgbClr val="0070C0"/>
                    </a:solidFill>
                  </a:tcPr>
                </a:tc>
              </a:tr>
              <a:tr h="555152">
                <a:tc>
                  <a:txBody>
                    <a:bodyPr/>
                    <a:lstStyle/>
                    <a:p>
                      <a:pPr algn="ctr"/>
                      <a:r>
                        <a:rPr lang="en-CA" sz="1800" b="1" dirty="0" smtClean="0">
                          <a:solidFill>
                            <a:schemeClr val="bg1"/>
                          </a:solidFill>
                        </a:rPr>
                        <a:t>0</a:t>
                      </a:r>
                      <a:endParaRPr lang="en-CA" sz="18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artDeco"/>
                      <a:lightRig rig="flood" dir="t"/>
                    </a:cell3D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800" b="1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en-CA" sz="18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artDeco"/>
                      <a:lightRig rig="flood" dir="t"/>
                    </a:cell3D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800" b="1" dirty="0" smtClean="0">
                          <a:solidFill>
                            <a:schemeClr val="bg1"/>
                          </a:solidFill>
                        </a:rPr>
                        <a:t>0</a:t>
                      </a:r>
                      <a:endParaRPr lang="en-CA" sz="18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artDeco"/>
                      <a:lightRig rig="flood" dir="t"/>
                    </a:cell3D>
                    <a:solidFill>
                      <a:srgbClr val="0070C0"/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466051" y="1560714"/>
            <a:ext cx="23903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600" b="1" dirty="0" smtClean="0">
                <a:solidFill>
                  <a:srgbClr val="FF0000"/>
                </a:solidFill>
              </a:rPr>
              <a:t>FEATURE DETECTOR</a:t>
            </a:r>
            <a:endParaRPr lang="en-CA" sz="1600" b="1" dirty="0">
              <a:solidFill>
                <a:srgbClr val="FF0000"/>
              </a:solidFill>
            </a:endParaRPr>
          </a:p>
        </p:txBody>
      </p:sp>
      <p:cxnSp>
        <p:nvCxnSpPr>
          <p:cNvPr id="11" name="Curved Connector 10"/>
          <p:cNvCxnSpPr/>
          <p:nvPr/>
        </p:nvCxnSpPr>
        <p:spPr>
          <a:xfrm rot="10800000" flipV="1">
            <a:off x="1424936" y="1795767"/>
            <a:ext cx="2108148" cy="959040"/>
          </a:xfrm>
          <a:prstGeom prst="curvedConnector3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3806235" y="2225887"/>
            <a:ext cx="1810668" cy="1704982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14" name="Curved Connector 13"/>
          <p:cNvCxnSpPr/>
          <p:nvPr/>
        </p:nvCxnSpPr>
        <p:spPr>
          <a:xfrm flipV="1">
            <a:off x="3367690" y="5019833"/>
            <a:ext cx="1208689" cy="706297"/>
          </a:xfrm>
          <a:prstGeom prst="curvedConnector3">
            <a:avLst>
              <a:gd name="adj1" fmla="val 50000"/>
            </a:avLst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416483" y="5770242"/>
            <a:ext cx="8579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600" b="1" dirty="0" smtClean="0">
                <a:solidFill>
                  <a:srgbClr val="FF0000"/>
                </a:solidFill>
              </a:rPr>
              <a:t>IMAGE</a:t>
            </a:r>
            <a:endParaRPr lang="en-CA" sz="1600" b="1" dirty="0">
              <a:solidFill>
                <a:srgbClr val="FF00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920217" y="2853696"/>
            <a:ext cx="504497" cy="5029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400" b="1" dirty="0" smtClean="0"/>
              <a:t>1</a:t>
            </a:r>
            <a:endParaRPr lang="en-CA" sz="2400" b="1" dirty="0"/>
          </a:p>
        </p:txBody>
      </p:sp>
      <p:sp>
        <p:nvSpPr>
          <p:cNvPr id="17" name="Rectangle 16"/>
          <p:cNvSpPr/>
          <p:nvPr/>
        </p:nvSpPr>
        <p:spPr>
          <a:xfrm>
            <a:off x="9424714" y="2853696"/>
            <a:ext cx="504497" cy="5029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400" b="1" dirty="0"/>
              <a:t>1</a:t>
            </a:r>
          </a:p>
        </p:txBody>
      </p:sp>
      <p:sp>
        <p:nvSpPr>
          <p:cNvPr id="18" name="Rectangle 17"/>
          <p:cNvSpPr/>
          <p:nvPr/>
        </p:nvSpPr>
        <p:spPr>
          <a:xfrm>
            <a:off x="9929210" y="2853696"/>
            <a:ext cx="504497" cy="5029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400" b="1" dirty="0"/>
              <a:t>1</a:t>
            </a:r>
          </a:p>
        </p:txBody>
      </p:sp>
      <p:sp>
        <p:nvSpPr>
          <p:cNvPr id="19" name="Rectangle 18"/>
          <p:cNvSpPr/>
          <p:nvPr/>
        </p:nvSpPr>
        <p:spPr>
          <a:xfrm>
            <a:off x="8920217" y="3363147"/>
            <a:ext cx="504497" cy="5029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400" b="1" dirty="0"/>
              <a:t>3</a:t>
            </a:r>
          </a:p>
        </p:txBody>
      </p:sp>
      <p:sp>
        <p:nvSpPr>
          <p:cNvPr id="20" name="Rectangle 19"/>
          <p:cNvSpPr/>
          <p:nvPr/>
        </p:nvSpPr>
        <p:spPr>
          <a:xfrm>
            <a:off x="9424714" y="3363147"/>
            <a:ext cx="504497" cy="5029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400" b="1" dirty="0"/>
              <a:t>1</a:t>
            </a:r>
          </a:p>
        </p:txBody>
      </p:sp>
      <p:sp>
        <p:nvSpPr>
          <p:cNvPr id="21" name="Rectangle 20"/>
          <p:cNvSpPr/>
          <p:nvPr/>
        </p:nvSpPr>
        <p:spPr>
          <a:xfrm>
            <a:off x="9929211" y="3363147"/>
            <a:ext cx="504497" cy="5029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400" b="1" dirty="0"/>
              <a:t>1</a:t>
            </a:r>
          </a:p>
        </p:txBody>
      </p:sp>
      <p:sp>
        <p:nvSpPr>
          <p:cNvPr id="22" name="Rectangle 21"/>
          <p:cNvSpPr/>
          <p:nvPr/>
        </p:nvSpPr>
        <p:spPr>
          <a:xfrm>
            <a:off x="8920216" y="3866067"/>
            <a:ext cx="504497" cy="5029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400" b="1" dirty="0"/>
              <a:t>2</a:t>
            </a:r>
          </a:p>
        </p:txBody>
      </p:sp>
      <p:sp>
        <p:nvSpPr>
          <p:cNvPr id="23" name="Rectangle 22"/>
          <p:cNvSpPr/>
          <p:nvPr/>
        </p:nvSpPr>
        <p:spPr>
          <a:xfrm>
            <a:off x="9424713" y="3866067"/>
            <a:ext cx="504497" cy="5029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400" b="1" dirty="0"/>
              <a:t>3</a:t>
            </a:r>
          </a:p>
        </p:txBody>
      </p:sp>
      <p:sp>
        <p:nvSpPr>
          <p:cNvPr id="24" name="Rectangle 23"/>
          <p:cNvSpPr/>
          <p:nvPr/>
        </p:nvSpPr>
        <p:spPr>
          <a:xfrm>
            <a:off x="9929210" y="3872598"/>
            <a:ext cx="504497" cy="5029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400" b="1" dirty="0"/>
              <a:t>1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368684" y="5372981"/>
            <a:ext cx="17203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600" b="1" dirty="0" smtClean="0">
                <a:solidFill>
                  <a:srgbClr val="FF0000"/>
                </a:solidFill>
              </a:rPr>
              <a:t>FEATURE MAP</a:t>
            </a:r>
            <a:endParaRPr lang="en-CA" sz="1600" b="1" dirty="0">
              <a:solidFill>
                <a:srgbClr val="FF0000"/>
              </a:solidFill>
            </a:endParaRPr>
          </a:p>
        </p:txBody>
      </p:sp>
      <p:cxnSp>
        <p:nvCxnSpPr>
          <p:cNvPr id="26" name="Curved Connector 25"/>
          <p:cNvCxnSpPr/>
          <p:nvPr/>
        </p:nvCxnSpPr>
        <p:spPr>
          <a:xfrm flipV="1">
            <a:off x="8533549" y="4455587"/>
            <a:ext cx="1122568" cy="874177"/>
          </a:xfrm>
          <a:prstGeom prst="curvedConnector3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675864" y="1224108"/>
            <a:ext cx="5580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Live Convolution: </a:t>
            </a:r>
            <a:r>
              <a:rPr lang="en-CA" sz="1800" b="1" dirty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http://setosa.io/ev/image-kernels/</a:t>
            </a:r>
            <a:endParaRPr lang="en-CA" sz="1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81986" y="5427368"/>
            <a:ext cx="734497" cy="685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5661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59259E-6 L 0.05169 -0.00023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78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169 -0.00023 L 0.10104 0.00208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83" y="-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path" presetSubtype="0" accel="50000" decel="5000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105 0.00208 L 0.00026 0.07963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35" y="40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3" grpId="2" animBg="1"/>
      <p:bldP spid="13" grpId="3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Рисунок 2">
            <a:extLst>
              <a:ext uri="{FF2B5EF4-FFF2-40B4-BE49-F238E27FC236}">
                <a16:creationId xmlns:a16="http://schemas.microsoft.com/office/drawing/2014/main" xmlns="" id="{CA7B8699-F746-464A-AE41-677C056F32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52"/>
          <a:stretch/>
        </p:blipFill>
        <p:spPr>
          <a:xfrm>
            <a:off x="0" y="429"/>
            <a:ext cx="12192000" cy="6229550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410933" y="93680"/>
            <a:ext cx="98274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RELU </a:t>
            </a:r>
            <a:r>
              <a:rPr lang="en-US" sz="2800" b="1" dirty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(RECTIFIED LINEAR UNITS)</a:t>
            </a:r>
            <a:endParaRPr lang="ru-RU" sz="2800" b="1" dirty="0">
              <a:solidFill>
                <a:srgbClr val="E55B2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4375765" y="6324441"/>
            <a:ext cx="68419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r>
              <a:rPr lang="en-CA" sz="1400" b="1" kern="0" dirty="0" smtClean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Photo Credit: </a:t>
            </a:r>
            <a:r>
              <a:rPr lang="en-CA" sz="1400" kern="0" dirty="0" smtClean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https</a:t>
            </a:r>
            <a:r>
              <a:rPr lang="en-CA" sz="1400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://commons.wikimedia.org/wiki/File:Artificial_neural_network.svg</a:t>
            </a:r>
          </a:p>
        </p:txBody>
      </p:sp>
      <p:pic>
        <p:nvPicPr>
          <p:cNvPr id="31" name="Picture 2" descr="File:Artificial neural network.sv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8806" y="2685441"/>
            <a:ext cx="2073388" cy="1851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Rectangle 31"/>
          <p:cNvSpPr/>
          <p:nvPr/>
        </p:nvSpPr>
        <p:spPr>
          <a:xfrm>
            <a:off x="10234280" y="2432670"/>
            <a:ext cx="1770011" cy="23160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050" dirty="0" smtClean="0">
                <a:solidFill>
                  <a:schemeClr val="dk1"/>
                </a:solidFill>
              </a:rPr>
              <a:t>T-SHIRT/TOP</a:t>
            </a:r>
            <a:endParaRPr lang="en-CA" sz="1100" dirty="0" smtClean="0"/>
          </a:p>
          <a:p>
            <a:pPr marL="457200"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050" dirty="0" smtClean="0">
                <a:solidFill>
                  <a:schemeClr val="dk1"/>
                </a:solidFill>
              </a:rPr>
              <a:t>TROUSER</a:t>
            </a:r>
            <a:endParaRPr lang="en-CA" sz="1100" dirty="0" smtClean="0"/>
          </a:p>
          <a:p>
            <a:pPr marL="457200"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050" dirty="0" smtClean="0">
                <a:solidFill>
                  <a:schemeClr val="dk1"/>
                </a:solidFill>
              </a:rPr>
              <a:t>PULLOVER</a:t>
            </a:r>
            <a:endParaRPr lang="en-CA" sz="1100" dirty="0" smtClean="0"/>
          </a:p>
          <a:p>
            <a:pPr marL="457200"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050" dirty="0" smtClean="0">
                <a:solidFill>
                  <a:schemeClr val="dk1"/>
                </a:solidFill>
              </a:rPr>
              <a:t>DRESS</a:t>
            </a:r>
            <a:endParaRPr lang="en-CA" sz="1100" dirty="0" smtClean="0"/>
          </a:p>
          <a:p>
            <a:pPr marL="457200"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050" dirty="0" smtClean="0">
                <a:solidFill>
                  <a:schemeClr val="dk1"/>
                </a:solidFill>
              </a:rPr>
              <a:t>COAT</a:t>
            </a:r>
            <a:endParaRPr lang="en-CA" sz="1100" dirty="0" smtClean="0"/>
          </a:p>
          <a:p>
            <a:pPr marL="457200"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050" dirty="0" smtClean="0">
                <a:solidFill>
                  <a:schemeClr val="dk1"/>
                </a:solidFill>
              </a:rPr>
              <a:t>SANDAL</a:t>
            </a:r>
            <a:endParaRPr lang="en-CA" sz="1100" dirty="0" smtClean="0"/>
          </a:p>
          <a:p>
            <a:pPr marL="457200"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050" dirty="0" smtClean="0">
                <a:solidFill>
                  <a:schemeClr val="dk1"/>
                </a:solidFill>
              </a:rPr>
              <a:t>SHIRT</a:t>
            </a:r>
            <a:endParaRPr lang="en-CA" sz="1100" dirty="0" smtClean="0"/>
          </a:p>
          <a:p>
            <a:pPr marL="457200"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050" dirty="0" smtClean="0">
                <a:solidFill>
                  <a:schemeClr val="dk1"/>
                </a:solidFill>
              </a:rPr>
              <a:t>SNEAKER</a:t>
            </a:r>
            <a:endParaRPr lang="en-CA" sz="1100" dirty="0" smtClean="0"/>
          </a:p>
          <a:p>
            <a:pPr marL="457200"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050" dirty="0" smtClean="0">
                <a:solidFill>
                  <a:schemeClr val="dk1"/>
                </a:solidFill>
              </a:rPr>
              <a:t>BAG</a:t>
            </a:r>
            <a:endParaRPr lang="en-CA" sz="1100" dirty="0" smtClean="0"/>
          </a:p>
          <a:p>
            <a:pPr marL="457200"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050" dirty="0" smtClean="0">
                <a:solidFill>
                  <a:schemeClr val="dk1"/>
                </a:solidFill>
              </a:rPr>
              <a:t>ANKLE BOOT</a:t>
            </a:r>
            <a:endParaRPr lang="en-CA" sz="1100" dirty="0"/>
          </a:p>
        </p:txBody>
      </p:sp>
      <p:sp>
        <p:nvSpPr>
          <p:cNvPr id="55" name="Left Brace 54"/>
          <p:cNvSpPr/>
          <p:nvPr/>
        </p:nvSpPr>
        <p:spPr>
          <a:xfrm>
            <a:off x="10597075" y="1715379"/>
            <a:ext cx="574159" cy="3893939"/>
          </a:xfrm>
          <a:prstGeom prst="leftBrace">
            <a:avLst>
              <a:gd name="adj1" fmla="val 80676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7" name="Left Brace 56"/>
          <p:cNvSpPr/>
          <p:nvPr/>
        </p:nvSpPr>
        <p:spPr>
          <a:xfrm rot="10800000">
            <a:off x="11535615" y="1715578"/>
            <a:ext cx="574159" cy="3893939"/>
          </a:xfrm>
          <a:prstGeom prst="leftBrace">
            <a:avLst>
              <a:gd name="adj1" fmla="val 82407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59" name="Picture 5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801" y="2973012"/>
            <a:ext cx="1438732" cy="1343241"/>
          </a:xfrm>
          <a:prstGeom prst="rect">
            <a:avLst/>
          </a:prstGeom>
        </p:spPr>
      </p:pic>
      <p:sp>
        <p:nvSpPr>
          <p:cNvPr id="60" name="Rectangle 59"/>
          <p:cNvSpPr/>
          <p:nvPr/>
        </p:nvSpPr>
        <p:spPr>
          <a:xfrm>
            <a:off x="2393354" y="2190476"/>
            <a:ext cx="1634367" cy="159851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1" name="Rectangle 60"/>
          <p:cNvSpPr/>
          <p:nvPr/>
        </p:nvSpPr>
        <p:spPr>
          <a:xfrm>
            <a:off x="2697738" y="2626566"/>
            <a:ext cx="1634367" cy="159851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2" name="Rectangle 61"/>
          <p:cNvSpPr/>
          <p:nvPr/>
        </p:nvSpPr>
        <p:spPr>
          <a:xfrm>
            <a:off x="3070457" y="3207780"/>
            <a:ext cx="1634367" cy="159851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3" name="Rectangle 62"/>
          <p:cNvSpPr/>
          <p:nvPr/>
        </p:nvSpPr>
        <p:spPr>
          <a:xfrm>
            <a:off x="3437360" y="3754026"/>
            <a:ext cx="1634367" cy="159851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b="1" dirty="0" smtClean="0"/>
              <a:t>KERNELS/</a:t>
            </a:r>
          </a:p>
          <a:p>
            <a:pPr algn="ctr"/>
            <a:r>
              <a:rPr lang="en-CA" b="1" dirty="0" smtClean="0"/>
              <a:t>FEATURE DETECTORS</a:t>
            </a:r>
            <a:endParaRPr lang="en-CA" b="1" dirty="0"/>
          </a:p>
        </p:txBody>
      </p:sp>
      <p:sp>
        <p:nvSpPr>
          <p:cNvPr id="64" name="Rectangle 63"/>
          <p:cNvSpPr/>
          <p:nvPr/>
        </p:nvSpPr>
        <p:spPr>
          <a:xfrm>
            <a:off x="6002022" y="2583989"/>
            <a:ext cx="984116" cy="102707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5" name="Rectangle 64"/>
          <p:cNvSpPr/>
          <p:nvPr/>
        </p:nvSpPr>
        <p:spPr>
          <a:xfrm>
            <a:off x="6396484" y="3051725"/>
            <a:ext cx="984116" cy="102707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6" name="Rectangle 65"/>
          <p:cNvSpPr/>
          <p:nvPr/>
        </p:nvSpPr>
        <p:spPr>
          <a:xfrm>
            <a:off x="6683276" y="3489228"/>
            <a:ext cx="984116" cy="102707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7" name="Rectangle 66"/>
          <p:cNvSpPr/>
          <p:nvPr/>
        </p:nvSpPr>
        <p:spPr>
          <a:xfrm>
            <a:off x="7077738" y="3956964"/>
            <a:ext cx="984116" cy="102707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200" b="1" dirty="0" smtClean="0"/>
              <a:t>POOLING FILTERS</a:t>
            </a:r>
            <a:endParaRPr lang="en-CA" sz="1200" b="1" dirty="0"/>
          </a:p>
        </p:txBody>
      </p:sp>
      <p:sp>
        <p:nvSpPr>
          <p:cNvPr id="68" name="Right Arrow 67"/>
          <p:cNvSpPr/>
          <p:nvPr/>
        </p:nvSpPr>
        <p:spPr>
          <a:xfrm>
            <a:off x="1401193" y="3425824"/>
            <a:ext cx="841104" cy="38663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9" name="Right Arrow 68"/>
          <p:cNvSpPr/>
          <p:nvPr/>
        </p:nvSpPr>
        <p:spPr>
          <a:xfrm>
            <a:off x="7711123" y="3458582"/>
            <a:ext cx="968907" cy="4095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0" name="Right Arrow 69"/>
          <p:cNvSpPr/>
          <p:nvPr/>
        </p:nvSpPr>
        <p:spPr>
          <a:xfrm>
            <a:off x="5068855" y="3425824"/>
            <a:ext cx="841104" cy="38663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1" name="TextBox 70"/>
          <p:cNvSpPr txBox="1"/>
          <p:nvPr/>
        </p:nvSpPr>
        <p:spPr>
          <a:xfrm>
            <a:off x="2697738" y="5499317"/>
            <a:ext cx="24096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rgbClr val="FF0000"/>
                </a:solidFill>
              </a:rPr>
              <a:t>CONVOLUTIONAL LAYER</a:t>
            </a:r>
            <a:endParaRPr lang="en-CA" b="1" dirty="0">
              <a:solidFill>
                <a:srgbClr val="FF0000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6642135" y="5493247"/>
            <a:ext cx="35073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defRPr b="1">
                <a:solidFill>
                  <a:srgbClr val="FF0000"/>
                </a:solidFill>
              </a:defRPr>
            </a:lvl1pPr>
          </a:lstStyle>
          <a:p>
            <a:r>
              <a:rPr lang="en-CA" dirty="0"/>
              <a:t>POOLING LAYER </a:t>
            </a:r>
            <a:r>
              <a:rPr lang="en-CA" dirty="0" smtClean="0"/>
              <a:t>(DOWNSAMPLING)</a:t>
            </a:r>
            <a:endParaRPr lang="en-CA" dirty="0"/>
          </a:p>
        </p:txBody>
      </p:sp>
      <p:sp>
        <p:nvSpPr>
          <p:cNvPr id="73" name="TextBox 72"/>
          <p:cNvSpPr txBox="1"/>
          <p:nvPr/>
        </p:nvSpPr>
        <p:spPr>
          <a:xfrm>
            <a:off x="1292633" y="3097525"/>
            <a:ext cx="117852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defRPr b="1">
                <a:solidFill>
                  <a:srgbClr val="FF0000"/>
                </a:solidFill>
              </a:defRPr>
            </a:lvl1pPr>
          </a:lstStyle>
          <a:p>
            <a:r>
              <a:rPr lang="en-CA" sz="1050" dirty="0" smtClean="0"/>
              <a:t>CONVOLUTION</a:t>
            </a:r>
            <a:endParaRPr lang="en-CA" sz="1050" dirty="0"/>
          </a:p>
        </p:txBody>
      </p:sp>
      <p:sp>
        <p:nvSpPr>
          <p:cNvPr id="74" name="TextBox 73"/>
          <p:cNvSpPr txBox="1"/>
          <p:nvPr/>
        </p:nvSpPr>
        <p:spPr>
          <a:xfrm>
            <a:off x="5016406" y="3143519"/>
            <a:ext cx="80342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defRPr b="1">
                <a:solidFill>
                  <a:srgbClr val="FF0000"/>
                </a:solidFill>
              </a:defRPr>
            </a:lvl1pPr>
          </a:lstStyle>
          <a:p>
            <a:r>
              <a:rPr lang="en-CA" sz="1050" dirty="0" smtClean="0"/>
              <a:t>POOLING</a:t>
            </a:r>
            <a:endParaRPr lang="en-CA" sz="1050" dirty="0"/>
          </a:p>
        </p:txBody>
      </p:sp>
      <p:sp>
        <p:nvSpPr>
          <p:cNvPr id="75" name="TextBox 74"/>
          <p:cNvSpPr txBox="1"/>
          <p:nvPr/>
        </p:nvSpPr>
        <p:spPr>
          <a:xfrm>
            <a:off x="7569796" y="3143519"/>
            <a:ext cx="107273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defRPr b="1">
                <a:solidFill>
                  <a:srgbClr val="FF0000"/>
                </a:solidFill>
              </a:defRPr>
            </a:lvl1pPr>
          </a:lstStyle>
          <a:p>
            <a:r>
              <a:rPr lang="en-CA" sz="1050" dirty="0" smtClean="0"/>
              <a:t>FLATTENING</a:t>
            </a:r>
            <a:endParaRPr lang="en-CA" sz="1050" dirty="0"/>
          </a:p>
        </p:txBody>
      </p:sp>
      <p:pic>
        <p:nvPicPr>
          <p:cNvPr id="76" name="Picture 2" descr="Related imag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054" y="4594540"/>
            <a:ext cx="1516072" cy="1226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7" name="Rectangle 76"/>
          <p:cNvSpPr/>
          <p:nvPr/>
        </p:nvSpPr>
        <p:spPr>
          <a:xfrm>
            <a:off x="467847" y="1355452"/>
            <a:ext cx="1005675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RELU Layers are used to add non-linearity in the feature map.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It also enhances the sparsity or how scattered the feature map is.</a:t>
            </a:r>
          </a:p>
        </p:txBody>
      </p:sp>
      <p:sp>
        <p:nvSpPr>
          <p:cNvPr id="78" name="Rounded Rectangle 77"/>
          <p:cNvSpPr/>
          <p:nvPr/>
        </p:nvSpPr>
        <p:spPr>
          <a:xfrm>
            <a:off x="5183054" y="4316253"/>
            <a:ext cx="1452694" cy="1504393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7562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2">
            <a:extLst>
              <a:ext uri="{FF2B5EF4-FFF2-40B4-BE49-F238E27FC236}">
                <a16:creationId xmlns:a16="http://schemas.microsoft.com/office/drawing/2014/main" xmlns="" id="{CA7B8699-F746-464A-AE41-677C056F32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52"/>
          <a:stretch/>
        </p:blipFill>
        <p:spPr>
          <a:xfrm>
            <a:off x="0" y="429"/>
            <a:ext cx="12192000" cy="6229550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410933" y="93680"/>
            <a:ext cx="98274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RELU </a:t>
            </a:r>
            <a:r>
              <a:rPr lang="en-US" sz="2800" b="1" dirty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(RECTIFIED LINEAR UNITS)</a:t>
            </a:r>
            <a:endParaRPr lang="ru-RU" sz="2800" b="1" dirty="0">
              <a:solidFill>
                <a:srgbClr val="E55B2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4375765" y="6324441"/>
            <a:ext cx="68419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r>
              <a:rPr lang="en-CA" sz="1400" b="1" kern="0" dirty="0" smtClean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Photo Credit: </a:t>
            </a:r>
            <a:r>
              <a:rPr lang="en-CA" sz="1400" kern="0" dirty="0" smtClean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https</a:t>
            </a:r>
            <a:r>
              <a:rPr lang="en-CA" sz="1400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://commons.wikimedia.org/wiki/File:Artificial_neural_network.svg</a:t>
            </a:r>
          </a:p>
        </p:txBody>
      </p:sp>
      <p:sp>
        <p:nvSpPr>
          <p:cNvPr id="77" name="Rectangle 76"/>
          <p:cNvSpPr/>
          <p:nvPr/>
        </p:nvSpPr>
        <p:spPr>
          <a:xfrm>
            <a:off x="467847" y="1355452"/>
            <a:ext cx="11927353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RELU Layers are used to add non-linearity in the feature map.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It also enhances the sparsity or how scattered the feature map is.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The gradient of the RELU does not vanish as we increase x compared to the sigmoid function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2000" b="1" dirty="0">
              <a:solidFill>
                <a:srgbClr val="583A72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graphicFrame>
        <p:nvGraphicFramePr>
          <p:cNvPr id="30" name="Table 29"/>
          <p:cNvGraphicFramePr>
            <a:graphicFrameLocks noGrp="1"/>
          </p:cNvGraphicFramePr>
          <p:nvPr>
            <p:extLst/>
          </p:nvPr>
        </p:nvGraphicFramePr>
        <p:xfrm>
          <a:off x="411298" y="2790994"/>
          <a:ext cx="3023065" cy="2793945"/>
        </p:xfrm>
        <a:graphic>
          <a:graphicData uri="http://schemas.openxmlformats.org/drawingml/2006/table">
            <a:tbl>
              <a:tblPr firstRow="1" bandRow="1"/>
              <a:tblGrid>
                <a:gridCol w="604613"/>
                <a:gridCol w="604613"/>
                <a:gridCol w="604613"/>
                <a:gridCol w="604613"/>
                <a:gridCol w="604613"/>
              </a:tblGrid>
              <a:tr h="5560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7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10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-5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2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1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</a:tr>
              <a:tr h="5560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1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0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2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3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-6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</a:tr>
              <a:tr h="56959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1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17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-5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0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0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</a:tr>
              <a:tr h="5560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0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1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1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1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i="0" u="none" strike="noStrike" cap="none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0</a:t>
                      </a:r>
                      <a:endParaRPr lang="en-CA" sz="2400" b="1" i="0" u="none" strike="noStrike" cap="none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</a:tr>
              <a:tr h="5560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0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0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-8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12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1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</a:tr>
            </a:tbl>
          </a:graphicData>
        </a:graphic>
      </p:graphicFrame>
      <p:graphicFrame>
        <p:nvGraphicFramePr>
          <p:cNvPr id="33" name="Table 32"/>
          <p:cNvGraphicFramePr>
            <a:graphicFrameLocks noGrp="1"/>
          </p:cNvGraphicFramePr>
          <p:nvPr>
            <p:extLst/>
          </p:nvPr>
        </p:nvGraphicFramePr>
        <p:xfrm>
          <a:off x="8118858" y="2790994"/>
          <a:ext cx="3023065" cy="2793945"/>
        </p:xfrm>
        <a:graphic>
          <a:graphicData uri="http://schemas.openxmlformats.org/drawingml/2006/table">
            <a:tbl>
              <a:tblPr firstRow="1" bandRow="1"/>
              <a:tblGrid>
                <a:gridCol w="604613"/>
                <a:gridCol w="604613"/>
                <a:gridCol w="604613"/>
                <a:gridCol w="604613"/>
                <a:gridCol w="604613"/>
              </a:tblGrid>
              <a:tr h="5560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7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10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0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2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1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</a:tr>
              <a:tr h="5560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1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0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2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3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0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</a:tr>
              <a:tr h="56959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1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17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0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0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0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</a:tr>
              <a:tr h="5560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0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1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1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1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i="0" u="none" strike="noStrike" cap="none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0</a:t>
                      </a:r>
                      <a:endParaRPr lang="en-CA" sz="2400" b="1" i="0" u="none" strike="noStrike" cap="none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</a:tr>
              <a:tr h="5560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0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0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0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12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1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</a:tr>
            </a:tbl>
          </a:graphicData>
        </a:graphic>
      </p:graphicFrame>
      <p:pic>
        <p:nvPicPr>
          <p:cNvPr id="35" name="Picture 2" descr="Related imag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7146" y="3440751"/>
            <a:ext cx="3310195" cy="2677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Right Arrow 35"/>
          <p:cNvSpPr/>
          <p:nvPr/>
        </p:nvSpPr>
        <p:spPr>
          <a:xfrm>
            <a:off x="3607541" y="3788337"/>
            <a:ext cx="845712" cy="799258"/>
          </a:xfrm>
          <a:prstGeom prst="rightArrow">
            <a:avLst/>
          </a:prstGeom>
          <a:solidFill>
            <a:srgbClr val="4472C4"/>
          </a:solidFill>
          <a:ln w="25400" cap="flat" cmpd="sng" algn="ctr">
            <a:solidFill>
              <a:srgbClr val="4472C4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CA" sz="1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37" name="Right Arrow 36"/>
          <p:cNvSpPr/>
          <p:nvPr/>
        </p:nvSpPr>
        <p:spPr>
          <a:xfrm>
            <a:off x="7190441" y="3788337"/>
            <a:ext cx="845712" cy="799258"/>
          </a:xfrm>
          <a:prstGeom prst="rightArrow">
            <a:avLst/>
          </a:prstGeom>
          <a:solidFill>
            <a:srgbClr val="4472C4"/>
          </a:solidFill>
          <a:ln w="25400" cap="flat" cmpd="sng" algn="ctr">
            <a:solidFill>
              <a:srgbClr val="4472C4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CA" sz="1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pic>
        <p:nvPicPr>
          <p:cNvPr id="38" name="Picture 2" descr="Image result for sigmoid functi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0415" y="1147057"/>
            <a:ext cx="1451585" cy="966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9" name="Curved Connector 38"/>
          <p:cNvCxnSpPr/>
          <p:nvPr/>
        </p:nvCxnSpPr>
        <p:spPr>
          <a:xfrm rot="5400000">
            <a:off x="10357832" y="1605406"/>
            <a:ext cx="480877" cy="469661"/>
          </a:xfrm>
          <a:prstGeom prst="curvedConnector3">
            <a:avLst/>
          </a:prstGeom>
          <a:noFill/>
          <a:ln w="38100" cap="flat" cmpd="sng" algn="ctr">
            <a:solidFill>
              <a:srgbClr val="FF0000"/>
            </a:solidFill>
            <a:prstDash val="soli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170956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Рисунок 2">
            <a:extLst>
              <a:ext uri="{FF2B5EF4-FFF2-40B4-BE49-F238E27FC236}">
                <a16:creationId xmlns:a16="http://schemas.microsoft.com/office/drawing/2014/main" xmlns="" id="{CA7B8699-F746-464A-AE41-677C056F32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52"/>
          <a:stretch/>
        </p:blipFill>
        <p:spPr>
          <a:xfrm>
            <a:off x="0" y="429"/>
            <a:ext cx="12192000" cy="6229550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410933" y="93680"/>
            <a:ext cx="98274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POOLING </a:t>
            </a:r>
            <a:r>
              <a:rPr lang="en-US" sz="2800" b="1" dirty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(DOWNSAMPLING)</a:t>
            </a:r>
          </a:p>
        </p:txBody>
      </p:sp>
      <p:sp>
        <p:nvSpPr>
          <p:cNvPr id="34" name="Rectangle 33"/>
          <p:cNvSpPr/>
          <p:nvPr/>
        </p:nvSpPr>
        <p:spPr>
          <a:xfrm>
            <a:off x="4375765" y="6324441"/>
            <a:ext cx="68419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r>
              <a:rPr lang="en-CA" sz="1400" b="1" kern="0" dirty="0" smtClean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Photo Credit: </a:t>
            </a:r>
            <a:r>
              <a:rPr lang="en-CA" sz="1400" kern="0" dirty="0" smtClean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https</a:t>
            </a:r>
            <a:r>
              <a:rPr lang="en-CA" sz="1400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://commons.wikimedia.org/wiki/File:Artificial_neural_network.svg</a:t>
            </a:r>
          </a:p>
        </p:txBody>
      </p:sp>
      <p:sp>
        <p:nvSpPr>
          <p:cNvPr id="77" name="Rectangle 76"/>
          <p:cNvSpPr/>
          <p:nvPr/>
        </p:nvSpPr>
        <p:spPr>
          <a:xfrm>
            <a:off x="467847" y="1355452"/>
            <a:ext cx="11927353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Pooling or down sampling layers are placed after convolutional layers to reduce feature map dimensionality.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This improves the computational efficiency while preserving the features.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Pooling helps the model to generalize by avoiding overfitting.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If one of the pixel is shifted, the pooled feature map will still be the same.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Max pooling works by retaining the maximum feature response within a given sample size in a feature map.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2000" b="1" dirty="0">
              <a:solidFill>
                <a:srgbClr val="583A72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/>
          </p:nvPr>
        </p:nvGraphicFramePr>
        <p:xfrm>
          <a:off x="1846710" y="3845244"/>
          <a:ext cx="2418452" cy="2237857"/>
        </p:xfrm>
        <a:graphic>
          <a:graphicData uri="http://schemas.openxmlformats.org/drawingml/2006/table">
            <a:tbl>
              <a:tblPr firstRow="1" bandRow="1"/>
              <a:tblGrid>
                <a:gridCol w="604613"/>
                <a:gridCol w="604613"/>
                <a:gridCol w="604613"/>
                <a:gridCol w="604613"/>
              </a:tblGrid>
              <a:tr h="5560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1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1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3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4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</a:tr>
              <a:tr h="5560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3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6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2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8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</a:tr>
              <a:tr h="56959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3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9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1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0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</a:tr>
              <a:tr h="5560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1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3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3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4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</a:tr>
            </a:tbl>
          </a:graphicData>
        </a:graphic>
      </p:graphicFrame>
      <p:sp>
        <p:nvSpPr>
          <p:cNvPr id="14" name="Rectangle 13"/>
          <p:cNvSpPr/>
          <p:nvPr/>
        </p:nvSpPr>
        <p:spPr>
          <a:xfrm>
            <a:off x="1846710" y="3845244"/>
            <a:ext cx="1208989" cy="1137260"/>
          </a:xfrm>
          <a:prstGeom prst="rect">
            <a:avLst/>
          </a:prstGeom>
          <a:noFill/>
          <a:ln w="57150" cap="flat" cmpd="sng" algn="ctr">
            <a:solidFill>
              <a:srgbClr val="4472C4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CA" sz="1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098474" y="4506553"/>
            <a:ext cx="504497" cy="502920"/>
          </a:xfrm>
          <a:prstGeom prst="rect">
            <a:avLst/>
          </a:prstGeom>
          <a:solidFill>
            <a:srgbClr val="4472C4"/>
          </a:solidFill>
          <a:ln w="25400" cap="flat" cmpd="sng" algn="ctr">
            <a:solidFill>
              <a:srgbClr val="4472C4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CA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6</a:t>
            </a:r>
          </a:p>
        </p:txBody>
      </p:sp>
      <p:sp>
        <p:nvSpPr>
          <p:cNvPr id="16" name="Rectangle 15"/>
          <p:cNvSpPr/>
          <p:nvPr/>
        </p:nvSpPr>
        <p:spPr>
          <a:xfrm>
            <a:off x="6602971" y="4506553"/>
            <a:ext cx="504497" cy="502920"/>
          </a:xfrm>
          <a:prstGeom prst="rect">
            <a:avLst/>
          </a:prstGeom>
          <a:solidFill>
            <a:srgbClr val="4472C4"/>
          </a:solidFill>
          <a:ln w="25400" cap="flat" cmpd="sng" algn="ctr">
            <a:solidFill>
              <a:srgbClr val="4472C4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CA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8</a:t>
            </a:r>
          </a:p>
        </p:txBody>
      </p:sp>
      <p:sp>
        <p:nvSpPr>
          <p:cNvPr id="17" name="Rectangle 16"/>
          <p:cNvSpPr/>
          <p:nvPr/>
        </p:nvSpPr>
        <p:spPr>
          <a:xfrm>
            <a:off x="6098474" y="5016004"/>
            <a:ext cx="504497" cy="502920"/>
          </a:xfrm>
          <a:prstGeom prst="rect">
            <a:avLst/>
          </a:prstGeom>
          <a:solidFill>
            <a:srgbClr val="4472C4"/>
          </a:solidFill>
          <a:ln w="25400" cap="flat" cmpd="sng" algn="ctr">
            <a:solidFill>
              <a:srgbClr val="4472C4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CA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9</a:t>
            </a:r>
          </a:p>
        </p:txBody>
      </p:sp>
      <p:sp>
        <p:nvSpPr>
          <p:cNvPr id="18" name="Rectangle 17"/>
          <p:cNvSpPr/>
          <p:nvPr/>
        </p:nvSpPr>
        <p:spPr>
          <a:xfrm>
            <a:off x="6602971" y="5016004"/>
            <a:ext cx="504497" cy="502920"/>
          </a:xfrm>
          <a:prstGeom prst="rect">
            <a:avLst/>
          </a:prstGeom>
          <a:solidFill>
            <a:srgbClr val="4472C4"/>
          </a:solidFill>
          <a:ln w="25400" cap="flat" cmpd="sng" algn="ctr">
            <a:solidFill>
              <a:srgbClr val="4472C4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CA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4</a:t>
            </a:r>
          </a:p>
        </p:txBody>
      </p:sp>
      <p:sp>
        <p:nvSpPr>
          <p:cNvPr id="19" name="Right Arrow 18"/>
          <p:cNvSpPr/>
          <p:nvPr/>
        </p:nvSpPr>
        <p:spPr>
          <a:xfrm>
            <a:off x="4475195" y="4795718"/>
            <a:ext cx="1413246" cy="386634"/>
          </a:xfrm>
          <a:prstGeom prst="rightArrow">
            <a:avLst/>
          </a:prstGeom>
          <a:solidFill>
            <a:srgbClr val="4472C4"/>
          </a:solidFill>
          <a:ln w="25400" cap="flat" cmpd="sng" algn="ctr">
            <a:solidFill>
              <a:srgbClr val="4472C4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CA" sz="1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265162" y="4442349"/>
            <a:ext cx="1826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defRPr b="1">
                <a:solidFill>
                  <a:srgbClr val="FF0000"/>
                </a:solidFill>
              </a:defRPr>
            </a:lvl1pPr>
          </a:lstStyle>
          <a:p>
            <a:pPr>
              <a:buClr>
                <a:srgbClr val="000000"/>
              </a:buClr>
              <a:buFont typeface="Arial"/>
              <a:buNone/>
            </a:pPr>
            <a:r>
              <a:rPr lang="en-CA" kern="0" dirty="0" smtClean="0">
                <a:latin typeface="Arial"/>
                <a:cs typeface="Arial"/>
                <a:sym typeface="Arial"/>
              </a:rPr>
              <a:t>MAX POOLING</a:t>
            </a:r>
            <a:endParaRPr lang="en-CA" kern="0" dirty="0">
              <a:latin typeface="Arial"/>
              <a:cs typeface="Arial"/>
              <a:sym typeface="Arial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475195" y="5145331"/>
            <a:ext cx="14221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defRPr b="1">
                <a:solidFill>
                  <a:srgbClr val="FF0000"/>
                </a:solidFill>
              </a:defRPr>
            </a:lvl1pPr>
          </a:lstStyle>
          <a:p>
            <a:pPr algn="ctr">
              <a:buClr>
                <a:srgbClr val="000000"/>
              </a:buClr>
              <a:buFont typeface="Arial"/>
              <a:buNone/>
            </a:pPr>
            <a:r>
              <a:rPr lang="en-CA" kern="0" dirty="0" smtClean="0">
                <a:latin typeface="Arial"/>
                <a:cs typeface="Arial"/>
                <a:sym typeface="Arial"/>
              </a:rPr>
              <a:t>2x2 </a:t>
            </a:r>
          </a:p>
          <a:p>
            <a:pPr algn="ctr">
              <a:buClr>
                <a:srgbClr val="000000"/>
              </a:buClr>
              <a:buFont typeface="Arial"/>
              <a:buNone/>
            </a:pPr>
            <a:r>
              <a:rPr lang="en-CA" kern="0" dirty="0" smtClean="0">
                <a:latin typeface="Arial"/>
                <a:cs typeface="Arial"/>
                <a:sym typeface="Arial"/>
              </a:rPr>
              <a:t>STRIDE = 2</a:t>
            </a:r>
            <a:endParaRPr lang="en-CA" kern="0" dirty="0">
              <a:latin typeface="Arial"/>
              <a:cs typeface="Arial"/>
              <a:sym typeface="Arial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8906781" y="3939429"/>
            <a:ext cx="504497" cy="502920"/>
          </a:xfrm>
          <a:prstGeom prst="rect">
            <a:avLst/>
          </a:prstGeom>
          <a:solidFill>
            <a:srgbClr val="4472C4"/>
          </a:solidFill>
          <a:ln w="25400" cap="flat" cmpd="sng" algn="ctr">
            <a:solidFill>
              <a:srgbClr val="4472C4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CA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6</a:t>
            </a:r>
          </a:p>
        </p:txBody>
      </p:sp>
      <p:sp>
        <p:nvSpPr>
          <p:cNvPr id="23" name="Rectangle 22"/>
          <p:cNvSpPr/>
          <p:nvPr/>
        </p:nvSpPr>
        <p:spPr>
          <a:xfrm>
            <a:off x="8906781" y="4449599"/>
            <a:ext cx="504497" cy="502920"/>
          </a:xfrm>
          <a:prstGeom prst="rect">
            <a:avLst/>
          </a:prstGeom>
          <a:solidFill>
            <a:srgbClr val="4472C4"/>
          </a:solidFill>
          <a:ln w="25400" cap="flat" cmpd="sng" algn="ctr">
            <a:solidFill>
              <a:srgbClr val="4472C4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CA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8</a:t>
            </a:r>
          </a:p>
        </p:txBody>
      </p:sp>
      <p:sp>
        <p:nvSpPr>
          <p:cNvPr id="24" name="Rectangle 23"/>
          <p:cNvSpPr/>
          <p:nvPr/>
        </p:nvSpPr>
        <p:spPr>
          <a:xfrm>
            <a:off x="8906780" y="4971900"/>
            <a:ext cx="504497" cy="502920"/>
          </a:xfrm>
          <a:prstGeom prst="rect">
            <a:avLst/>
          </a:prstGeom>
          <a:solidFill>
            <a:srgbClr val="4472C4"/>
          </a:solidFill>
          <a:ln w="25400" cap="flat" cmpd="sng" algn="ctr">
            <a:solidFill>
              <a:srgbClr val="4472C4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CA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9</a:t>
            </a:r>
          </a:p>
        </p:txBody>
      </p:sp>
      <p:sp>
        <p:nvSpPr>
          <p:cNvPr id="25" name="Rectangle 24"/>
          <p:cNvSpPr/>
          <p:nvPr/>
        </p:nvSpPr>
        <p:spPr>
          <a:xfrm>
            <a:off x="8906780" y="5469617"/>
            <a:ext cx="504497" cy="502920"/>
          </a:xfrm>
          <a:prstGeom prst="rect">
            <a:avLst/>
          </a:prstGeom>
          <a:solidFill>
            <a:srgbClr val="4472C4"/>
          </a:solidFill>
          <a:ln w="25400" cap="flat" cmpd="sng" algn="ctr">
            <a:solidFill>
              <a:srgbClr val="4472C4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CA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4</a:t>
            </a:r>
          </a:p>
        </p:txBody>
      </p:sp>
      <p:sp>
        <p:nvSpPr>
          <p:cNvPr id="26" name="Right Arrow 25"/>
          <p:cNvSpPr/>
          <p:nvPr/>
        </p:nvSpPr>
        <p:spPr>
          <a:xfrm>
            <a:off x="7230085" y="4809716"/>
            <a:ext cx="1413246" cy="386634"/>
          </a:xfrm>
          <a:prstGeom prst="rightArrow">
            <a:avLst/>
          </a:prstGeom>
          <a:solidFill>
            <a:srgbClr val="4472C4"/>
          </a:solidFill>
          <a:ln w="25400" cap="flat" cmpd="sng" algn="ctr">
            <a:solidFill>
              <a:srgbClr val="4472C4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CA" sz="1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196056" y="4446807"/>
            <a:ext cx="1710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defRPr b="1">
                <a:solidFill>
                  <a:srgbClr val="FF0000"/>
                </a:solidFill>
              </a:defRPr>
            </a:lvl1pPr>
          </a:lstStyle>
          <a:p>
            <a:pPr>
              <a:buClr>
                <a:srgbClr val="000000"/>
              </a:buClr>
              <a:buFont typeface="Arial"/>
              <a:buNone/>
            </a:pPr>
            <a:r>
              <a:rPr lang="en-CA" kern="0" dirty="0" smtClean="0">
                <a:latin typeface="Arial"/>
                <a:cs typeface="Arial"/>
                <a:sym typeface="Arial"/>
              </a:rPr>
              <a:t>FLATTENING</a:t>
            </a:r>
            <a:endParaRPr lang="en-CA" kern="0" dirty="0">
              <a:latin typeface="Arial"/>
              <a:cs typeface="Arial"/>
              <a:sym typeface="Arial"/>
            </a:endParaRPr>
          </a:p>
        </p:txBody>
      </p:sp>
      <p:pic>
        <p:nvPicPr>
          <p:cNvPr id="28" name="Picture 2" descr="File:Artificial neural network.sv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9344" y="4032193"/>
            <a:ext cx="2073388" cy="1851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8416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3.7037E-6 L 0.10091 -3.7037E-6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3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091 -3.7037E-6 L 0.00078 0.16135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13" y="80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path" presetSubtype="0" accel="50000" decel="5000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78 0.16135 L 0.10065 0.16135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8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14" grpId="2" animBg="1"/>
      <p:bldP spid="14" grpId="3" animBg="1"/>
      <p:bldP spid="19" grpId="0" animBg="1"/>
      <p:bldP spid="20" grpId="0"/>
      <p:bldP spid="21" grpId="0"/>
      <p:bldP spid="22" grpId="0" animBg="1"/>
      <p:bldP spid="23" grpId="0" animBg="1"/>
      <p:bldP spid="24" grpId="0" animBg="1"/>
      <p:bldP spid="25" grpId="0" animBg="1"/>
      <p:bldP spid="26" grpId="0" animBg="1"/>
      <p:bldP spid="2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935</TotalTime>
  <Words>2437</Words>
  <Application>Microsoft Office PowerPoint</Application>
  <PresentationFormat>Widescreen</PresentationFormat>
  <Paragraphs>466</Paragraphs>
  <Slides>42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42</vt:i4>
      </vt:variant>
    </vt:vector>
  </HeadingPairs>
  <TitlesOfParts>
    <vt:vector size="54" baseType="lpstr">
      <vt:lpstr>Arial</vt:lpstr>
      <vt:lpstr>Calibri</vt:lpstr>
      <vt:lpstr>Calibri Light</vt:lpstr>
      <vt:lpstr>Cambria Math</vt:lpstr>
      <vt:lpstr>Courier New</vt:lpstr>
      <vt:lpstr>Montserrat</vt:lpstr>
      <vt:lpstr>Montserrat Black</vt:lpstr>
      <vt:lpstr>Roboto</vt:lpstr>
      <vt:lpstr>Wingdings</vt:lpstr>
      <vt:lpstr>Тема Office</vt:lpstr>
      <vt:lpstr>Visio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Ryan Ahmed</cp:lastModifiedBy>
  <cp:revision>37</cp:revision>
  <dcterms:created xsi:type="dcterms:W3CDTF">2019-05-23T09:27:58Z</dcterms:created>
  <dcterms:modified xsi:type="dcterms:W3CDTF">2019-09-12T01:20:34Z</dcterms:modified>
</cp:coreProperties>
</file>