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7" r:id="rId2"/>
    <p:sldId id="258" r:id="rId3"/>
    <p:sldId id="283" r:id="rId4"/>
    <p:sldId id="285" r:id="rId5"/>
    <p:sldId id="286" r:id="rId6"/>
    <p:sldId id="287" r:id="rId7"/>
    <p:sldId id="304" r:id="rId8"/>
    <p:sldId id="289" r:id="rId9"/>
    <p:sldId id="290" r:id="rId10"/>
    <p:sldId id="293" r:id="rId11"/>
    <p:sldId id="307" r:id="rId12"/>
    <p:sldId id="291" r:id="rId13"/>
    <p:sldId id="292" r:id="rId14"/>
    <p:sldId id="305" r:id="rId15"/>
    <p:sldId id="295" r:id="rId16"/>
    <p:sldId id="296" r:id="rId17"/>
    <p:sldId id="297" r:id="rId18"/>
    <p:sldId id="298" r:id="rId19"/>
    <p:sldId id="299" r:id="rId20"/>
    <p:sldId id="306" r:id="rId21"/>
    <p:sldId id="301" r:id="rId22"/>
    <p:sldId id="303" r:id="rId23"/>
    <p:sldId id="302" r:id="rId24"/>
    <p:sldId id="309" r:id="rId25"/>
    <p:sldId id="310" r:id="rId26"/>
    <p:sldId id="311" r:id="rId27"/>
    <p:sldId id="312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0126"/>
    <a:srgbClr val="8FF6FF"/>
    <a:srgbClr val="E55B2D"/>
    <a:srgbClr val="F5EA5A"/>
    <a:srgbClr val="00B9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01" autoAdjust="0"/>
    <p:restoredTop sz="94660"/>
  </p:normalViewPr>
  <p:slideViewPr>
    <p:cSldViewPr snapToGrid="0">
      <p:cViewPr>
        <p:scale>
          <a:sx n="75" d="100"/>
          <a:sy n="75" d="100"/>
        </p:scale>
        <p:origin x="954" y="9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185FAE-E820-4582-9F04-372D3DB03877}" type="datetimeFigureOut">
              <a:rPr lang="en-CA" smtClean="0"/>
              <a:t>2019-09-16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BFFDF-E3CB-40D6-A128-42A313CC2D0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91272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70CF9D4-6142-441F-9CC7-B111E5F3C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A8BD84C9-C47B-4688-9E12-08B97B78CB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3306C19-EDB8-45AC-A06D-1C6E7A46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9420566-273E-44F3-9CE4-498C94861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96D2815-D915-46BB-8E74-27731C322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97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62DE03E-921D-4B71-9894-652B786F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D279575F-2318-430B-A3C7-280A00723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1D7F357-B243-4712-AB7A-F0C6E60AA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43082FC-CA95-4D75-B66C-561D51CC3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B50573C-42FA-4875-8D00-243C2A886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20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E45DC263-2243-4775-9DD9-3D4006A07E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9D7DE7F-6F3E-45F8-BCCB-1A39543D1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DE95832-C46F-4E70-8D36-2D6C6305C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AB8BEBA-10F7-420F-850F-8C895A1E5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75B1847-01D3-4BFB-9989-12EDDB18B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00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D785E31-5EE4-4031-8DAA-64044DE08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AAB51F7-AD05-4812-9AEE-F0A7A18CE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E39D8A6-338D-4A25-B834-B4A942E94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C93547E-E0C5-4326-ADC3-C43A6781B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267DB44-D3F4-429C-AB2C-E561CB26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67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980BB85-69F4-4080-A77B-EECE9C1BE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001A13A-6D46-453F-BAB2-4BAD520A2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C488E4D-D5CA-49EC-B38E-714DAC9C6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B8CB60D-9BAE-4973-973B-4C6853AB5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9C6DFA2-C663-4447-B1F9-BB6A38C3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347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D99C6E8-AF90-4703-A9FA-9A65E134A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92C6401-88FE-47FD-A731-DD657AEEC6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DAD3D0E6-298D-4282-8913-20026FB74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05D25A3-27E5-4E98-8C5A-B2B0697A7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D63F4A1-44B5-41E4-B96B-51C286B3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E96F89BA-5274-4D7F-A22B-03488DE5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785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DC0A037-7520-4515-B45B-E8BD71A13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E742552-6925-46F5-A258-858B909F1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0D3C8B9-BC17-42B1-9536-626041E4B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09F04948-91DA-4B89-B095-A18DE466F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6512104A-EB67-4275-8DE6-7CA0254DD8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2ECE6559-6BBF-4F82-812F-26DCBE157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0C43346E-31FD-437F-8433-ED2A4FFA2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59BB8E7B-DEEF-4F36-AC1E-1ADBCD818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039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93D8A9B-DDEE-472D-98C8-342D02A24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7E891E0F-5CBA-4701-9802-49F747FD7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CDDB64FE-FE57-4FE5-A383-911D9E8B2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2480F91C-FC09-444F-8303-0A51AAC9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38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C4DC091D-E20B-43AF-85A6-D06B098A5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7256F216-F3C5-4473-B251-72A6A8FB0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0510FE17-D12B-4940-A9BA-F5142885E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67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3FB74CF-2BF5-499E-835A-8CD87C61F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FA49E46-BCFA-4A8B-A9EC-843184808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973AFB1-BE5F-4F23-82EA-A9E2EDCFC1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EA59952-DF38-4E91-AC68-8C3C22117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A2383BB-619B-4187-A5BC-042AE98C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522BE86-61A8-405E-B05C-9ED660BAE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414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E85C4CA-FD62-44D2-81B3-AB78C84EB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564F94F9-A9E5-4C0A-BC98-D38C5AA9AC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788FB35-2220-4ACE-970D-43F2556CC6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ECB7B7F-DA8E-4AED-B458-D0634CB1B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0F43AE8-ADD4-4B08-B8BC-39D66C3AE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34F0B5B-F0B4-42E7-AEF3-F79F94771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1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C3E1944-26C3-41F2-9AC9-82569296A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AD855009-06D1-457C-AA16-D256E4C895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2319EE4-DC46-41D9-BA81-50318AE273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E9FA1-3201-4CFE-B59E-2CC3904A385B}" type="datetimeFigureOut">
              <a:rPr lang="ru-RU" smtClean="0"/>
              <a:t>16.09.2019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F15DEA4-AA2E-4600-8609-2131E0FB2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CE62007-BA97-4721-9442-9F52017CE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20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exels.com/photo/grey-and-white-short-fur-cat-104827/" TargetMode="External"/><Relationship Id="rId5" Type="http://schemas.openxmlformats.org/officeDocument/2006/relationships/hyperlink" Target="https://commons.wikimedia.org/wiki/File:Artificial_neural_network_image_recognition.png" TargetMode="External"/><Relationship Id="rId4" Type="http://schemas.openxmlformats.org/officeDocument/2006/relationships/hyperlink" Target="https://commons.wikimedia.org/wiki/File:Autoencoder_structure.png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hyperlink" Target="http://phdthesis-bioinformatics-maxplanckinstitute-molecularplantphys.matthias-scholz.de/" TargetMode="External"/><Relationship Id="rId4" Type="http://schemas.openxmlformats.org/officeDocument/2006/relationships/hyperlink" Target="https://commons.wikimedia.org/wiki/File:Principal_Component_Analysis_of_the_Italian_population.pn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PCA_vs_Linear_Autoencoder.pn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hyperlink" Target="https://commons.wikimedia.org/wiki/File:Autoencoder_structure.png" TargetMode="External"/><Relationship Id="rId7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s://www.pexels.com/photo/grey-and-white-short-fur-cat-104827/" TargetMode="External"/><Relationship Id="rId4" Type="http://schemas.openxmlformats.org/officeDocument/2006/relationships/hyperlink" Target="https://commons.wikimedia.org/wiki/File:Artificial_neural_network_image_recognition.png" TargetMode="External"/><Relationship Id="rId9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lickr.com/photos/flowcomm/44668167150" TargetMode="Externa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flowcomm/44668167150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towardsdatascience.com/intuitively-understanding-variational-autoencoders-1bfe67eb5daf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hyperlink" Target="https://www.flickr.com/photos/flowcomm/44668167150" TargetMode="External"/><Relationship Id="rId7" Type="http://schemas.openxmlformats.org/officeDocument/2006/relationships/image" Target="../media/image3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0.png"/><Relationship Id="rId5" Type="http://schemas.openxmlformats.org/officeDocument/2006/relationships/image" Target="../media/image29.png"/><Relationship Id="rId4" Type="http://schemas.openxmlformats.org/officeDocument/2006/relationships/hyperlink" Target="https://it.wikipedia.org/wiki/Apprendimento_automatico#/media/File:Feed-forward-perceptron.svg" TargetMode="External"/><Relationship Id="rId9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.png"/><Relationship Id="rId7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exels.com/photo/grey-and-white-short-fur-cat-104827/" TargetMode="External"/><Relationship Id="rId5" Type="http://schemas.openxmlformats.org/officeDocument/2006/relationships/hyperlink" Target="https://commons.wikimedia.org/wiki/File:Artificial_neural_network_image_recognition.png" TargetMode="External"/><Relationship Id="rId4" Type="http://schemas.openxmlformats.org/officeDocument/2006/relationships/hyperlink" Target="https://commons.wikimedia.org/wiki/File:Autoencoder_structure.pn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Autoencoder_structure.png" TargetMode="External"/><Relationship Id="rId7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hyperlink" Target="https://www.pexels.com/photo/grey-and-white-short-fur-cat-104827/" TargetMode="External"/><Relationship Id="rId4" Type="http://schemas.openxmlformats.org/officeDocument/2006/relationships/hyperlink" Target="https://commons.wikimedia.org/wiki/File:Artificial_neural_network_image_recognition.pn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hyperlink" Target="https://commons.wikimedia.org/wiki/File:Autoencoder_structure.png" TargetMode="External"/><Relationship Id="rId7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s://www.pexels.com/photo/grey-and-white-short-fur-cat-104827/" TargetMode="External"/><Relationship Id="rId10" Type="http://schemas.openxmlformats.org/officeDocument/2006/relationships/image" Target="../media/image13.png"/><Relationship Id="rId4" Type="http://schemas.openxmlformats.org/officeDocument/2006/relationships/hyperlink" Target="https://commons.wikimedia.org/wiki/File:Artificial_neural_network_image_recognition.png" TargetMode="External"/><Relationship Id="rId9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4.png"/><Relationship Id="rId7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exels.com/photo/grey-and-white-short-fur-cat-104827/" TargetMode="External"/><Relationship Id="rId5" Type="http://schemas.openxmlformats.org/officeDocument/2006/relationships/hyperlink" Target="https://commons.wikimedia.org/wiki/File:Artificial_neural_network_image_recognition.png" TargetMode="External"/><Relationship Id="rId4" Type="http://schemas.openxmlformats.org/officeDocument/2006/relationships/hyperlink" Target="https://commons.wikimedia.org/wiki/File:Autoencoder_structure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D50B6374-5038-40F7-B15A-1341141BF4DF}"/>
              </a:ext>
            </a:extLst>
          </p:cNvPr>
          <p:cNvSpPr/>
          <p:nvPr/>
        </p:nvSpPr>
        <p:spPr>
          <a:xfrm>
            <a:off x="618837" y="556272"/>
            <a:ext cx="982749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TENSORFLOW 2.0</a:t>
            </a:r>
            <a:endParaRPr lang="ru-RU" sz="60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7D7FCAF6-4A07-43BC-960A-A6590E216639}"/>
              </a:ext>
            </a:extLst>
          </p:cNvPr>
          <p:cNvSpPr/>
          <p:nvPr/>
        </p:nvSpPr>
        <p:spPr>
          <a:xfrm>
            <a:off x="591129" y="1565768"/>
            <a:ext cx="9827492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700" b="1" dirty="0">
                <a:solidFill>
                  <a:srgbClr val="8FF6FF"/>
                </a:solidFill>
                <a:latin typeface="Montserrat" charset="0"/>
                <a:ea typeface="Montserrat" charset="0"/>
                <a:cs typeface="Montserrat" charset="0"/>
              </a:rPr>
              <a:t>PRACTICAL ADVANCED</a:t>
            </a:r>
            <a:endParaRPr lang="ru-RU" sz="3700" b="1" dirty="0">
              <a:solidFill>
                <a:srgbClr val="8FF6FF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69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2">
            <a:extLst>
              <a:ext uri="{FF2B5EF4-FFF2-40B4-BE49-F238E27FC236}">
                <a16:creationId xmlns="" xmlns:a16="http://schemas.microsoft.com/office/drawing/2014/main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12"/>
          <a:stretch/>
        </p:blipFill>
        <p:spPr>
          <a:xfrm>
            <a:off x="0" y="428"/>
            <a:ext cx="12192000" cy="625969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6128" y="97107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TRADE-OFF/DILEMMA</a:t>
            </a:r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!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344064" y="1549105"/>
                <a:ext cx="11416136" cy="22467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CA" sz="20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Auto encoders training is quite tricky! </a:t>
                </a:r>
              </a:p>
              <a:p>
                <a:pPr marL="342900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CA" sz="20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We want our trained auto encoders to be:</a:t>
                </a:r>
              </a:p>
              <a:p>
                <a:pPr marL="914400" lvl="1" indent="-457200">
                  <a:lnSpc>
                    <a:spcPct val="120000"/>
                  </a:lnSpc>
                  <a:buFont typeface="Courier New" panose="02070309020205020404" pitchFamily="49" charset="0"/>
                  <a:buChar char="o"/>
                </a:pPr>
                <a:r>
                  <a:rPr lang="en-CA" sz="20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Able to reconstruct the input, so the loss function is formulated as follows </a:t>
                </a:r>
                <a14:m>
                  <m:oMath xmlns:m="http://schemas.openxmlformats.org/officeDocument/2006/math">
                    <m:r>
                      <a:rPr lang="en-CA" sz="2000" b="1" i="1">
                        <a:solidFill>
                          <a:srgbClr val="583A72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𝑳</m:t>
                    </m:r>
                    <m:d>
                      <m:dPr>
                        <m:ctrlPr>
                          <a:rPr lang="en-CA" sz="2000" b="1" i="1">
                            <a:solidFill>
                              <a:srgbClr val="583A72"/>
                            </a:solidFill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</m:ctrlPr>
                      </m:dPr>
                      <m:e>
                        <m:r>
                          <a:rPr lang="en-CA" sz="2000" b="1" i="1">
                            <a:solidFill>
                              <a:srgbClr val="583A72"/>
                            </a:solidFill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  <m:t>𝒙</m:t>
                        </m:r>
                        <m:r>
                          <a:rPr lang="en-CA" sz="2000" b="1" i="1">
                            <a:solidFill>
                              <a:srgbClr val="583A72"/>
                            </a:solidFill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  <m:t>,</m:t>
                        </m:r>
                        <m:acc>
                          <m:accPr>
                            <m:chr m:val="̂"/>
                            <m:ctrlPr>
                              <a:rPr lang="en-CA" sz="2000" b="1" i="1">
                                <a:solidFill>
                                  <a:srgbClr val="583A72"/>
                                </a:solidFill>
                                <a:latin typeface="Cambria Math" panose="02040503050406030204" pitchFamily="18" charset="0"/>
                                <a:ea typeface="Montserrat" charset="0"/>
                                <a:cs typeface="Montserrat" charset="0"/>
                              </a:rPr>
                            </m:ctrlPr>
                          </m:accPr>
                          <m:e>
                            <m:r>
                              <a:rPr lang="en-CA" sz="2000" b="1" i="1" smtClean="0">
                                <a:solidFill>
                                  <a:srgbClr val="583A72"/>
                                </a:solidFill>
                                <a:latin typeface="Cambria Math" panose="02040503050406030204" pitchFamily="18" charset="0"/>
                                <a:ea typeface="Montserrat" charset="0"/>
                                <a:cs typeface="Montserrat" charset="0"/>
                              </a:rPr>
                              <m:t>𝒙</m:t>
                            </m:r>
                          </m:e>
                        </m:acc>
                      </m:e>
                    </m:d>
                  </m:oMath>
                </a14:m>
                <a:endParaRPr lang="en-CA" sz="2000" b="1" dirty="0" smtClean="0">
                  <a:solidFill>
                    <a:srgbClr val="583A72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marL="800100" lvl="1" indent="-342900">
                  <a:buFont typeface="Courier New" panose="02070309020205020404" pitchFamily="49" charset="0"/>
                  <a:buChar char="o"/>
                </a:pPr>
                <a:r>
                  <a:rPr lang="en-CA" sz="20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Avoid overfitting and memorizing the training data</a:t>
                </a:r>
              </a:p>
              <a:p>
                <a:pPr marL="342900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CA" sz="20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So loss function is formulated as follows: </a:t>
                </a:r>
              </a:p>
              <a:p>
                <a:pPr marL="342900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endParaRPr lang="en-CA" sz="2000" b="1" dirty="0">
                  <a:solidFill>
                    <a:srgbClr val="583A72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064" y="1549105"/>
                <a:ext cx="11416136" cy="2246769"/>
              </a:xfrm>
              <a:prstGeom prst="rect">
                <a:avLst/>
              </a:prstGeom>
              <a:blipFill rotWithShape="0">
                <a:blip r:embed="rId3"/>
                <a:stretch>
                  <a:fillRect l="-481" r="-299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2853724" y="6225450"/>
            <a:ext cx="720725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000" dirty="0" smtClean="0"/>
              <a:t>Photo Credit: </a:t>
            </a:r>
            <a:r>
              <a:rPr lang="en-CA" sz="1000" dirty="0" smtClean="0">
                <a:hlinkClick r:id="rId4"/>
              </a:rPr>
              <a:t>https</a:t>
            </a:r>
            <a:r>
              <a:rPr lang="en-CA" sz="1000" dirty="0">
                <a:hlinkClick r:id="rId4"/>
              </a:rPr>
              <a:t>://</a:t>
            </a:r>
            <a:r>
              <a:rPr lang="en-CA" sz="1000" dirty="0" smtClean="0">
                <a:hlinkClick r:id="rId4"/>
              </a:rPr>
              <a:t>commons.wikimedia.org/wiki/File:Autoencoder_structure.png</a:t>
            </a:r>
            <a:endParaRPr lang="en-CA" sz="1000" dirty="0" smtClean="0"/>
          </a:p>
          <a:p>
            <a:r>
              <a:rPr lang="en-CA" sz="1000" dirty="0" smtClean="0"/>
              <a:t>Photo Credit: </a:t>
            </a:r>
            <a:r>
              <a:rPr lang="en-CA" sz="1000" dirty="0">
                <a:hlinkClick r:id="rId5"/>
              </a:rPr>
              <a:t>https://</a:t>
            </a:r>
            <a:r>
              <a:rPr lang="en-CA" sz="1000" dirty="0" smtClean="0">
                <a:hlinkClick r:id="rId5"/>
              </a:rPr>
              <a:t>commons.wikimedia.org/wiki/File:Artificial_neural_network_image_recognition.png</a:t>
            </a:r>
            <a:endParaRPr lang="en-CA" sz="1000" dirty="0" smtClean="0"/>
          </a:p>
          <a:p>
            <a:r>
              <a:rPr lang="en-CA" sz="1000" dirty="0" smtClean="0"/>
              <a:t>Photo Credit: </a:t>
            </a:r>
            <a:r>
              <a:rPr lang="en-CA" sz="1000" dirty="0">
                <a:hlinkClick r:id="rId6"/>
              </a:rPr>
              <a:t>https://www.pexels.com/photo/grey-and-white-short-fur-cat-104827</a:t>
            </a:r>
            <a:r>
              <a:rPr lang="en-CA" sz="1000" dirty="0" smtClean="0">
                <a:hlinkClick r:id="rId6"/>
              </a:rPr>
              <a:t>/</a:t>
            </a:r>
            <a:endParaRPr lang="en-CA" sz="1000" dirty="0" smtClean="0"/>
          </a:p>
          <a:p>
            <a:endParaRPr lang="en-CA" sz="1000" dirty="0" smtClean="0"/>
          </a:p>
          <a:p>
            <a:endParaRPr lang="en-CA" sz="10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168575" y="3440895"/>
                <a:ext cx="841807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800" b="1" i="1" smtClean="0">
                          <a:latin typeface="Cambria Math" panose="02040503050406030204" pitchFamily="18" charset="0"/>
                        </a:rPr>
                        <m:t>𝑳𝒐𝒔𝒔</m:t>
                      </m:r>
                      <m:r>
                        <a:rPr lang="en-CA" sz="28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800" b="1" i="1" smtClean="0">
                          <a:latin typeface="Cambria Math" panose="02040503050406030204" pitchFamily="18" charset="0"/>
                        </a:rPr>
                        <m:t>𝑭𝒖𝒏𝒄𝒕𝒊𝒐𝒏</m:t>
                      </m:r>
                      <m:r>
                        <a:rPr lang="en-CA" sz="28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2800" b="1" i="1" smtClean="0">
                          <a:latin typeface="Cambria Math" panose="02040503050406030204" pitchFamily="18" charset="0"/>
                        </a:rPr>
                        <m:t>𝑳</m:t>
                      </m:r>
                      <m:d>
                        <m:dPr>
                          <m:ctrlPr>
                            <a:rPr lang="en-CA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8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n-CA" sz="28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̂"/>
                              <m:ctrlPr>
                                <a:rPr lang="en-CA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sz="2800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</m:acc>
                        </m:e>
                      </m:d>
                      <m:r>
                        <a:rPr lang="en-CA" sz="28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sz="2800" b="1" i="1" smtClean="0">
                          <a:latin typeface="Cambria Math" panose="02040503050406030204" pitchFamily="18" charset="0"/>
                        </a:rPr>
                        <m:t>𝑹𝒆𝒈𝒖𝒍𝒂𝒓𝒊𝒛𝒂𝒕𝒊𝒐𝒏</m:t>
                      </m:r>
                      <m:r>
                        <a:rPr lang="en-CA" sz="28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800" b="1" i="1" smtClean="0">
                          <a:latin typeface="Cambria Math" panose="02040503050406030204" pitchFamily="18" charset="0"/>
                        </a:rPr>
                        <m:t>𝑻𝒆𝒓𝒎</m:t>
                      </m:r>
                    </m:oMath>
                  </m:oMathPara>
                </a14:m>
                <a:endParaRPr lang="en-CA" sz="2800" b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8575" y="3440895"/>
                <a:ext cx="8418074" cy="52322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1185597" y="4832621"/>
            <a:ext cx="196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TO ENABLE INPUT RECONSTRUCTION</a:t>
            </a:r>
            <a:endParaRPr lang="en-CA" b="1" dirty="0">
              <a:solidFill>
                <a:srgbClr val="FF0000"/>
              </a:solidFill>
            </a:endParaRPr>
          </a:p>
        </p:txBody>
      </p:sp>
      <p:cxnSp>
        <p:nvCxnSpPr>
          <p:cNvPr id="25" name="Curved Connector 24"/>
          <p:cNvCxnSpPr/>
          <p:nvPr/>
        </p:nvCxnSpPr>
        <p:spPr>
          <a:xfrm flipV="1">
            <a:off x="3151554" y="3980204"/>
            <a:ext cx="2287600" cy="1100576"/>
          </a:xfrm>
          <a:prstGeom prst="curvedConnector3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628371" y="4810850"/>
            <a:ext cx="30892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TO AVOID OVERFITTING AND MEMORIZING DATA</a:t>
            </a:r>
          </a:p>
          <a:p>
            <a:pPr algn="ctr"/>
            <a:r>
              <a:rPr lang="en-CA" b="1" dirty="0" smtClean="0">
                <a:solidFill>
                  <a:srgbClr val="FF0000"/>
                </a:solidFill>
              </a:rPr>
              <a:t>(IMPROVE GENERALIZATION)</a:t>
            </a:r>
            <a:endParaRPr lang="en-CA" b="1" dirty="0">
              <a:solidFill>
                <a:srgbClr val="FF0000"/>
              </a:solidFill>
            </a:endParaRPr>
          </a:p>
        </p:txBody>
      </p:sp>
      <p:cxnSp>
        <p:nvCxnSpPr>
          <p:cNvPr id="33" name="Curved Connector 32"/>
          <p:cNvCxnSpPr/>
          <p:nvPr/>
        </p:nvCxnSpPr>
        <p:spPr>
          <a:xfrm rot="10800000">
            <a:off x="7424136" y="4011369"/>
            <a:ext cx="1678661" cy="1231541"/>
          </a:xfrm>
          <a:prstGeom prst="curvedConnector3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19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01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822" y="2667932"/>
            <a:ext cx="7449178" cy="418963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D50B6374-5038-40F7-B15A-1341141BF4DF}"/>
              </a:ext>
            </a:extLst>
          </p:cNvPr>
          <p:cNvSpPr/>
          <p:nvPr/>
        </p:nvSpPr>
        <p:spPr>
          <a:xfrm>
            <a:off x="1409726" y="2274372"/>
            <a:ext cx="982749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AUTOENCODERS </a:t>
            </a:r>
          </a:p>
          <a:p>
            <a:pPr algn="ctr"/>
            <a:r>
              <a:rPr lang="en-US" sz="44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VS. PCA</a:t>
            </a:r>
            <a:endParaRPr lang="en-US" sz="44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25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2">
            <a:extLst>
              <a:ext uri="{FF2B5EF4-FFF2-40B4-BE49-F238E27FC236}">
                <a16:creationId xmlns="" xmlns:a16="http://schemas.microsoft.com/office/drawing/2014/main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12"/>
          <a:stretch/>
        </p:blipFill>
        <p:spPr>
          <a:xfrm>
            <a:off x="0" y="428"/>
            <a:ext cx="12192000" cy="625969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6128" y="97107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PRINCIPAL </a:t>
            </a:r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COMPONENT ANALYSIS EXAMPLE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6128" y="1003005"/>
            <a:ext cx="114288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CA" sz="2000" b="1" dirty="0" smtClean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00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Auto encoders dimensionality reduction is quite similar to PCA (Principal Component Analysis) if linear activation functions are used</a:t>
            </a:r>
            <a:endParaRPr lang="en-CA" sz="2000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CA" sz="2000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CA" sz="2000" b="1" dirty="0" smtClean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CA" sz="2000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3074" name="Picture 2" descr="File:Principal Component Analysis of the Italian populat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4380" y="2265840"/>
            <a:ext cx="2964819" cy="296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1990928" y="5599991"/>
            <a:ext cx="1093767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 smtClean="0"/>
              <a:t>Photo Credit: </a:t>
            </a:r>
            <a:r>
              <a:rPr lang="en-CA" sz="1400" dirty="0" smtClean="0">
                <a:hlinkClick r:id="rId4"/>
              </a:rPr>
              <a:t>https</a:t>
            </a:r>
            <a:r>
              <a:rPr lang="en-CA" sz="1400" dirty="0">
                <a:hlinkClick r:id="rId4"/>
              </a:rPr>
              <a:t>://</a:t>
            </a:r>
            <a:r>
              <a:rPr lang="en-CA" sz="1400" dirty="0" smtClean="0">
                <a:hlinkClick r:id="rId4"/>
              </a:rPr>
              <a:t>commons.wikimedia.org/wiki/File:Principal_Component_Analysis_of_the_Italian_population.png</a:t>
            </a:r>
            <a:endParaRPr lang="en-CA" sz="1400" dirty="0" smtClean="0"/>
          </a:p>
          <a:p>
            <a:r>
              <a:rPr lang="en-CA" sz="1400" dirty="0" smtClean="0"/>
              <a:t>Photo Credit: </a:t>
            </a:r>
            <a:r>
              <a:rPr lang="en-CA" sz="1400" dirty="0">
                <a:hlinkClick r:id="rId5"/>
              </a:rPr>
              <a:t>http://phdthesis-bioinformatics-maxplanckinstitute-molecularplantphys.matthias-scholz.de</a:t>
            </a:r>
            <a:r>
              <a:rPr lang="en-CA" sz="1400" dirty="0" smtClean="0">
                <a:hlinkClick r:id="rId5"/>
              </a:rPr>
              <a:t>/</a:t>
            </a:r>
            <a:endParaRPr lang="en-CA" sz="1400" dirty="0" smtClean="0"/>
          </a:p>
          <a:p>
            <a:endParaRPr lang="en-CA" sz="1400" dirty="0"/>
          </a:p>
        </p:txBody>
      </p:sp>
      <p:pic>
        <p:nvPicPr>
          <p:cNvPr id="3076" name="Picture 4" descr="http://phdthesis-bioinformatics-maxplanckinstitute-molecularplantphys.matthias-scholz.de/fig_pca_illu3d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274" y="2482416"/>
            <a:ext cx="6791489" cy="2693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56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2">
            <a:extLst>
              <a:ext uri="{FF2B5EF4-FFF2-40B4-BE49-F238E27FC236}">
                <a16:creationId xmlns="" xmlns:a16="http://schemas.microsoft.com/office/drawing/2014/main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12"/>
          <a:stretch/>
        </p:blipFill>
        <p:spPr>
          <a:xfrm>
            <a:off x="0" y="428"/>
            <a:ext cx="12192000" cy="625969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6128" y="97107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PRINCIPAL </a:t>
            </a:r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COMPONENT ANALYSIS EXAMPLE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6128" y="1003005"/>
            <a:ext cx="114288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CA" sz="2000" b="1" dirty="0" smtClean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00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Auto encoders dimensionality reduction is quite similar to PCA (Principal Component Analysis) if linear activation functions are used</a:t>
            </a:r>
            <a:endParaRPr lang="en-CA" sz="2000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CA" sz="2000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CA" sz="2000" b="1" dirty="0" smtClean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CA" sz="2000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90928" y="5599991"/>
            <a:ext cx="1093767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 smtClean="0"/>
              <a:t>Photo Credit: </a:t>
            </a:r>
            <a:r>
              <a:rPr lang="en-CA" sz="1400" dirty="0">
                <a:hlinkClick r:id="rId3"/>
              </a:rPr>
              <a:t>https://commons.wikimedia.org/wiki/File:PCA_vs_Linear_Autoencoder.png</a:t>
            </a:r>
            <a:endParaRPr lang="en-CA" sz="1400" dirty="0"/>
          </a:p>
        </p:txBody>
      </p:sp>
      <p:pic>
        <p:nvPicPr>
          <p:cNvPr id="3078" name="Picture 6" descr="File:PCA vs Linear Autoencod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9176" y="2168614"/>
            <a:ext cx="6562725" cy="3281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87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01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822" y="2667932"/>
            <a:ext cx="7449178" cy="418963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D50B6374-5038-40F7-B15A-1341141BF4DF}"/>
              </a:ext>
            </a:extLst>
          </p:cNvPr>
          <p:cNvSpPr/>
          <p:nvPr/>
        </p:nvSpPr>
        <p:spPr>
          <a:xfrm>
            <a:off x="1409726" y="2274372"/>
            <a:ext cx="982749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AUTOENCODERS </a:t>
            </a:r>
          </a:p>
          <a:p>
            <a:pPr algn="ctr"/>
            <a:r>
              <a:rPr lang="en-US" sz="44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APPLICATIONS</a:t>
            </a:r>
          </a:p>
        </p:txBody>
      </p:sp>
    </p:spTree>
    <p:extLst>
      <p:ext uri="{BB962C8B-B14F-4D97-AF65-F5344CB8AC3E}">
        <p14:creationId xmlns:p14="http://schemas.microsoft.com/office/powerpoint/2010/main" val="194525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">
            <a:extLst>
              <a:ext uri="{FF2B5EF4-FFF2-40B4-BE49-F238E27FC236}">
                <a16:creationId xmlns="" xmlns:a16="http://schemas.microsoft.com/office/drawing/2014/main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12"/>
          <a:stretch/>
        </p:blipFill>
        <p:spPr>
          <a:xfrm>
            <a:off x="0" y="428"/>
            <a:ext cx="12192000" cy="625969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6128" y="97107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APPLICATION </a:t>
            </a:r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#1 - DENOISING AUTOENCODERS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4064" y="1397745"/>
            <a:ext cx="114161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00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One widely used application of Auto encoders is to perform de-noising!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00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Instead of feeding in the exact same data as the input and output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00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We will feed in a noisy image and then set the target to be the original image</a:t>
            </a:r>
            <a:endParaRPr lang="en-CA" sz="2000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853724" y="6225450"/>
            <a:ext cx="720725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000" dirty="0" smtClean="0"/>
              <a:t>Photo Credit: </a:t>
            </a:r>
            <a:r>
              <a:rPr lang="en-CA" sz="1000" dirty="0" smtClean="0">
                <a:hlinkClick r:id="rId3"/>
              </a:rPr>
              <a:t>https</a:t>
            </a:r>
            <a:r>
              <a:rPr lang="en-CA" sz="1000" dirty="0">
                <a:hlinkClick r:id="rId3"/>
              </a:rPr>
              <a:t>://</a:t>
            </a:r>
            <a:r>
              <a:rPr lang="en-CA" sz="1000" dirty="0" smtClean="0">
                <a:hlinkClick r:id="rId3"/>
              </a:rPr>
              <a:t>commons.wikimedia.org/wiki/File:Autoencoder_structure.png</a:t>
            </a:r>
            <a:endParaRPr lang="en-CA" sz="1000" dirty="0" smtClean="0"/>
          </a:p>
          <a:p>
            <a:r>
              <a:rPr lang="en-CA" sz="1000" dirty="0" smtClean="0"/>
              <a:t>Photo Credit: </a:t>
            </a:r>
            <a:r>
              <a:rPr lang="en-CA" sz="1000" dirty="0">
                <a:hlinkClick r:id="rId4"/>
              </a:rPr>
              <a:t>https://</a:t>
            </a:r>
            <a:r>
              <a:rPr lang="en-CA" sz="1000" dirty="0" smtClean="0">
                <a:hlinkClick r:id="rId4"/>
              </a:rPr>
              <a:t>commons.wikimedia.org/wiki/File:Artificial_neural_network_image_recognition.png</a:t>
            </a:r>
            <a:endParaRPr lang="en-CA" sz="1000" dirty="0" smtClean="0"/>
          </a:p>
          <a:p>
            <a:r>
              <a:rPr lang="en-CA" sz="1000" dirty="0" smtClean="0"/>
              <a:t>Photo Credit: </a:t>
            </a:r>
            <a:r>
              <a:rPr lang="en-CA" sz="1000" dirty="0">
                <a:hlinkClick r:id="rId5"/>
              </a:rPr>
              <a:t>https://www.pexels.com/photo/grey-and-white-short-fur-cat-104827</a:t>
            </a:r>
            <a:r>
              <a:rPr lang="en-CA" sz="1000" dirty="0" smtClean="0">
                <a:hlinkClick r:id="rId5"/>
              </a:rPr>
              <a:t>/</a:t>
            </a:r>
            <a:endParaRPr lang="en-CA" sz="1000" dirty="0" smtClean="0"/>
          </a:p>
          <a:p>
            <a:endParaRPr lang="en-CA" sz="1000" dirty="0" smtClean="0"/>
          </a:p>
          <a:p>
            <a:endParaRPr lang="en-CA" sz="1000" dirty="0" smtClean="0"/>
          </a:p>
        </p:txBody>
      </p:sp>
      <p:sp>
        <p:nvSpPr>
          <p:cNvPr id="12" name="Left Arrow 11"/>
          <p:cNvSpPr/>
          <p:nvPr/>
        </p:nvSpPr>
        <p:spPr>
          <a:xfrm rot="10800000">
            <a:off x="7443920" y="3904824"/>
            <a:ext cx="1078083" cy="29638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Left Arrow 12"/>
          <p:cNvSpPr/>
          <p:nvPr/>
        </p:nvSpPr>
        <p:spPr>
          <a:xfrm rot="10800000">
            <a:off x="2929697" y="3904824"/>
            <a:ext cx="1215599" cy="29638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TextBox 15"/>
          <p:cNvSpPr txBox="1"/>
          <p:nvPr/>
        </p:nvSpPr>
        <p:spPr>
          <a:xfrm>
            <a:off x="365750" y="4053015"/>
            <a:ext cx="196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NOISY INPUT</a:t>
            </a:r>
            <a:endParaRPr lang="en-CA" b="1" dirty="0">
              <a:solidFill>
                <a:srgbClr val="FF0000"/>
              </a:solidFill>
            </a:endParaRPr>
          </a:p>
          <a:p>
            <a:pPr algn="ctr"/>
            <a:endParaRPr lang="en-CA" b="1" dirty="0">
              <a:solidFill>
                <a:srgbClr val="FF0000"/>
              </a:solidFill>
            </a:endParaRPr>
          </a:p>
        </p:txBody>
      </p:sp>
      <p:pic>
        <p:nvPicPr>
          <p:cNvPr id="17" name="Picture 2" descr="Image result for autoencoders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09" r="18611"/>
          <a:stretch/>
        </p:blipFill>
        <p:spPr bwMode="auto">
          <a:xfrm rot="5400000">
            <a:off x="4259809" y="2425486"/>
            <a:ext cx="2959553" cy="3188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Curved Connector 17"/>
          <p:cNvCxnSpPr/>
          <p:nvPr/>
        </p:nvCxnSpPr>
        <p:spPr>
          <a:xfrm flipV="1">
            <a:off x="1348729" y="3307218"/>
            <a:ext cx="1425764" cy="674259"/>
          </a:xfrm>
          <a:prstGeom prst="curvedConnector3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Left Brace 18"/>
          <p:cNvSpPr/>
          <p:nvPr/>
        </p:nvSpPr>
        <p:spPr>
          <a:xfrm rot="16200000">
            <a:off x="4445269" y="4754146"/>
            <a:ext cx="430900" cy="1485900"/>
          </a:xfrm>
          <a:prstGeom prst="leftBrace">
            <a:avLst>
              <a:gd name="adj1" fmla="val 50641"/>
              <a:gd name="adj2" fmla="val 4703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Left Brace 19"/>
          <p:cNvSpPr/>
          <p:nvPr/>
        </p:nvSpPr>
        <p:spPr>
          <a:xfrm rot="16200000">
            <a:off x="6718569" y="4756603"/>
            <a:ext cx="430900" cy="1485900"/>
          </a:xfrm>
          <a:prstGeom prst="leftBrace">
            <a:avLst>
              <a:gd name="adj1" fmla="val 50641"/>
              <a:gd name="adj2" fmla="val 4703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TextBox 20"/>
          <p:cNvSpPr txBox="1"/>
          <p:nvPr/>
        </p:nvSpPr>
        <p:spPr>
          <a:xfrm>
            <a:off x="3657032" y="5812109"/>
            <a:ext cx="196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ENCODER</a:t>
            </a:r>
            <a:endParaRPr lang="en-CA" b="1" dirty="0">
              <a:solidFill>
                <a:srgbClr val="FF0000"/>
              </a:solidFill>
            </a:endParaRPr>
          </a:p>
          <a:p>
            <a:pPr algn="ctr"/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51040" y="5812109"/>
            <a:ext cx="196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DECODER</a:t>
            </a:r>
            <a:endParaRPr lang="en-CA" b="1" dirty="0">
              <a:solidFill>
                <a:srgbClr val="FF0000"/>
              </a:solidFill>
            </a:endParaRPr>
          </a:p>
          <a:p>
            <a:pPr algn="ctr"/>
            <a:endParaRPr lang="en-CA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29515" y="2749434"/>
            <a:ext cx="1104900" cy="11239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84145" y="2755761"/>
            <a:ext cx="1095375" cy="1114425"/>
          </a:xfrm>
          <a:prstGeom prst="rect">
            <a:avLst/>
          </a:prstGeom>
        </p:spPr>
      </p:pic>
      <p:pic>
        <p:nvPicPr>
          <p:cNvPr id="10" name="Picture 9"/>
          <p:cNvPicPr preferRelativeResize="0"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9222958" y="2759165"/>
            <a:ext cx="1097280" cy="1115568"/>
          </a:xfrm>
          <a:prstGeom prst="rect">
            <a:avLst/>
          </a:prstGeom>
        </p:spPr>
      </p:pic>
      <p:sp>
        <p:nvSpPr>
          <p:cNvPr id="26" name="Left Arrow 25"/>
          <p:cNvSpPr/>
          <p:nvPr/>
        </p:nvSpPr>
        <p:spPr>
          <a:xfrm>
            <a:off x="9180475" y="3905958"/>
            <a:ext cx="1078083" cy="29638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TextBox 28"/>
          <p:cNvSpPr txBox="1"/>
          <p:nvPr/>
        </p:nvSpPr>
        <p:spPr>
          <a:xfrm>
            <a:off x="9720618" y="5030984"/>
            <a:ext cx="196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TARGET OUTPUT</a:t>
            </a:r>
            <a:endParaRPr lang="en-CA" b="1" dirty="0">
              <a:solidFill>
                <a:srgbClr val="FF0000"/>
              </a:solidFill>
            </a:endParaRPr>
          </a:p>
          <a:p>
            <a:pPr algn="ctr"/>
            <a:endParaRPr lang="en-CA" b="1" dirty="0">
              <a:solidFill>
                <a:srgbClr val="FF0000"/>
              </a:solidFill>
            </a:endParaRPr>
          </a:p>
        </p:txBody>
      </p:sp>
      <p:cxnSp>
        <p:nvCxnSpPr>
          <p:cNvPr id="30" name="Curved Connector 29"/>
          <p:cNvCxnSpPr/>
          <p:nvPr/>
        </p:nvCxnSpPr>
        <p:spPr>
          <a:xfrm rot="16200000" flipV="1">
            <a:off x="9985591" y="4276591"/>
            <a:ext cx="758240" cy="607472"/>
          </a:xfrm>
          <a:prstGeom prst="curvedConnector3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739786" y="4968846"/>
            <a:ext cx="19659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RECONSTRUCTED MODEL PREDICTIONS</a:t>
            </a:r>
            <a:endParaRPr lang="en-CA" b="1" dirty="0">
              <a:solidFill>
                <a:srgbClr val="FF0000"/>
              </a:solidFill>
            </a:endParaRPr>
          </a:p>
          <a:p>
            <a:pPr algn="ctr"/>
            <a:endParaRPr lang="en-CA" b="1" dirty="0">
              <a:solidFill>
                <a:srgbClr val="FF0000"/>
              </a:solidFill>
            </a:endParaRPr>
          </a:p>
        </p:txBody>
      </p:sp>
      <p:cxnSp>
        <p:nvCxnSpPr>
          <p:cNvPr id="34" name="Curved Connector 33"/>
          <p:cNvCxnSpPr/>
          <p:nvPr/>
        </p:nvCxnSpPr>
        <p:spPr>
          <a:xfrm rot="16200000" flipV="1">
            <a:off x="8004759" y="4214453"/>
            <a:ext cx="758240" cy="607472"/>
          </a:xfrm>
          <a:prstGeom prst="curvedConnector3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8531199" y="3728773"/>
            <a:ext cx="640080" cy="64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Minus 7"/>
          <p:cNvSpPr/>
          <p:nvPr/>
        </p:nvSpPr>
        <p:spPr>
          <a:xfrm>
            <a:off x="8633071" y="3816849"/>
            <a:ext cx="436336" cy="463928"/>
          </a:xfrm>
          <a:prstGeom prst="mathMin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600"/>
          </a:p>
        </p:txBody>
      </p:sp>
    </p:spTree>
    <p:extLst>
      <p:ext uri="{BB962C8B-B14F-4D97-AF65-F5344CB8AC3E}">
        <p14:creationId xmlns:p14="http://schemas.microsoft.com/office/powerpoint/2010/main" val="167648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2">
            <a:extLst>
              <a:ext uri="{FF2B5EF4-FFF2-40B4-BE49-F238E27FC236}">
                <a16:creationId xmlns="" xmlns:a16="http://schemas.microsoft.com/office/drawing/2014/main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12"/>
          <a:stretch/>
        </p:blipFill>
        <p:spPr>
          <a:xfrm>
            <a:off x="0" y="428"/>
            <a:ext cx="12192000" cy="625969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6128" y="97107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APPLICATION </a:t>
            </a:r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#1 - DENOISING AUTOENCODERS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655" y="2451543"/>
            <a:ext cx="10617290" cy="211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80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2">
            <a:extLst>
              <a:ext uri="{FF2B5EF4-FFF2-40B4-BE49-F238E27FC236}">
                <a16:creationId xmlns="" xmlns:a16="http://schemas.microsoft.com/office/drawing/2014/main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12"/>
          <a:stretch/>
        </p:blipFill>
        <p:spPr>
          <a:xfrm>
            <a:off x="0" y="428"/>
            <a:ext cx="12192000" cy="625969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6128" y="97107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APPLICATION </a:t>
            </a:r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#2 – IMAGE COMPRESSION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Flowchart: Magnetic Disk 1"/>
          <p:cNvSpPr/>
          <p:nvPr/>
        </p:nvSpPr>
        <p:spPr>
          <a:xfrm>
            <a:off x="1562100" y="2015145"/>
            <a:ext cx="1498600" cy="1714500"/>
          </a:xfrm>
          <a:prstGeom prst="flowChartMagneticDisk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ORIGINAL DATA</a:t>
            </a:r>
            <a:endParaRPr lang="en-CA" dirty="0"/>
          </a:p>
        </p:txBody>
      </p:sp>
      <p:sp>
        <p:nvSpPr>
          <p:cNvPr id="7" name="Flowchart: Magnetic Disk 6"/>
          <p:cNvSpPr/>
          <p:nvPr/>
        </p:nvSpPr>
        <p:spPr>
          <a:xfrm>
            <a:off x="9124024" y="2585362"/>
            <a:ext cx="1861476" cy="2249345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COMPRESSED (ENCODED DATA)</a:t>
            </a:r>
            <a:endParaRPr lang="en-CA" dirty="0"/>
          </a:p>
        </p:txBody>
      </p:sp>
      <p:sp>
        <p:nvSpPr>
          <p:cNvPr id="8" name="Flowchart: Magnetic Disk 7"/>
          <p:cNvSpPr/>
          <p:nvPr/>
        </p:nvSpPr>
        <p:spPr>
          <a:xfrm>
            <a:off x="1562100" y="3810236"/>
            <a:ext cx="1498600" cy="1714500"/>
          </a:xfrm>
          <a:prstGeom prst="flowChartMagneticDisk">
            <a:avLst/>
          </a:prstGeom>
          <a:solidFill>
            <a:srgbClr val="EE571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/>
              <a:t>RECONSTRUCTED ORIGINAL DATA</a:t>
            </a:r>
            <a:endParaRPr lang="en-CA" sz="1400" dirty="0"/>
          </a:p>
        </p:txBody>
      </p:sp>
      <p:sp>
        <p:nvSpPr>
          <p:cNvPr id="3" name="Right Arrow 2"/>
          <p:cNvSpPr/>
          <p:nvPr/>
        </p:nvSpPr>
        <p:spPr>
          <a:xfrm>
            <a:off x="3190412" y="2446945"/>
            <a:ext cx="1356188" cy="914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ight Arrow 9"/>
          <p:cNvSpPr/>
          <p:nvPr/>
        </p:nvSpPr>
        <p:spPr>
          <a:xfrm>
            <a:off x="7566488" y="2415195"/>
            <a:ext cx="1356188" cy="914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ight Arrow 12"/>
          <p:cNvSpPr/>
          <p:nvPr/>
        </p:nvSpPr>
        <p:spPr>
          <a:xfrm rot="10800000">
            <a:off x="7600024" y="3949332"/>
            <a:ext cx="1356188" cy="914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ight Arrow 13"/>
          <p:cNvSpPr/>
          <p:nvPr/>
        </p:nvSpPr>
        <p:spPr>
          <a:xfrm rot="10800000">
            <a:off x="3228512" y="3920308"/>
            <a:ext cx="1356188" cy="914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Flowchart: Process 5"/>
          <p:cNvSpPr/>
          <p:nvPr/>
        </p:nvSpPr>
        <p:spPr>
          <a:xfrm>
            <a:off x="4676312" y="2269276"/>
            <a:ext cx="2832100" cy="1231900"/>
          </a:xfrm>
          <a:prstGeom prst="flowChart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 smtClean="0"/>
              <a:t>(ENCODER)</a:t>
            </a:r>
            <a:endParaRPr lang="en-CA" sz="2400" b="1" dirty="0"/>
          </a:p>
        </p:txBody>
      </p:sp>
      <p:sp>
        <p:nvSpPr>
          <p:cNvPr id="16" name="Flowchart: Process 15"/>
          <p:cNvSpPr/>
          <p:nvPr/>
        </p:nvSpPr>
        <p:spPr>
          <a:xfrm>
            <a:off x="4676312" y="3962163"/>
            <a:ext cx="2832100" cy="1231900"/>
          </a:xfrm>
          <a:prstGeom prst="flowChart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 smtClean="0"/>
              <a:t>(DECODER)</a:t>
            </a:r>
            <a:endParaRPr lang="en-CA" sz="2400" b="1" dirty="0"/>
          </a:p>
        </p:txBody>
      </p:sp>
    </p:spTree>
    <p:extLst>
      <p:ext uri="{BB962C8B-B14F-4D97-AF65-F5344CB8AC3E}">
        <p14:creationId xmlns:p14="http://schemas.microsoft.com/office/powerpoint/2010/main" val="194917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">
            <a:extLst>
              <a:ext uri="{FF2B5EF4-FFF2-40B4-BE49-F238E27FC236}">
                <a16:creationId xmlns="" xmlns:a16="http://schemas.microsoft.com/office/drawing/2014/main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12"/>
          <a:stretch/>
        </p:blipFill>
        <p:spPr>
          <a:xfrm>
            <a:off x="0" y="428"/>
            <a:ext cx="12192000" cy="625969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6128" y="97107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APPLICATION </a:t>
            </a:r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#3 – IMAGE SEARCH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Flowchart: Magnetic Disk 6"/>
          <p:cNvSpPr/>
          <p:nvPr/>
        </p:nvSpPr>
        <p:spPr>
          <a:xfrm>
            <a:off x="10193281" y="1826474"/>
            <a:ext cx="1377113" cy="1385041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200" dirty="0" smtClean="0"/>
              <a:t>COMPRESSED</a:t>
            </a:r>
          </a:p>
          <a:p>
            <a:pPr algn="ctr"/>
            <a:r>
              <a:rPr lang="en-CA" sz="1200" dirty="0" smtClean="0"/>
              <a:t> (ENCODED DATA)</a:t>
            </a:r>
            <a:endParaRPr lang="en-CA" sz="1200" dirty="0"/>
          </a:p>
        </p:txBody>
      </p:sp>
      <p:sp>
        <p:nvSpPr>
          <p:cNvPr id="3" name="Right Arrow 2"/>
          <p:cNvSpPr/>
          <p:nvPr/>
        </p:nvSpPr>
        <p:spPr>
          <a:xfrm>
            <a:off x="6092362" y="2109074"/>
            <a:ext cx="956971" cy="914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ight Arrow 9"/>
          <p:cNvSpPr/>
          <p:nvPr/>
        </p:nvSpPr>
        <p:spPr>
          <a:xfrm>
            <a:off x="9099067" y="2043589"/>
            <a:ext cx="1094214" cy="914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ight Arrow 12"/>
          <p:cNvSpPr/>
          <p:nvPr/>
        </p:nvSpPr>
        <p:spPr>
          <a:xfrm rot="19150772">
            <a:off x="8974210" y="3800587"/>
            <a:ext cx="2188258" cy="914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ight Arrow 13"/>
          <p:cNvSpPr/>
          <p:nvPr/>
        </p:nvSpPr>
        <p:spPr>
          <a:xfrm>
            <a:off x="6098887" y="4566777"/>
            <a:ext cx="996798" cy="914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Flowchart: Process 5"/>
          <p:cNvSpPr/>
          <p:nvPr/>
        </p:nvSpPr>
        <p:spPr>
          <a:xfrm>
            <a:off x="7095685" y="1922193"/>
            <a:ext cx="1970706" cy="1231900"/>
          </a:xfrm>
          <a:prstGeom prst="flowChart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 smtClean="0"/>
              <a:t>(ENCODER)</a:t>
            </a:r>
            <a:endParaRPr lang="en-CA" sz="2400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865" y="1563307"/>
            <a:ext cx="5717145" cy="2122045"/>
          </a:xfrm>
          <a:prstGeom prst="rect">
            <a:avLst/>
          </a:prstGeom>
        </p:spPr>
      </p:pic>
      <p:sp>
        <p:nvSpPr>
          <p:cNvPr id="15" name="Flowchart: Process 14"/>
          <p:cNvSpPr/>
          <p:nvPr/>
        </p:nvSpPr>
        <p:spPr>
          <a:xfrm>
            <a:off x="7095685" y="4357289"/>
            <a:ext cx="1970706" cy="1231900"/>
          </a:xfrm>
          <a:prstGeom prst="flowChart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 smtClean="0"/>
              <a:t>(ENCODER)</a:t>
            </a:r>
            <a:endParaRPr lang="en-CA" sz="2400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811" y="4383366"/>
            <a:ext cx="1832858" cy="133231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4937" y="4592322"/>
            <a:ext cx="2453571" cy="914400"/>
          </a:xfrm>
          <a:prstGeom prst="rect">
            <a:avLst/>
          </a:prstGeom>
        </p:spPr>
      </p:pic>
      <p:sp>
        <p:nvSpPr>
          <p:cNvPr id="18" name="Right Arrow 17"/>
          <p:cNvSpPr/>
          <p:nvPr/>
        </p:nvSpPr>
        <p:spPr>
          <a:xfrm>
            <a:off x="2689038" y="4592322"/>
            <a:ext cx="996798" cy="914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TextBox 18"/>
          <p:cNvSpPr txBox="1"/>
          <p:nvPr/>
        </p:nvSpPr>
        <p:spPr>
          <a:xfrm rot="19181639">
            <a:off x="9315582" y="3391269"/>
            <a:ext cx="115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COMPARE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20498" y="6292778"/>
            <a:ext cx="53159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400" dirty="0" smtClean="0">
                <a:hlinkClick r:id="rId6"/>
              </a:rPr>
              <a:t>Photo Credit: https</a:t>
            </a:r>
            <a:r>
              <a:rPr lang="en-CA" sz="1400" dirty="0">
                <a:hlinkClick r:id="rId6"/>
              </a:rPr>
              <a:t>://www.flickr.com/photos/flowcomm/44668167150</a:t>
            </a: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42246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2">
            <a:extLst>
              <a:ext uri="{FF2B5EF4-FFF2-40B4-BE49-F238E27FC236}">
                <a16:creationId xmlns="" xmlns:a16="http://schemas.microsoft.com/office/drawing/2014/main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12"/>
          <a:stretch/>
        </p:blipFill>
        <p:spPr>
          <a:xfrm>
            <a:off x="0" y="428"/>
            <a:ext cx="12192000" cy="625969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6128" y="97107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APPLICATION </a:t>
            </a:r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#4 – ANOMALY DETECTION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36" name="Прямоугольник 5"/>
          <p:cNvSpPr/>
          <p:nvPr/>
        </p:nvSpPr>
        <p:spPr>
          <a:xfrm>
            <a:off x="344064" y="1397745"/>
            <a:ext cx="114161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00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Auto encoders are used for anomaly detection such as credit card fraud detection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00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We will train auto encoders on proper (non-fraudulent) transactions ONLY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00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This way, the network is now capable of reconstructing the input with good reconstruction loss.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00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If you feed in a fraudulent transaction (anomaly), the reconstruction loss will be large, you can now set a threshold to perform anomaly detection.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CA" sz="2000" b="1" dirty="0" smtClean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CA" sz="2000" b="1" dirty="0" smtClean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109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01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822" y="2667932"/>
            <a:ext cx="7449178" cy="418963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D50B6374-5038-40F7-B15A-1341141BF4DF}"/>
              </a:ext>
            </a:extLst>
          </p:cNvPr>
          <p:cNvSpPr/>
          <p:nvPr/>
        </p:nvSpPr>
        <p:spPr>
          <a:xfrm>
            <a:off x="3874504" y="2569123"/>
            <a:ext cx="98274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AUTOENCODERS</a:t>
            </a:r>
            <a:endParaRPr lang="ru-RU" sz="44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7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01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822" y="2667932"/>
            <a:ext cx="7449178" cy="418963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D50B6374-5038-40F7-B15A-1341141BF4DF}"/>
              </a:ext>
            </a:extLst>
          </p:cNvPr>
          <p:cNvSpPr/>
          <p:nvPr/>
        </p:nvSpPr>
        <p:spPr>
          <a:xfrm>
            <a:off x="1409726" y="2274372"/>
            <a:ext cx="98274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VARIATIONAL AUTOENCODERS </a:t>
            </a:r>
          </a:p>
        </p:txBody>
      </p:sp>
    </p:spTree>
    <p:extLst>
      <p:ext uri="{BB962C8B-B14F-4D97-AF65-F5344CB8AC3E}">
        <p14:creationId xmlns:p14="http://schemas.microsoft.com/office/powerpoint/2010/main" val="164008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2">
            <a:extLst>
              <a:ext uri="{FF2B5EF4-FFF2-40B4-BE49-F238E27FC236}">
                <a16:creationId xmlns="" xmlns:a16="http://schemas.microsoft.com/office/drawing/2014/main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12"/>
          <a:stretch/>
        </p:blipFill>
        <p:spPr>
          <a:xfrm>
            <a:off x="0" y="428"/>
            <a:ext cx="12192000" cy="625969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6128" y="97107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VARIATIONAL </a:t>
            </a:r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AUTO-ENCODERS (VARS)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20498" y="6292778"/>
            <a:ext cx="53159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400" dirty="0" smtClean="0">
                <a:hlinkClick r:id="rId3"/>
              </a:rPr>
              <a:t>Photo Credit: https</a:t>
            </a:r>
            <a:r>
              <a:rPr lang="en-CA" sz="1400" dirty="0">
                <a:hlinkClick r:id="rId3"/>
              </a:rPr>
              <a:t>://www.flickr.com/photos/flowcomm/44668167150</a:t>
            </a:r>
            <a:endParaRPr lang="en-CA" sz="1400" dirty="0"/>
          </a:p>
        </p:txBody>
      </p:sp>
      <p:sp>
        <p:nvSpPr>
          <p:cNvPr id="36" name="Прямоугольник 5"/>
          <p:cNvSpPr/>
          <p:nvPr/>
        </p:nvSpPr>
        <p:spPr>
          <a:xfrm>
            <a:off x="344064" y="1397745"/>
            <a:ext cx="67933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00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A major issue with regular Auto encoders is that the latent space that the inputs are converted to are discrete (not continuous) and does not allow for an easy interpolation.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00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The generative part of the auto encoder works by randomly picking samples from the latent space which is challenging if it’s discontinuous or has gaps.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000" b="1" dirty="0" err="1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Variational</a:t>
            </a:r>
            <a:r>
              <a:rPr lang="en-CA" sz="200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 </a:t>
            </a:r>
            <a:r>
              <a:rPr lang="en-CA" sz="2000" b="1" dirty="0" err="1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Autoencoders</a:t>
            </a:r>
            <a:r>
              <a:rPr lang="en-CA" sz="200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 are here to solve this issue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CA" sz="2000" b="1" dirty="0" smtClean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CA" sz="2000" b="1" dirty="0" smtClean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CA" sz="2000" b="1" dirty="0" smtClean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CA" sz="2000" b="1" dirty="0" smtClean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7" name="Picture 6" descr="File:PCA vs Linear Autoencoder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13" t="7742"/>
          <a:stretch/>
        </p:blipFill>
        <p:spPr bwMode="auto">
          <a:xfrm>
            <a:off x="8336440" y="1667316"/>
            <a:ext cx="3233945" cy="296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694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2">
            <a:extLst>
              <a:ext uri="{FF2B5EF4-FFF2-40B4-BE49-F238E27FC236}">
                <a16:creationId xmlns="" xmlns:a16="http://schemas.microsoft.com/office/drawing/2014/main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12"/>
          <a:stretch/>
        </p:blipFill>
        <p:spPr>
          <a:xfrm>
            <a:off x="0" y="428"/>
            <a:ext cx="12192000" cy="625969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6128" y="97107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VARIATIONAL </a:t>
            </a:r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AUTO-ENCODERS (VARS)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Прямоугольник 5"/>
              <p:cNvSpPr/>
              <p:nvPr/>
            </p:nvSpPr>
            <p:spPr>
              <a:xfrm>
                <a:off x="416128" y="1232645"/>
                <a:ext cx="11759036" cy="52629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CA" sz="20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Variational Auto Encoders have a continuous latent space by default which make them super powerful in generating new images.</a:t>
                </a:r>
              </a:p>
              <a:p>
                <a:pPr marL="342900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CA" sz="20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In VARs, the encoder does not generate a vector of size n but it generates two vectors instead as follows: </a:t>
                </a:r>
              </a:p>
              <a:p>
                <a:pPr marL="800100" lvl="1" indent="-342900">
                  <a:lnSpc>
                    <a:spcPct val="120000"/>
                  </a:lnSpc>
                  <a:buFont typeface="Courier New" panose="02070309020205020404" pitchFamily="49" charset="0"/>
                  <a:buChar char="o"/>
                </a:pPr>
                <a:r>
                  <a:rPr lang="en-CA" sz="2000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V</a:t>
                </a:r>
                <a:r>
                  <a:rPr lang="en-CA" sz="20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ector mean </a:t>
                </a:r>
                <a14:m>
                  <m:oMath xmlns:m="http://schemas.openxmlformats.org/officeDocument/2006/math">
                    <m:r>
                      <a:rPr lang="en-CA" sz="2000" b="1" i="1" smtClean="0">
                        <a:solidFill>
                          <a:srgbClr val="583A7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Montserrat" charset="0"/>
                      </a:rPr>
                      <m:t>𝝁</m:t>
                    </m:r>
                  </m:oMath>
                </a14:m>
                <a:endParaRPr lang="en-CA" sz="2000" b="1" dirty="0" smtClean="0">
                  <a:solidFill>
                    <a:srgbClr val="583A72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marL="800100" lvl="1" indent="-342900">
                  <a:lnSpc>
                    <a:spcPct val="120000"/>
                  </a:lnSpc>
                  <a:buFont typeface="Courier New" panose="02070309020205020404" pitchFamily="49" charset="0"/>
                  <a:buChar char="o"/>
                </a:pPr>
                <a:r>
                  <a:rPr lang="en-CA" sz="20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Standard deviations </a:t>
                </a:r>
                <a14:m>
                  <m:oMath xmlns:m="http://schemas.openxmlformats.org/officeDocument/2006/math">
                    <m:r>
                      <a:rPr lang="en-CA" sz="2000" b="1" i="1" smtClean="0">
                        <a:solidFill>
                          <a:srgbClr val="583A7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Montserrat" charset="0"/>
                      </a:rPr>
                      <m:t>𝝈</m:t>
                    </m:r>
                  </m:oMath>
                </a14:m>
                <a:endParaRPr lang="en-CA" sz="2000" b="1" dirty="0" smtClean="0">
                  <a:solidFill>
                    <a:srgbClr val="583A72"/>
                  </a:solidFill>
                  <a:latin typeface="Montserrat" charset="0"/>
                  <a:ea typeface="Cambria Math" panose="02040503050406030204" pitchFamily="18" charset="0"/>
                  <a:cs typeface="Montserrat" charset="0"/>
                </a:endParaRPr>
              </a:p>
              <a:p>
                <a:pPr marL="342900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CA" sz="20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Then the decoder can start sampling from this distribution</a:t>
                </a:r>
              </a:p>
              <a:p>
                <a:pPr marL="342900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CA" sz="20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Great resource by </a:t>
                </a:r>
                <a:r>
                  <a:rPr lang="en-CA" sz="2000" b="1" dirty="0" err="1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Irhum</a:t>
                </a:r>
                <a:r>
                  <a:rPr lang="en-CA" sz="20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 </a:t>
                </a:r>
                <a:r>
                  <a:rPr lang="en-CA" sz="2000" b="1" dirty="0" err="1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Shafkat</a:t>
                </a:r>
                <a:r>
                  <a:rPr lang="en-CA" sz="20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: </a:t>
                </a:r>
                <a:r>
                  <a:rPr lang="en-CA" sz="2000" dirty="0" smtClean="0">
                    <a:hlinkClick r:id="rId3"/>
                  </a:rPr>
                  <a:t>https://towardsdatascience.com/intuitively-understanding-variational-autoencoders-1bfe67eb5daf</a:t>
                </a:r>
                <a:r>
                  <a:rPr lang="en-CA" sz="20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 </a:t>
                </a:r>
              </a:p>
              <a:p>
                <a:pPr marL="342900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CA" sz="20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If </a:t>
                </a:r>
                <a:r>
                  <a:rPr lang="en-CA" sz="2000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you want to apply </a:t>
                </a:r>
                <a:r>
                  <a:rPr lang="en-CA" sz="2000" b="1" dirty="0" err="1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variational</a:t>
                </a:r>
                <a:r>
                  <a:rPr lang="en-CA" sz="2000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 auto encoders to </a:t>
                </a:r>
                <a:r>
                  <a:rPr lang="en-CA" sz="20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add glasses to a face for example, you </a:t>
                </a:r>
                <a:r>
                  <a:rPr lang="en-CA" sz="2000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can do so </a:t>
                </a:r>
                <a:r>
                  <a:rPr lang="en-CA" sz="20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by: (1) encoding </a:t>
                </a:r>
                <a:r>
                  <a:rPr lang="en-CA" sz="2000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a face with </a:t>
                </a:r>
                <a:r>
                  <a:rPr lang="en-CA" sz="20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glasses, </a:t>
                </a:r>
                <a:r>
                  <a:rPr lang="en-CA" sz="2000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and </a:t>
                </a:r>
                <a:r>
                  <a:rPr lang="en-CA" sz="20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(2) encoding </a:t>
                </a:r>
                <a:r>
                  <a:rPr lang="en-CA" sz="2000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a face without glasses and </a:t>
                </a:r>
                <a:r>
                  <a:rPr lang="en-CA" sz="20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(3) simply </a:t>
                </a:r>
                <a:r>
                  <a:rPr lang="en-CA" sz="2000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subtracting the two, you’ve obtained an encoded version of the glasses </a:t>
                </a:r>
                <a:r>
                  <a:rPr lang="en-CA" sz="20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alone, (4) You </a:t>
                </a:r>
                <a:r>
                  <a:rPr lang="en-CA" sz="2000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can then add this encoded glasses to any face later </a:t>
                </a:r>
                <a:r>
                  <a:rPr lang="en-CA" sz="20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on</a:t>
                </a:r>
              </a:p>
              <a:p>
                <a:pPr marL="342900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endParaRPr lang="en-CA" sz="2000" b="1" dirty="0" smtClean="0">
                  <a:solidFill>
                    <a:srgbClr val="583A72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</p:txBody>
          </p:sp>
        </mc:Choice>
        <mc:Fallback xmlns="">
          <p:sp>
            <p:nvSpPr>
              <p:cNvPr id="3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128" y="1232645"/>
                <a:ext cx="11759036" cy="5262979"/>
              </a:xfrm>
              <a:prstGeom prst="rect">
                <a:avLst/>
              </a:prstGeom>
              <a:blipFill rotWithShape="0">
                <a:blip r:embed="rId4"/>
                <a:stretch>
                  <a:fillRect l="-467" r="-88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841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2">
            <a:extLst>
              <a:ext uri="{FF2B5EF4-FFF2-40B4-BE49-F238E27FC236}">
                <a16:creationId xmlns="" xmlns:a16="http://schemas.microsoft.com/office/drawing/2014/main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12"/>
          <a:stretch/>
        </p:blipFill>
        <p:spPr>
          <a:xfrm>
            <a:off x="0" y="428"/>
            <a:ext cx="12192000" cy="625969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6128" y="97107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VARIATIONAL </a:t>
            </a:r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AUTO-ENCODERS (VARS)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360727" y="6153989"/>
            <a:ext cx="51609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 smtClean="0">
                <a:hlinkClick r:id="rId3"/>
              </a:rPr>
              <a:t>Photo Credit: </a:t>
            </a:r>
            <a:r>
              <a:rPr lang="en-CA" sz="1400" dirty="0">
                <a:hlinkClick r:id="rId4"/>
              </a:rPr>
              <a:t>https://it.wikipedia.org/wiki/Apprendimento_automatico#/media/File:Feed-forward-perceptron.svg</a:t>
            </a:r>
            <a:endParaRPr lang="en-CA" sz="1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99146" y="1455101"/>
            <a:ext cx="2256172" cy="411033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7278382" y="1577276"/>
            <a:ext cx="2256172" cy="4110335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4600876" y="1577276"/>
            <a:ext cx="548640" cy="11562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Rounded Rectangle 20"/>
          <p:cNvSpPr/>
          <p:nvPr/>
        </p:nvSpPr>
        <p:spPr>
          <a:xfrm>
            <a:off x="4600876" y="4231837"/>
            <a:ext cx="548640" cy="11562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Rounded Rectangle 21"/>
          <p:cNvSpPr/>
          <p:nvPr/>
        </p:nvSpPr>
        <p:spPr>
          <a:xfrm>
            <a:off x="6503672" y="2932118"/>
            <a:ext cx="548640" cy="11562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4" name="Right Arrow 13"/>
          <p:cNvSpPr/>
          <p:nvPr/>
        </p:nvSpPr>
        <p:spPr>
          <a:xfrm rot="20120012">
            <a:off x="3843506" y="2430714"/>
            <a:ext cx="628650" cy="3028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Right Arrow 22"/>
          <p:cNvSpPr/>
          <p:nvPr/>
        </p:nvSpPr>
        <p:spPr>
          <a:xfrm rot="1444262">
            <a:off x="3863689" y="4346873"/>
            <a:ext cx="628650" cy="3028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Right Arrow 23"/>
          <p:cNvSpPr/>
          <p:nvPr/>
        </p:nvSpPr>
        <p:spPr>
          <a:xfrm rot="1689474">
            <a:off x="5216530" y="2492037"/>
            <a:ext cx="1304853" cy="3028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Right Arrow 24"/>
          <p:cNvSpPr/>
          <p:nvPr/>
        </p:nvSpPr>
        <p:spPr>
          <a:xfrm rot="19245501">
            <a:off x="5250150" y="4292212"/>
            <a:ext cx="1304853" cy="3028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Right Arrow 25"/>
          <p:cNvSpPr/>
          <p:nvPr/>
        </p:nvSpPr>
        <p:spPr>
          <a:xfrm>
            <a:off x="7076684" y="3336380"/>
            <a:ext cx="628650" cy="3028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6290206" y="3371546"/>
            <a:ext cx="965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chemeClr val="bg1"/>
                </a:solidFill>
              </a:rPr>
              <a:t>SAMPLE</a:t>
            </a:r>
            <a:endParaRPr lang="en-CA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4621423" y="1820110"/>
                <a:ext cx="52809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20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en-CA" sz="3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1423" y="1820110"/>
                <a:ext cx="528093" cy="58477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4581388" y="4517598"/>
                <a:ext cx="51308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20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en-CA" sz="3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1388" y="4517598"/>
                <a:ext cx="513089" cy="58477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Picture 2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30041" y="2958541"/>
            <a:ext cx="1095375" cy="1114425"/>
          </a:xfrm>
          <a:prstGeom prst="rect">
            <a:avLst/>
          </a:prstGeom>
        </p:spPr>
      </p:pic>
      <p:pic>
        <p:nvPicPr>
          <p:cNvPr id="31" name="Picture 30"/>
          <p:cNvPicPr preferRelativeResize="0"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1077422" y="2923501"/>
            <a:ext cx="1097280" cy="111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24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01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822" y="2667932"/>
            <a:ext cx="7449178" cy="418963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D50B6374-5038-40F7-B15A-1341141BF4DF}"/>
              </a:ext>
            </a:extLst>
          </p:cNvPr>
          <p:cNvSpPr/>
          <p:nvPr/>
        </p:nvSpPr>
        <p:spPr>
          <a:xfrm>
            <a:off x="1409726" y="2274372"/>
            <a:ext cx="98274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CNN I/O DIMENSIONS REVIEW</a:t>
            </a:r>
            <a:endParaRPr lang="en-US" sz="44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74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2">
            <a:extLst>
              <a:ext uri="{FF2B5EF4-FFF2-40B4-BE49-F238E27FC236}">
                <a16:creationId xmlns="" xmlns:a16="http://schemas.microsoft.com/office/drawing/2014/main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12"/>
          <a:stretch/>
        </p:blipFill>
        <p:spPr>
          <a:xfrm>
            <a:off x="0" y="428"/>
            <a:ext cx="12192000" cy="625969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6128" y="97107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CNN I/O DIMENSIONS REVIEW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Прямоугольник 5"/>
              <p:cNvSpPr/>
              <p:nvPr/>
            </p:nvSpPr>
            <p:spPr>
              <a:xfrm>
                <a:off x="416128" y="1232645"/>
                <a:ext cx="8367667" cy="46720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CA" sz="16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The spatial </a:t>
                </a:r>
                <a:r>
                  <a:rPr lang="en-CA" sz="1600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size of the output volume i</a:t>
                </a:r>
                <a:r>
                  <a:rPr lang="en-CA" sz="16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s </a:t>
                </a:r>
                <a:r>
                  <a:rPr lang="en-CA" sz="1600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a function </a:t>
                </a:r>
                <a:r>
                  <a:rPr lang="en-CA" sz="16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of: </a:t>
                </a:r>
              </a:p>
              <a:p>
                <a:pPr marL="800100" lvl="1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CA" sz="1600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I</a:t>
                </a:r>
                <a:r>
                  <a:rPr lang="en-CA" sz="16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nput Image volume </a:t>
                </a:r>
                <a:r>
                  <a:rPr lang="en-CA" sz="1600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size (W</a:t>
                </a:r>
                <a:r>
                  <a:rPr lang="en-CA" sz="16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)</a:t>
                </a:r>
              </a:p>
              <a:p>
                <a:pPr marL="800100" lvl="1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CA" sz="1600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R</a:t>
                </a:r>
                <a:r>
                  <a:rPr lang="en-CA" sz="16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eceptive </a:t>
                </a:r>
                <a:r>
                  <a:rPr lang="en-CA" sz="1600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field </a:t>
                </a:r>
                <a:r>
                  <a:rPr lang="en-CA" sz="16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size of the Convolutional Layer (</a:t>
                </a:r>
                <a:r>
                  <a:rPr lang="en-CA" sz="1600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F</a:t>
                </a:r>
                <a:r>
                  <a:rPr lang="en-CA" sz="16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)</a:t>
                </a:r>
              </a:p>
              <a:p>
                <a:pPr marL="800100" lvl="1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CA" sz="1600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S</a:t>
                </a:r>
                <a:r>
                  <a:rPr lang="en-CA" sz="16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tride (</a:t>
                </a:r>
                <a:r>
                  <a:rPr lang="en-CA" sz="1600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S</a:t>
                </a:r>
                <a:r>
                  <a:rPr lang="en-CA" sz="16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)</a:t>
                </a:r>
              </a:p>
              <a:p>
                <a:pPr marL="800100" lvl="1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CA" sz="1600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A</a:t>
                </a:r>
                <a:r>
                  <a:rPr lang="en-CA" sz="16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mount </a:t>
                </a:r>
                <a:r>
                  <a:rPr lang="en-CA" sz="1600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of zero padding </a:t>
                </a:r>
                <a:r>
                  <a:rPr lang="en-CA" sz="16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(</a:t>
                </a:r>
                <a:r>
                  <a:rPr lang="en-CA" sz="1600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P</a:t>
                </a:r>
                <a:r>
                  <a:rPr lang="en-CA" sz="16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)</a:t>
                </a:r>
              </a:p>
              <a:p>
                <a:pPr marL="342900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CA" sz="16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The equation is as follows:</a:t>
                </a:r>
              </a:p>
              <a:p>
                <a:pPr lvl="1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1" i="1" dirty="0" smtClean="0">
                          <a:solidFill>
                            <a:srgbClr val="583A72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𝑶</m:t>
                      </m:r>
                      <m:r>
                        <a:rPr lang="en-CA" sz="2000" b="1" i="1" dirty="0" smtClean="0">
                          <a:solidFill>
                            <a:srgbClr val="583A72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= (</m:t>
                      </m:r>
                      <m:r>
                        <a:rPr lang="en-CA" sz="2000" b="1" i="1" dirty="0">
                          <a:solidFill>
                            <a:srgbClr val="583A72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𝑾</m:t>
                      </m:r>
                      <m:r>
                        <a:rPr lang="en-CA" sz="2000" b="1" i="1" dirty="0">
                          <a:solidFill>
                            <a:srgbClr val="583A72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−</m:t>
                      </m:r>
                      <m:r>
                        <a:rPr lang="en-CA" sz="2000" b="1" i="1" dirty="0">
                          <a:solidFill>
                            <a:srgbClr val="583A72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𝑭</m:t>
                      </m:r>
                      <m:r>
                        <a:rPr lang="en-CA" sz="2000" b="1" i="1" dirty="0">
                          <a:solidFill>
                            <a:srgbClr val="583A72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+</m:t>
                      </m:r>
                      <m:r>
                        <a:rPr lang="en-CA" sz="2000" b="1" i="1" dirty="0">
                          <a:solidFill>
                            <a:srgbClr val="583A72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𝟐</m:t>
                      </m:r>
                      <m:r>
                        <a:rPr lang="en-CA" sz="2000" b="1" i="1" dirty="0">
                          <a:solidFill>
                            <a:srgbClr val="583A72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𝑷</m:t>
                      </m:r>
                      <m:r>
                        <a:rPr lang="en-CA" sz="2000" b="1" i="1" dirty="0">
                          <a:solidFill>
                            <a:srgbClr val="583A72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)/</m:t>
                      </m:r>
                      <m:r>
                        <a:rPr lang="en-CA" sz="2000" b="1" i="1" dirty="0">
                          <a:solidFill>
                            <a:srgbClr val="583A72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𝑺</m:t>
                      </m:r>
                      <m:r>
                        <a:rPr lang="en-CA" sz="2000" b="1" i="1" dirty="0">
                          <a:solidFill>
                            <a:srgbClr val="583A72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+</m:t>
                      </m:r>
                      <m:r>
                        <a:rPr lang="en-CA" sz="2000" b="1" i="1" dirty="0">
                          <a:solidFill>
                            <a:srgbClr val="583A72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𝟏</m:t>
                      </m:r>
                      <m:r>
                        <a:rPr lang="en-CA" sz="2000" b="1" i="1" dirty="0">
                          <a:solidFill>
                            <a:srgbClr val="583A72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. </m:t>
                      </m:r>
                    </m:oMath>
                  </m:oMathPara>
                </a14:m>
                <a:endParaRPr lang="en-CA" sz="1600" b="1" dirty="0">
                  <a:solidFill>
                    <a:srgbClr val="583A72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marL="342900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CA" sz="1600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For </a:t>
                </a:r>
                <a:r>
                  <a:rPr lang="en-CA" sz="16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example: </a:t>
                </a:r>
              </a:p>
              <a:p>
                <a:pPr marL="800100" lvl="1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CA" sz="16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With stride = 1, 7x7 </a:t>
                </a:r>
                <a:r>
                  <a:rPr lang="en-CA" sz="1600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input and </a:t>
                </a:r>
                <a:r>
                  <a:rPr lang="en-CA" sz="16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3x3 filter, pad </a:t>
                </a:r>
                <a:r>
                  <a:rPr lang="en-CA" sz="16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= 0</a:t>
                </a:r>
                <a:r>
                  <a:rPr lang="en-CA" sz="16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, the output will be = 5x5. </a:t>
                </a:r>
              </a:p>
              <a:p>
                <a:pPr marL="800100" lvl="1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CA" sz="16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With </a:t>
                </a:r>
                <a:r>
                  <a:rPr lang="en-CA" sz="1600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stride </a:t>
                </a:r>
                <a:r>
                  <a:rPr lang="en-CA" sz="16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= 2, 7x7 input and 3x3 filter, pad = 0, the output will be =3x3.</a:t>
                </a:r>
              </a:p>
              <a:p>
                <a:pPr marL="342900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CA" sz="1600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The formula used to measure the padding value to get the spatial size of the input and output volume to be the same with stride 1: 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CA" sz="2000" b="1" dirty="0">
                    <a:solidFill>
                      <a:srgbClr val="583A72"/>
                    </a:solidFill>
                    <a:ea typeface="Montserrat" charset="0"/>
                    <a:cs typeface="Montserrat" charset="0"/>
                  </a:rPr>
                  <a:t>                                                                                         </a:t>
                </a:r>
                <a14:m>
                  <m:oMath xmlns:m="http://schemas.openxmlformats.org/officeDocument/2006/math">
                    <m:r>
                      <a:rPr lang="en-CA" sz="2000" b="1" i="1" dirty="0">
                        <a:solidFill>
                          <a:srgbClr val="583A72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𝑷</m:t>
                    </m:r>
                    <m:r>
                      <a:rPr lang="en-CA" sz="2000" b="1" i="1" dirty="0">
                        <a:solidFill>
                          <a:srgbClr val="583A72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 =(</m:t>
                    </m:r>
                    <m:r>
                      <a:rPr lang="en-CA" sz="2000" b="1" i="1" dirty="0" smtClean="0">
                        <a:solidFill>
                          <a:srgbClr val="583A72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𝑭</m:t>
                    </m:r>
                    <m:r>
                      <a:rPr lang="en-CA" sz="2000" b="1" i="1" dirty="0">
                        <a:solidFill>
                          <a:srgbClr val="583A72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−</m:t>
                    </m:r>
                    <m:r>
                      <a:rPr lang="en-CA" sz="2000" b="1" i="1" dirty="0">
                        <a:solidFill>
                          <a:srgbClr val="583A72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𝟏</m:t>
                    </m:r>
                    <m:r>
                      <a:rPr lang="en-CA" sz="2000" b="1" i="1" dirty="0">
                        <a:solidFill>
                          <a:srgbClr val="583A72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)/</m:t>
                    </m:r>
                    <m:r>
                      <a:rPr lang="en-CA" sz="2000" b="1" i="1" dirty="0">
                        <a:solidFill>
                          <a:srgbClr val="583A72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𝟐</m:t>
                    </m:r>
                  </m:oMath>
                </a14:m>
                <a:endParaRPr lang="en-CA" sz="2000" b="1" dirty="0">
                  <a:solidFill>
                    <a:srgbClr val="583A72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marL="800100" lvl="1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endParaRPr lang="en-CA" sz="1600" b="1" dirty="0">
                  <a:solidFill>
                    <a:srgbClr val="583A72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marL="342900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endParaRPr lang="en-CA" sz="1600" b="1" dirty="0" smtClean="0">
                  <a:solidFill>
                    <a:srgbClr val="583A72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</p:txBody>
          </p:sp>
        </mc:Choice>
        <mc:Fallback>
          <p:sp>
            <p:nvSpPr>
              <p:cNvPr id="27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128" y="1232645"/>
                <a:ext cx="8367667" cy="4672048"/>
              </a:xfrm>
              <a:prstGeom prst="rect">
                <a:avLst/>
              </a:prstGeom>
              <a:blipFill rotWithShape="0">
                <a:blip r:embed="rId3"/>
                <a:stretch>
                  <a:fillRect l="-291" r="-72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6820410"/>
              </p:ext>
            </p:extLst>
          </p:nvPr>
        </p:nvGraphicFramePr>
        <p:xfrm>
          <a:off x="6921759" y="1981199"/>
          <a:ext cx="1498341" cy="1434207"/>
        </p:xfrm>
        <a:graphic>
          <a:graphicData uri="http://schemas.openxmlformats.org/drawingml/2006/table">
            <a:tbl>
              <a:tblPr firstRow="1" bandRow="1"/>
              <a:tblGrid>
                <a:gridCol w="499447"/>
                <a:gridCol w="499447"/>
                <a:gridCol w="499447"/>
              </a:tblGrid>
              <a:tr h="478069">
                <a:tc>
                  <a:txBody>
                    <a:bodyPr/>
                    <a:lstStyle/>
                    <a:p>
                      <a:pPr algn="ctr"/>
                      <a:r>
                        <a:rPr lang="en-CA" sz="1600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CA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CA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CA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</a:tr>
              <a:tr h="478069">
                <a:tc>
                  <a:txBody>
                    <a:bodyPr/>
                    <a:lstStyle/>
                    <a:p>
                      <a:pPr algn="ctr"/>
                      <a:r>
                        <a:rPr lang="en-CA" sz="16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CA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CA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CA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</a:tr>
              <a:tr h="478069">
                <a:tc>
                  <a:txBody>
                    <a:bodyPr/>
                    <a:lstStyle/>
                    <a:p>
                      <a:pPr algn="ctr"/>
                      <a:r>
                        <a:rPr lang="en-CA" sz="16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CA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CA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CA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9695" y="1468751"/>
            <a:ext cx="2633919" cy="245910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7478408" y="1476835"/>
                <a:ext cx="38504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1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𝑭</m:t>
                      </m:r>
                    </m:oMath>
                  </m:oMathPara>
                </a14:m>
                <a:endParaRPr lang="en-CA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8408" y="1476835"/>
                <a:ext cx="385042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/>
          <p:cNvCxnSpPr/>
          <p:nvPr/>
        </p:nvCxnSpPr>
        <p:spPr>
          <a:xfrm flipV="1">
            <a:off x="6921759" y="1816100"/>
            <a:ext cx="1519550" cy="1270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10295376" y="1073826"/>
                <a:ext cx="46519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1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𝑾</m:t>
                      </m:r>
                    </m:oMath>
                  </m:oMathPara>
                </a14:m>
                <a:endParaRPr lang="en-CA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95376" y="1073826"/>
                <a:ext cx="465192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/>
          <p:cNvCxnSpPr/>
          <p:nvPr/>
        </p:nvCxnSpPr>
        <p:spPr>
          <a:xfrm flipV="1">
            <a:off x="9322059" y="1419995"/>
            <a:ext cx="2057814" cy="23163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471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2">
            <a:extLst>
              <a:ext uri="{FF2B5EF4-FFF2-40B4-BE49-F238E27FC236}">
                <a16:creationId xmlns="" xmlns:a16="http://schemas.microsoft.com/office/drawing/2014/main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65"/>
          <a:stretch/>
        </p:blipFill>
        <p:spPr>
          <a:xfrm>
            <a:off x="0" y="429"/>
            <a:ext cx="12192000" cy="400007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6128" y="97107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WHAT’S THE MEANING OF PADDING = ‘SAME’?</a:t>
            </a:r>
            <a:endParaRPr lang="en-US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Прямоугольник 5"/>
              <p:cNvSpPr/>
              <p:nvPr/>
            </p:nvSpPr>
            <p:spPr>
              <a:xfrm>
                <a:off x="-399217" y="1258492"/>
                <a:ext cx="6264165" cy="23924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800100" lvl="1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CA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Same padding means that the </a:t>
                </a:r>
                <a:r>
                  <a:rPr lang="en-CA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size of output </a:t>
                </a:r>
                <a:r>
                  <a:rPr lang="en-CA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feature map will be similar to the </a:t>
                </a:r>
                <a:r>
                  <a:rPr lang="en-CA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input </a:t>
                </a:r>
                <a:r>
                  <a:rPr lang="en-CA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feature maps (assuming that stride=1</a:t>
                </a:r>
                <a:r>
                  <a:rPr lang="en-CA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). </a:t>
                </a:r>
                <a:endParaRPr lang="en-CA" b="1" dirty="0" smtClean="0">
                  <a:solidFill>
                    <a:srgbClr val="583A72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marL="800100" lvl="1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CA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For example if the input image is 28 x 28, then the output map will be 28 x 28 as well. </a:t>
                </a:r>
              </a:p>
              <a:p>
                <a:pPr marL="800100" lvl="1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CA" sz="2400" b="1" dirty="0">
                    <a:solidFill>
                      <a:srgbClr val="583A72"/>
                    </a:solidFill>
                    <a:ea typeface="Montserrat" charset="0"/>
                    <a:cs typeface="Montserrat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CA" sz="2400" b="1" i="1" dirty="0">
                        <a:solidFill>
                          <a:srgbClr val="583A72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𝑷</m:t>
                    </m:r>
                    <m:r>
                      <a:rPr lang="en-CA" sz="2400" b="1" i="1" dirty="0">
                        <a:solidFill>
                          <a:srgbClr val="583A72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 =</m:t>
                    </m:r>
                    <m:f>
                      <m:fPr>
                        <m:ctrlPr>
                          <a:rPr lang="en-CA" sz="2400" b="1" i="1" dirty="0">
                            <a:solidFill>
                              <a:srgbClr val="583A72"/>
                            </a:solidFill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</m:ctrlPr>
                      </m:fPr>
                      <m:num>
                        <m:r>
                          <a:rPr lang="en-CA" sz="2400" b="1" i="1" dirty="0">
                            <a:solidFill>
                              <a:srgbClr val="583A72"/>
                            </a:solidFill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  <m:t>𝑭</m:t>
                        </m:r>
                        <m:r>
                          <a:rPr lang="en-CA" sz="2400" b="1" i="1" dirty="0">
                            <a:solidFill>
                              <a:srgbClr val="583A72"/>
                            </a:solidFill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  <m:t>−</m:t>
                        </m:r>
                        <m:r>
                          <a:rPr lang="en-CA" sz="2400" b="1" i="1" dirty="0">
                            <a:solidFill>
                              <a:srgbClr val="583A72"/>
                            </a:solidFill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  <m:t>𝟏</m:t>
                        </m:r>
                      </m:num>
                      <m:den>
                        <m:r>
                          <a:rPr lang="en-CA" sz="2400" b="1" i="1" dirty="0">
                            <a:solidFill>
                              <a:srgbClr val="583A72"/>
                            </a:solidFill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  <m:t>𝟐</m:t>
                        </m:r>
                      </m:den>
                    </m:f>
                    <m:r>
                      <a:rPr lang="en-CA" sz="2400" b="1" i="1" dirty="0" smtClean="0">
                        <a:solidFill>
                          <a:srgbClr val="583A72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=</m:t>
                    </m:r>
                    <m:f>
                      <m:fPr>
                        <m:ctrlPr>
                          <a:rPr lang="en-CA" sz="2400" b="1" i="1" dirty="0" smtClean="0">
                            <a:solidFill>
                              <a:srgbClr val="583A72"/>
                            </a:solidFill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</m:ctrlPr>
                      </m:fPr>
                      <m:num>
                        <m:r>
                          <a:rPr lang="en-CA" sz="2400" b="1" i="1" dirty="0" smtClean="0">
                            <a:solidFill>
                              <a:srgbClr val="583A72"/>
                            </a:solidFill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  <m:t>𝟑</m:t>
                        </m:r>
                        <m:r>
                          <a:rPr lang="en-CA" sz="2400" b="1" i="1" dirty="0" smtClean="0">
                            <a:solidFill>
                              <a:srgbClr val="583A72"/>
                            </a:solidFill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  <m:t>−</m:t>
                        </m:r>
                        <m:r>
                          <a:rPr lang="en-CA" sz="2400" b="1" i="1" dirty="0" smtClean="0">
                            <a:solidFill>
                              <a:srgbClr val="583A72"/>
                            </a:solidFill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  <m:t>𝟏</m:t>
                        </m:r>
                      </m:num>
                      <m:den>
                        <m:r>
                          <a:rPr lang="en-CA" sz="2400" b="1" i="1" dirty="0" smtClean="0">
                            <a:solidFill>
                              <a:srgbClr val="583A72"/>
                            </a:solidFill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  <m:t>𝟐</m:t>
                        </m:r>
                      </m:den>
                    </m:f>
                    <m:r>
                      <a:rPr lang="en-CA" sz="2400" b="1" i="1" dirty="0" smtClean="0">
                        <a:solidFill>
                          <a:srgbClr val="583A72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=</m:t>
                    </m:r>
                    <m:r>
                      <a:rPr lang="en-CA" sz="2400" b="1" i="1" dirty="0" smtClean="0">
                        <a:solidFill>
                          <a:srgbClr val="583A72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𝟏</m:t>
                    </m:r>
                  </m:oMath>
                </a14:m>
                <a:endParaRPr lang="en-CA" sz="2400" b="1" dirty="0">
                  <a:solidFill>
                    <a:srgbClr val="583A72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</p:txBody>
          </p:sp>
        </mc:Choice>
        <mc:Fallback>
          <p:sp>
            <p:nvSpPr>
              <p:cNvPr id="27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99217" y="1258492"/>
                <a:ext cx="6264165" cy="239245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421549"/>
              </p:ext>
            </p:extLst>
          </p:nvPr>
        </p:nvGraphicFramePr>
        <p:xfrm>
          <a:off x="6435976" y="1239442"/>
          <a:ext cx="1498341" cy="1434207"/>
        </p:xfrm>
        <a:graphic>
          <a:graphicData uri="http://schemas.openxmlformats.org/drawingml/2006/table">
            <a:tbl>
              <a:tblPr firstRow="1" bandRow="1"/>
              <a:tblGrid>
                <a:gridCol w="499447"/>
                <a:gridCol w="499447"/>
                <a:gridCol w="499447"/>
              </a:tblGrid>
              <a:tr h="478069">
                <a:tc>
                  <a:txBody>
                    <a:bodyPr/>
                    <a:lstStyle/>
                    <a:p>
                      <a:pPr algn="ctr"/>
                      <a:r>
                        <a:rPr lang="en-CA" sz="16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CA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CA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CA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</a:tr>
              <a:tr h="478069">
                <a:tc>
                  <a:txBody>
                    <a:bodyPr/>
                    <a:lstStyle/>
                    <a:p>
                      <a:pPr algn="ctr"/>
                      <a:r>
                        <a:rPr lang="en-CA" sz="16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CA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</a:tr>
              <a:tr h="478069">
                <a:tc>
                  <a:txBody>
                    <a:bodyPr/>
                    <a:lstStyle/>
                    <a:p>
                      <a:pPr algn="ctr"/>
                      <a:r>
                        <a:rPr lang="en-CA" sz="16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CA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8742580" y="6108256"/>
                <a:ext cx="86754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CA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𝑾</m:t>
                    </m:r>
                  </m:oMath>
                </a14:m>
                <a:r>
                  <a:rPr lang="en-CA" b="1" dirty="0" smtClean="0">
                    <a:solidFill>
                      <a:srgbClr val="0070C0"/>
                    </a:solidFill>
                  </a:rPr>
                  <a:t> = 10</a:t>
                </a:r>
                <a:endParaRPr lang="en-CA" b="1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42580" y="6108256"/>
                <a:ext cx="867545" cy="369332"/>
              </a:xfrm>
              <a:prstGeom prst="rect">
                <a:avLst/>
              </a:prstGeom>
              <a:blipFill rotWithShape="0">
                <a:blip r:embed="rId4"/>
                <a:stretch>
                  <a:fillRect t="-8197" r="-5634" b="-2459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/>
          <p:cNvCxnSpPr/>
          <p:nvPr/>
        </p:nvCxnSpPr>
        <p:spPr>
          <a:xfrm flipV="1">
            <a:off x="6816510" y="6477588"/>
            <a:ext cx="4661054" cy="1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/>
              <p:cNvSpPr/>
              <p:nvPr/>
            </p:nvSpPr>
            <p:spPr>
              <a:xfrm>
                <a:off x="5356444" y="1693725"/>
                <a:ext cx="82426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1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𝑭</m:t>
                      </m:r>
                      <m:r>
                        <a:rPr lang="en-CA" b="1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=</m:t>
                      </m:r>
                      <m:r>
                        <a:rPr lang="en-CA" b="1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𝟑</m:t>
                      </m:r>
                    </m:oMath>
                  </m:oMathPara>
                </a14:m>
                <a:endParaRPr lang="en-CA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6444" y="1693725"/>
                <a:ext cx="824265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/>
          <p:cNvCxnSpPr/>
          <p:nvPr/>
        </p:nvCxnSpPr>
        <p:spPr>
          <a:xfrm>
            <a:off x="6160706" y="1258492"/>
            <a:ext cx="0" cy="1415157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513187"/>
              </p:ext>
            </p:extLst>
          </p:nvPr>
        </p:nvGraphicFramePr>
        <p:xfrm>
          <a:off x="10452560" y="1288914"/>
          <a:ext cx="1498341" cy="1434207"/>
        </p:xfrm>
        <a:graphic>
          <a:graphicData uri="http://schemas.openxmlformats.org/drawingml/2006/table">
            <a:tbl>
              <a:tblPr firstRow="1" bandRow="1"/>
              <a:tblGrid>
                <a:gridCol w="499447"/>
                <a:gridCol w="499447"/>
                <a:gridCol w="499447"/>
              </a:tblGrid>
              <a:tr h="478069">
                <a:tc>
                  <a:txBody>
                    <a:bodyPr/>
                    <a:lstStyle/>
                    <a:p>
                      <a:pPr algn="ctr"/>
                      <a:r>
                        <a:rPr lang="en-CA" sz="16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CA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CA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CA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</a:tr>
              <a:tr h="478069">
                <a:tc>
                  <a:txBody>
                    <a:bodyPr/>
                    <a:lstStyle/>
                    <a:p>
                      <a:pPr algn="ctr"/>
                      <a:endParaRPr lang="en-CA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CA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</a:tr>
              <a:tr h="478069">
                <a:tc>
                  <a:txBody>
                    <a:bodyPr/>
                    <a:lstStyle/>
                    <a:p>
                      <a:pPr algn="ctr"/>
                      <a:endParaRPr lang="en-CA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CA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artDeco"/>
                      <a:lightRig rig="flood" dir="t"/>
                    </a:cell3D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5765924"/>
              </p:ext>
            </p:extLst>
          </p:nvPr>
        </p:nvGraphicFramePr>
        <p:xfrm>
          <a:off x="6972833" y="1777549"/>
          <a:ext cx="4407040" cy="42930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0704"/>
                <a:gridCol w="440704"/>
                <a:gridCol w="440704"/>
                <a:gridCol w="440704"/>
                <a:gridCol w="440704"/>
                <a:gridCol w="440704"/>
                <a:gridCol w="440704"/>
                <a:gridCol w="440704"/>
                <a:gridCol w="440704"/>
                <a:gridCol w="440704"/>
              </a:tblGrid>
              <a:tr h="429305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305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305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305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305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305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305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305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305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305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04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2">
            <a:extLst>
              <a:ext uri="{FF2B5EF4-FFF2-40B4-BE49-F238E27FC236}">
                <a16:creationId xmlns="" xmlns:a16="http://schemas.microsoft.com/office/drawing/2014/main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65"/>
          <a:stretch/>
        </p:blipFill>
        <p:spPr>
          <a:xfrm>
            <a:off x="0" y="429"/>
            <a:ext cx="12192000" cy="400007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6128" y="97107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PADDING = ‘SAME’ EXAMPLE</a:t>
            </a:r>
            <a:endParaRPr lang="en-US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Прямоугольник 5"/>
              <p:cNvSpPr/>
              <p:nvPr/>
            </p:nvSpPr>
            <p:spPr>
              <a:xfrm>
                <a:off x="-399217" y="1258492"/>
                <a:ext cx="6264165" cy="10693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800100" lvl="1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sz="2400" b="1" i="1" dirty="0" smtClean="0">
                        <a:solidFill>
                          <a:srgbClr val="583A72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𝑷</m:t>
                    </m:r>
                    <m:r>
                      <a:rPr lang="en-CA" sz="2400" b="1" i="1" dirty="0" smtClean="0">
                        <a:solidFill>
                          <a:srgbClr val="583A72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 =</m:t>
                    </m:r>
                    <m:f>
                      <m:fPr>
                        <m:ctrlPr>
                          <a:rPr lang="en-CA" sz="2400" b="1" i="1" dirty="0">
                            <a:solidFill>
                              <a:srgbClr val="583A72"/>
                            </a:solidFill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</m:ctrlPr>
                      </m:fPr>
                      <m:num>
                        <m:r>
                          <a:rPr lang="en-CA" sz="2400" b="1" i="1" dirty="0" smtClean="0">
                            <a:solidFill>
                              <a:srgbClr val="583A72"/>
                            </a:solidFill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  <m:t>𝑭</m:t>
                        </m:r>
                        <m:r>
                          <a:rPr lang="en-CA" sz="2400" b="1" i="1" dirty="0">
                            <a:solidFill>
                              <a:srgbClr val="583A72"/>
                            </a:solidFill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  <m:t>−</m:t>
                        </m:r>
                        <m:r>
                          <a:rPr lang="en-CA" sz="2400" b="1" i="1" dirty="0">
                            <a:solidFill>
                              <a:srgbClr val="583A72"/>
                            </a:solidFill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  <m:t>𝟏</m:t>
                        </m:r>
                      </m:num>
                      <m:den>
                        <m:r>
                          <a:rPr lang="en-CA" sz="2400" b="1" i="1" dirty="0">
                            <a:solidFill>
                              <a:srgbClr val="583A72"/>
                            </a:solidFill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  <m:t>𝟐</m:t>
                        </m:r>
                      </m:den>
                    </m:f>
                    <m:r>
                      <a:rPr lang="en-CA" sz="2400" b="1" i="1" dirty="0">
                        <a:solidFill>
                          <a:srgbClr val="583A72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=</m:t>
                    </m:r>
                    <m:f>
                      <m:fPr>
                        <m:ctrlPr>
                          <a:rPr lang="en-CA" sz="2400" b="1" i="1" dirty="0">
                            <a:solidFill>
                              <a:srgbClr val="583A72"/>
                            </a:solidFill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</m:ctrlPr>
                      </m:fPr>
                      <m:num>
                        <m:r>
                          <a:rPr lang="en-CA" sz="2400" b="1" i="1" dirty="0" smtClean="0">
                            <a:solidFill>
                              <a:srgbClr val="583A72"/>
                            </a:solidFill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  <m:t>𝟓</m:t>
                        </m:r>
                        <m:r>
                          <a:rPr lang="en-CA" sz="2400" b="1" i="1" dirty="0">
                            <a:solidFill>
                              <a:srgbClr val="583A72"/>
                            </a:solidFill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  <m:t>−</m:t>
                        </m:r>
                        <m:r>
                          <a:rPr lang="en-CA" sz="2400" b="1" i="1" dirty="0">
                            <a:solidFill>
                              <a:srgbClr val="583A72"/>
                            </a:solidFill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  <m:t>𝟏</m:t>
                        </m:r>
                      </m:num>
                      <m:den>
                        <m:r>
                          <a:rPr lang="en-CA" sz="2400" b="1" i="1" dirty="0">
                            <a:solidFill>
                              <a:srgbClr val="583A72"/>
                            </a:solidFill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  <m:t>𝟐</m:t>
                        </m:r>
                      </m:den>
                    </m:f>
                    <m:r>
                      <a:rPr lang="en-CA" sz="2400" b="1" i="1" dirty="0">
                        <a:solidFill>
                          <a:srgbClr val="583A72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=</m:t>
                    </m:r>
                    <m:r>
                      <a:rPr lang="en-CA" sz="2400" b="1" i="1" dirty="0" smtClean="0">
                        <a:solidFill>
                          <a:srgbClr val="583A72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𝟐</m:t>
                    </m:r>
                  </m:oMath>
                </a14:m>
                <a:endParaRPr lang="en-CA" sz="2400" b="1" dirty="0">
                  <a:solidFill>
                    <a:srgbClr val="583A72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marL="800100" lvl="1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endParaRPr lang="en-CA" b="1" dirty="0">
                  <a:solidFill>
                    <a:srgbClr val="583A72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</p:txBody>
          </p:sp>
        </mc:Choice>
        <mc:Fallback>
          <p:sp>
            <p:nvSpPr>
              <p:cNvPr id="27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99217" y="1258492"/>
                <a:ext cx="6264165" cy="106939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6578769" y="6319369"/>
                <a:ext cx="86754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CA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𝑾</m:t>
                    </m:r>
                  </m:oMath>
                </a14:m>
                <a:r>
                  <a:rPr lang="en-CA" b="1" dirty="0" smtClean="0">
                    <a:solidFill>
                      <a:srgbClr val="0070C0"/>
                    </a:solidFill>
                  </a:rPr>
                  <a:t> = 10</a:t>
                </a:r>
                <a:endParaRPr lang="en-CA" b="1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8769" y="6319369"/>
                <a:ext cx="867545" cy="369332"/>
              </a:xfrm>
              <a:prstGeom prst="rect">
                <a:avLst/>
              </a:prstGeom>
              <a:blipFill rotWithShape="0">
                <a:blip r:embed="rId4"/>
                <a:stretch>
                  <a:fillRect t="-10000" r="-4895" b="-2666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/>
          <p:cNvCxnSpPr/>
          <p:nvPr/>
        </p:nvCxnSpPr>
        <p:spPr>
          <a:xfrm flipV="1">
            <a:off x="4652699" y="6688701"/>
            <a:ext cx="4661054" cy="1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/>
              <p:cNvSpPr/>
              <p:nvPr/>
            </p:nvSpPr>
            <p:spPr>
              <a:xfrm>
                <a:off x="2882082" y="2137209"/>
                <a:ext cx="82426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1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𝑭</m:t>
                      </m:r>
                      <m:r>
                        <a:rPr lang="en-CA" b="1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=</m:t>
                      </m:r>
                      <m:r>
                        <a:rPr lang="en-CA" b="1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𝟓</m:t>
                      </m:r>
                    </m:oMath>
                  </m:oMathPara>
                </a14:m>
                <a:endParaRPr lang="en-CA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2082" y="2137209"/>
                <a:ext cx="824265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/>
          <p:cNvCxnSpPr/>
          <p:nvPr/>
        </p:nvCxnSpPr>
        <p:spPr>
          <a:xfrm>
            <a:off x="3996895" y="1469605"/>
            <a:ext cx="0" cy="1415157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4788626"/>
              </p:ext>
            </p:extLst>
          </p:nvPr>
        </p:nvGraphicFramePr>
        <p:xfrm>
          <a:off x="4652702" y="2095502"/>
          <a:ext cx="4563360" cy="41862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6336"/>
                <a:gridCol w="456336"/>
                <a:gridCol w="456336"/>
                <a:gridCol w="456336"/>
                <a:gridCol w="456336"/>
                <a:gridCol w="456336"/>
                <a:gridCol w="456336"/>
                <a:gridCol w="456336"/>
                <a:gridCol w="456336"/>
                <a:gridCol w="456336"/>
              </a:tblGrid>
              <a:tr h="418621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621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621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621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621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621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621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621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621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621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367671"/>
              </p:ext>
            </p:extLst>
          </p:nvPr>
        </p:nvGraphicFramePr>
        <p:xfrm>
          <a:off x="3706347" y="1296858"/>
          <a:ext cx="2358210" cy="20500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642"/>
                <a:gridCol w="471642"/>
                <a:gridCol w="471642"/>
                <a:gridCol w="471642"/>
                <a:gridCol w="471642"/>
              </a:tblGrid>
              <a:tr h="41000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41000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</a:tr>
              <a:tr h="41000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A" sz="1600" b="1" kern="12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</a:tr>
              <a:tr h="41000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A" sz="1600" b="1" kern="12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</a:tr>
              <a:tr h="41000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772504"/>
              </p:ext>
            </p:extLst>
          </p:nvPr>
        </p:nvGraphicFramePr>
        <p:xfrm>
          <a:off x="7849369" y="1296858"/>
          <a:ext cx="2358210" cy="20500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642"/>
                <a:gridCol w="471642"/>
                <a:gridCol w="471642"/>
                <a:gridCol w="471642"/>
                <a:gridCol w="471642"/>
              </a:tblGrid>
              <a:tr h="41000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41000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</a:tr>
              <a:tr h="41000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A" sz="1600" b="1" kern="120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</a:tr>
              <a:tr h="41000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</a:tr>
              <a:tr h="41000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CA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559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01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822" y="2667932"/>
            <a:ext cx="7449178" cy="418963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D50B6374-5038-40F7-B15A-1341141BF4DF}"/>
              </a:ext>
            </a:extLst>
          </p:cNvPr>
          <p:cNvSpPr/>
          <p:nvPr/>
        </p:nvSpPr>
        <p:spPr>
          <a:xfrm>
            <a:off x="1905026" y="2579172"/>
            <a:ext cx="98274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AUTOENCODERS INTUITION</a:t>
            </a:r>
            <a:endParaRPr lang="ru-RU" sz="44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51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">
            <a:extLst>
              <a:ext uri="{FF2B5EF4-FFF2-40B4-BE49-F238E27FC236}">
                <a16:creationId xmlns="" xmlns:a16="http://schemas.microsoft.com/office/drawing/2014/main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12"/>
          <a:stretch/>
        </p:blipFill>
        <p:spPr>
          <a:xfrm>
            <a:off x="0" y="428"/>
            <a:ext cx="12192000" cy="625969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6128" y="97107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AUTOENCODERS </a:t>
            </a:r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INTUITION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1481" y="1201944"/>
            <a:ext cx="1182051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00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Auto encoders are a type of Artificial Neural Networks that are used to perform a task of data encoding (representation learning).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00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Auto encoders use the same input data for the input and output, Sounds crazy right!?</a:t>
            </a:r>
          </a:p>
          <a:p>
            <a:pPr>
              <a:lnSpc>
                <a:spcPct val="120000"/>
              </a:lnSpc>
            </a:pPr>
            <a:endParaRPr lang="en-CA" sz="2000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CA" sz="2000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1028" name="Picture 4" descr="File:Autoencoder structure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8" t="8954" r="3605" b="6982"/>
          <a:stretch/>
        </p:blipFill>
        <p:spPr bwMode="auto">
          <a:xfrm>
            <a:off x="7661878" y="3303600"/>
            <a:ext cx="3322637" cy="2296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853724" y="6225450"/>
            <a:ext cx="720725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000" dirty="0" smtClean="0"/>
              <a:t>Photo Credit: </a:t>
            </a:r>
            <a:r>
              <a:rPr lang="en-CA" sz="1000" dirty="0" smtClean="0">
                <a:hlinkClick r:id="rId4"/>
              </a:rPr>
              <a:t>https</a:t>
            </a:r>
            <a:r>
              <a:rPr lang="en-CA" sz="1000" dirty="0">
                <a:hlinkClick r:id="rId4"/>
              </a:rPr>
              <a:t>://</a:t>
            </a:r>
            <a:r>
              <a:rPr lang="en-CA" sz="1000" dirty="0" smtClean="0">
                <a:hlinkClick r:id="rId4"/>
              </a:rPr>
              <a:t>commons.wikimedia.org/wiki/File:Autoencoder_structure.png</a:t>
            </a:r>
            <a:endParaRPr lang="en-CA" sz="1000" dirty="0" smtClean="0"/>
          </a:p>
          <a:p>
            <a:r>
              <a:rPr lang="en-CA" sz="1000" dirty="0" smtClean="0"/>
              <a:t>Photo Credit: </a:t>
            </a:r>
            <a:r>
              <a:rPr lang="en-CA" sz="1000" dirty="0">
                <a:hlinkClick r:id="rId5"/>
              </a:rPr>
              <a:t>https://</a:t>
            </a:r>
            <a:r>
              <a:rPr lang="en-CA" sz="1000" dirty="0" smtClean="0">
                <a:hlinkClick r:id="rId5"/>
              </a:rPr>
              <a:t>commons.wikimedia.org/wiki/File:Artificial_neural_network_image_recognition.png</a:t>
            </a:r>
            <a:endParaRPr lang="en-CA" sz="1000" dirty="0" smtClean="0"/>
          </a:p>
          <a:p>
            <a:r>
              <a:rPr lang="en-CA" sz="1000" dirty="0" smtClean="0"/>
              <a:t>Photo Credit: </a:t>
            </a:r>
            <a:r>
              <a:rPr lang="en-CA" sz="1000" dirty="0">
                <a:hlinkClick r:id="rId6"/>
              </a:rPr>
              <a:t>https://www.pexels.com/photo/grey-and-white-short-fur-cat-104827</a:t>
            </a:r>
            <a:r>
              <a:rPr lang="en-CA" sz="1000" dirty="0" smtClean="0">
                <a:hlinkClick r:id="rId6"/>
              </a:rPr>
              <a:t>/</a:t>
            </a:r>
            <a:endParaRPr lang="en-CA" sz="1000" dirty="0" smtClean="0"/>
          </a:p>
          <a:p>
            <a:endParaRPr lang="en-CA" sz="1000" dirty="0" smtClean="0"/>
          </a:p>
          <a:p>
            <a:endParaRPr lang="en-CA" sz="1000" dirty="0" smtClean="0"/>
          </a:p>
        </p:txBody>
      </p:sp>
      <p:pic>
        <p:nvPicPr>
          <p:cNvPr id="1030" name="Picture 6" descr="File:Artificial neural network image recognition.pn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990"/>
          <a:stretch/>
        </p:blipFill>
        <p:spPr bwMode="auto">
          <a:xfrm>
            <a:off x="1021604" y="3174096"/>
            <a:ext cx="2713005" cy="2668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2206" y="4236422"/>
            <a:ext cx="1440382" cy="9550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03099" y="2485318"/>
            <a:ext cx="3645806" cy="646331"/>
          </a:xfrm>
          <a:prstGeom prst="rect">
            <a:avLst/>
          </a:prstGeom>
          <a:noFill/>
          <a:ln w="47625">
            <a:solidFill>
              <a:srgbClr val="FF0000"/>
            </a:solidFill>
            <a:bevel/>
          </a:ln>
        </p:spPr>
        <p:txBody>
          <a:bodyPr wrap="non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TRADITIONAL FEED-FORWARD ANN </a:t>
            </a:r>
          </a:p>
          <a:p>
            <a:pPr algn="ctr"/>
            <a:r>
              <a:rPr lang="en-CA" b="1" dirty="0" smtClean="0">
                <a:solidFill>
                  <a:srgbClr val="FF0000"/>
                </a:solidFill>
              </a:rPr>
              <a:t>SUPERVISED TRAINING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06108" y="3954437"/>
            <a:ext cx="16779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TARGET (TRUE) </a:t>
            </a:r>
          </a:p>
          <a:p>
            <a:pPr algn="ctr"/>
            <a:r>
              <a:rPr lang="en-CA" b="1" dirty="0" smtClean="0">
                <a:solidFill>
                  <a:srgbClr val="FF0000"/>
                </a:solidFill>
              </a:rPr>
              <a:t>LABEL = CAT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97779" y="2484222"/>
            <a:ext cx="3364126" cy="646331"/>
          </a:xfrm>
          <a:prstGeom prst="rect">
            <a:avLst/>
          </a:prstGeom>
          <a:noFill/>
          <a:ln w="47625">
            <a:solidFill>
              <a:srgbClr val="FF0000"/>
            </a:solidFill>
            <a:bevel/>
          </a:ln>
        </p:spPr>
        <p:txBody>
          <a:bodyPr wrap="non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AUTOENCODERS UNSUPERVISED </a:t>
            </a:r>
          </a:p>
          <a:p>
            <a:pPr algn="ctr"/>
            <a:r>
              <a:rPr lang="en-CA" b="1" dirty="0" smtClean="0">
                <a:solidFill>
                  <a:srgbClr val="FF0000"/>
                </a:solidFill>
              </a:rPr>
              <a:t>TRAINING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6" name="Left Arrow 15"/>
          <p:cNvSpPr/>
          <p:nvPr/>
        </p:nvSpPr>
        <p:spPr>
          <a:xfrm>
            <a:off x="3956026" y="4552443"/>
            <a:ext cx="838980" cy="29638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Left Arrow 21"/>
          <p:cNvSpPr/>
          <p:nvPr/>
        </p:nvSpPr>
        <p:spPr>
          <a:xfrm>
            <a:off x="11039461" y="4192879"/>
            <a:ext cx="838980" cy="29638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Left Arrow 22"/>
          <p:cNvSpPr/>
          <p:nvPr/>
        </p:nvSpPr>
        <p:spPr>
          <a:xfrm rot="10800000">
            <a:off x="6765929" y="4262141"/>
            <a:ext cx="838980" cy="29638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57350" y="3408632"/>
            <a:ext cx="1133029" cy="75124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84515" y="3375585"/>
            <a:ext cx="1133029" cy="751248"/>
          </a:xfrm>
          <a:prstGeom prst="rect">
            <a:avLst/>
          </a:prstGeom>
        </p:spPr>
      </p:pic>
      <p:cxnSp>
        <p:nvCxnSpPr>
          <p:cNvPr id="18" name="Curved Connector 17"/>
          <p:cNvCxnSpPr/>
          <p:nvPr/>
        </p:nvCxnSpPr>
        <p:spPr>
          <a:xfrm flipV="1">
            <a:off x="7023864" y="4297738"/>
            <a:ext cx="2287600" cy="1100576"/>
          </a:xfrm>
          <a:prstGeom prst="curvedConnector3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808349" y="5089146"/>
            <a:ext cx="1329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ENCODED CAT IMAGE</a:t>
            </a:r>
            <a:endParaRPr lang="en-CA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0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2">
            <a:extLst>
              <a:ext uri="{FF2B5EF4-FFF2-40B4-BE49-F238E27FC236}">
                <a16:creationId xmlns="" xmlns:a16="http://schemas.microsoft.com/office/drawing/2014/main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12"/>
          <a:stretch/>
        </p:blipFill>
        <p:spPr>
          <a:xfrm>
            <a:off x="0" y="428"/>
            <a:ext cx="12192000" cy="625969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6128" y="97107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THE </a:t>
            </a:r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CODE LAYER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4064" y="1549105"/>
            <a:ext cx="504842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00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Auto encoders work by adding a bottleneck in the network.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00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This bottleneck forces the network to create a compressed (encoded) version of the original input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00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Auto encoders work well if correlations exists between input data (performs poorly if the all input data is independent)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000" b="1" i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Great Reference: “Intro to Auto encoders by Jeremy Jordan”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CA" sz="2000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CA" sz="2000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853724" y="6225450"/>
            <a:ext cx="720725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000" dirty="0" smtClean="0"/>
              <a:t>Photo Credit: </a:t>
            </a:r>
            <a:r>
              <a:rPr lang="en-CA" sz="1000" dirty="0" smtClean="0">
                <a:hlinkClick r:id="rId3"/>
              </a:rPr>
              <a:t>https</a:t>
            </a:r>
            <a:r>
              <a:rPr lang="en-CA" sz="1000" dirty="0">
                <a:hlinkClick r:id="rId3"/>
              </a:rPr>
              <a:t>://</a:t>
            </a:r>
            <a:r>
              <a:rPr lang="en-CA" sz="1000" dirty="0" smtClean="0">
                <a:hlinkClick r:id="rId3"/>
              </a:rPr>
              <a:t>commons.wikimedia.org/wiki/File:Autoencoder_structure.png</a:t>
            </a:r>
            <a:endParaRPr lang="en-CA" sz="1000" dirty="0" smtClean="0"/>
          </a:p>
          <a:p>
            <a:r>
              <a:rPr lang="en-CA" sz="1000" dirty="0" smtClean="0"/>
              <a:t>Photo Credit: </a:t>
            </a:r>
            <a:r>
              <a:rPr lang="en-CA" sz="1000" dirty="0">
                <a:hlinkClick r:id="rId4"/>
              </a:rPr>
              <a:t>https://</a:t>
            </a:r>
            <a:r>
              <a:rPr lang="en-CA" sz="1000" dirty="0" smtClean="0">
                <a:hlinkClick r:id="rId4"/>
              </a:rPr>
              <a:t>commons.wikimedia.org/wiki/File:Artificial_neural_network_image_recognition.png</a:t>
            </a:r>
            <a:endParaRPr lang="en-CA" sz="1000" dirty="0" smtClean="0"/>
          </a:p>
          <a:p>
            <a:r>
              <a:rPr lang="en-CA" sz="1000" dirty="0" smtClean="0"/>
              <a:t>Photo Credit: </a:t>
            </a:r>
            <a:r>
              <a:rPr lang="en-CA" sz="1000" dirty="0">
                <a:hlinkClick r:id="rId5"/>
              </a:rPr>
              <a:t>https://www.pexels.com/photo/grey-and-white-short-fur-cat-104827</a:t>
            </a:r>
            <a:r>
              <a:rPr lang="en-CA" sz="1000" dirty="0" smtClean="0">
                <a:hlinkClick r:id="rId5"/>
              </a:rPr>
              <a:t>/</a:t>
            </a:r>
            <a:endParaRPr lang="en-CA" sz="1000" dirty="0" smtClean="0"/>
          </a:p>
          <a:p>
            <a:endParaRPr lang="en-CA" sz="1000" dirty="0" smtClean="0"/>
          </a:p>
          <a:p>
            <a:endParaRPr lang="en-CA" sz="1000" dirty="0" smtClean="0"/>
          </a:p>
        </p:txBody>
      </p:sp>
      <p:sp>
        <p:nvSpPr>
          <p:cNvPr id="22" name="Left Arrow 21"/>
          <p:cNvSpPr/>
          <p:nvPr/>
        </p:nvSpPr>
        <p:spPr>
          <a:xfrm>
            <a:off x="10333351" y="3265481"/>
            <a:ext cx="1078083" cy="29638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Left Arrow 22"/>
          <p:cNvSpPr/>
          <p:nvPr/>
        </p:nvSpPr>
        <p:spPr>
          <a:xfrm rot="10800000">
            <a:off x="5819128" y="3265481"/>
            <a:ext cx="1215599" cy="29638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19128" y="2429068"/>
            <a:ext cx="1133029" cy="75124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46293" y="2396021"/>
            <a:ext cx="1133029" cy="751248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4661353" y="4022225"/>
            <a:ext cx="19659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BOTTLENECK</a:t>
            </a:r>
          </a:p>
          <a:p>
            <a:pPr algn="ctr"/>
            <a:r>
              <a:rPr lang="en-CA" b="1" dirty="0" smtClean="0">
                <a:solidFill>
                  <a:srgbClr val="FF0000"/>
                </a:solidFill>
              </a:rPr>
              <a:t>“CODE LAYER”</a:t>
            </a:r>
          </a:p>
          <a:p>
            <a:pPr algn="ctr"/>
            <a:r>
              <a:rPr lang="en-CA" b="1" dirty="0" smtClean="0">
                <a:solidFill>
                  <a:srgbClr val="FF0000"/>
                </a:solidFill>
              </a:rPr>
              <a:t>(i.e.: ENCODED </a:t>
            </a:r>
            <a:r>
              <a:rPr lang="en-CA" b="1" dirty="0">
                <a:solidFill>
                  <a:srgbClr val="FF0000"/>
                </a:solidFill>
              </a:rPr>
              <a:t>CAT IMAGE)</a:t>
            </a:r>
          </a:p>
          <a:p>
            <a:pPr algn="ctr"/>
            <a:endParaRPr lang="en-CA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Image result for autoencoders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09" r="18611"/>
          <a:stretch/>
        </p:blipFill>
        <p:spPr bwMode="auto">
          <a:xfrm rot="5400000">
            <a:off x="6839133" y="1798553"/>
            <a:ext cx="3579769" cy="3188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Curved Connector 17"/>
          <p:cNvCxnSpPr/>
          <p:nvPr/>
        </p:nvCxnSpPr>
        <p:spPr>
          <a:xfrm flipV="1">
            <a:off x="6385642" y="3318174"/>
            <a:ext cx="2287600" cy="1100576"/>
          </a:xfrm>
          <a:prstGeom prst="curvedConnector3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Left Brace 9"/>
          <p:cNvSpPr/>
          <p:nvPr/>
        </p:nvSpPr>
        <p:spPr>
          <a:xfrm rot="16200000">
            <a:off x="7334700" y="4437321"/>
            <a:ext cx="430900" cy="1485900"/>
          </a:xfrm>
          <a:prstGeom prst="leftBrace">
            <a:avLst>
              <a:gd name="adj1" fmla="val 50641"/>
              <a:gd name="adj2" fmla="val 4703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Left Brace 26"/>
          <p:cNvSpPr/>
          <p:nvPr/>
        </p:nvSpPr>
        <p:spPr>
          <a:xfrm rot="16200000">
            <a:off x="9608000" y="4439778"/>
            <a:ext cx="430900" cy="1485900"/>
          </a:xfrm>
          <a:prstGeom prst="leftBrace">
            <a:avLst>
              <a:gd name="adj1" fmla="val 50641"/>
              <a:gd name="adj2" fmla="val 4703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TextBox 27"/>
          <p:cNvSpPr txBox="1"/>
          <p:nvPr/>
        </p:nvSpPr>
        <p:spPr>
          <a:xfrm>
            <a:off x="6546463" y="5495284"/>
            <a:ext cx="196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ENCODER</a:t>
            </a:r>
            <a:endParaRPr lang="en-CA" b="1" dirty="0">
              <a:solidFill>
                <a:srgbClr val="FF0000"/>
              </a:solidFill>
            </a:endParaRPr>
          </a:p>
          <a:p>
            <a:pPr algn="ctr"/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840471" y="5495284"/>
            <a:ext cx="196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DECODER</a:t>
            </a:r>
            <a:endParaRPr lang="en-CA" b="1" dirty="0">
              <a:solidFill>
                <a:srgbClr val="FF0000"/>
              </a:solidFill>
            </a:endParaRPr>
          </a:p>
          <a:p>
            <a:pPr algn="ctr"/>
            <a:endParaRPr lang="en-CA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84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2">
            <a:extLst>
              <a:ext uri="{FF2B5EF4-FFF2-40B4-BE49-F238E27FC236}">
                <a16:creationId xmlns="" xmlns:a16="http://schemas.microsoft.com/office/drawing/2014/main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12"/>
          <a:stretch/>
        </p:blipFill>
        <p:spPr>
          <a:xfrm>
            <a:off x="0" y="428"/>
            <a:ext cx="12192000" cy="6259695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410933" y="93680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WE </a:t>
            </a:r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HAVE ALREADY ENCODED IMAGES IN THE PAST!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375765" y="6324441"/>
            <a:ext cx="68419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CA" sz="1400" b="1" kern="0" dirty="0" smtClea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Photo Credit: </a:t>
            </a:r>
            <a:r>
              <a:rPr lang="en-CA" sz="1400" kern="0" dirty="0" smtClea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https</a:t>
            </a:r>
            <a:r>
              <a:rPr lang="en-CA" sz="14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://commons.wikimedia.org/wiki/File:Artificial_neural_network.svg</a:t>
            </a:r>
          </a:p>
        </p:txBody>
      </p:sp>
      <p:pic>
        <p:nvPicPr>
          <p:cNvPr id="31" name="Picture 2" descr="File:Artificial neural network.sv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5380" y="2601337"/>
            <a:ext cx="2520515" cy="2250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01" y="2973012"/>
            <a:ext cx="1438732" cy="1343241"/>
          </a:xfrm>
          <a:prstGeom prst="rect">
            <a:avLst/>
          </a:prstGeom>
        </p:spPr>
      </p:pic>
      <p:sp>
        <p:nvSpPr>
          <p:cNvPr id="60" name="Rectangle 59"/>
          <p:cNvSpPr/>
          <p:nvPr/>
        </p:nvSpPr>
        <p:spPr>
          <a:xfrm>
            <a:off x="2393354" y="2190476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Rectangle 60"/>
          <p:cNvSpPr/>
          <p:nvPr/>
        </p:nvSpPr>
        <p:spPr>
          <a:xfrm>
            <a:off x="2697738" y="2626566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" name="Rectangle 61"/>
          <p:cNvSpPr/>
          <p:nvPr/>
        </p:nvSpPr>
        <p:spPr>
          <a:xfrm>
            <a:off x="3070457" y="3207780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" name="Rectangle 62"/>
          <p:cNvSpPr/>
          <p:nvPr/>
        </p:nvSpPr>
        <p:spPr>
          <a:xfrm>
            <a:off x="3437360" y="3754026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/>
              <a:t>KERNELS/</a:t>
            </a:r>
          </a:p>
          <a:p>
            <a:pPr algn="ctr"/>
            <a:r>
              <a:rPr lang="en-CA" b="1" dirty="0" smtClean="0"/>
              <a:t>FEATURE DETECTORS</a:t>
            </a:r>
            <a:endParaRPr lang="en-CA" b="1" dirty="0"/>
          </a:p>
        </p:txBody>
      </p:sp>
      <p:sp>
        <p:nvSpPr>
          <p:cNvPr id="64" name="Rectangle 63"/>
          <p:cNvSpPr/>
          <p:nvPr/>
        </p:nvSpPr>
        <p:spPr>
          <a:xfrm>
            <a:off x="6002022" y="2583989"/>
            <a:ext cx="984116" cy="1027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Rectangle 64"/>
          <p:cNvSpPr/>
          <p:nvPr/>
        </p:nvSpPr>
        <p:spPr>
          <a:xfrm>
            <a:off x="6396484" y="3051725"/>
            <a:ext cx="984116" cy="1027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Rectangle 65"/>
          <p:cNvSpPr/>
          <p:nvPr/>
        </p:nvSpPr>
        <p:spPr>
          <a:xfrm>
            <a:off x="6683276" y="3489228"/>
            <a:ext cx="984116" cy="1027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Rectangle 66"/>
          <p:cNvSpPr/>
          <p:nvPr/>
        </p:nvSpPr>
        <p:spPr>
          <a:xfrm>
            <a:off x="7077738" y="3956964"/>
            <a:ext cx="984116" cy="1027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200" b="1" dirty="0" smtClean="0"/>
              <a:t>POOLING FILTERS</a:t>
            </a:r>
            <a:endParaRPr lang="en-CA" sz="1200" b="1" dirty="0"/>
          </a:p>
        </p:txBody>
      </p:sp>
      <p:sp>
        <p:nvSpPr>
          <p:cNvPr id="68" name="Right Arrow 67"/>
          <p:cNvSpPr/>
          <p:nvPr/>
        </p:nvSpPr>
        <p:spPr>
          <a:xfrm>
            <a:off x="1401193" y="3425824"/>
            <a:ext cx="841104" cy="3866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Right Arrow 68"/>
          <p:cNvSpPr/>
          <p:nvPr/>
        </p:nvSpPr>
        <p:spPr>
          <a:xfrm>
            <a:off x="7711123" y="3458582"/>
            <a:ext cx="968907" cy="409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Right Arrow 69"/>
          <p:cNvSpPr/>
          <p:nvPr/>
        </p:nvSpPr>
        <p:spPr>
          <a:xfrm>
            <a:off x="5068855" y="3425824"/>
            <a:ext cx="841104" cy="3866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TextBox 70"/>
          <p:cNvSpPr txBox="1"/>
          <p:nvPr/>
        </p:nvSpPr>
        <p:spPr>
          <a:xfrm>
            <a:off x="2697738" y="5499317"/>
            <a:ext cx="24096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CONVOLUTIONAL LAYER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642135" y="5493247"/>
            <a:ext cx="3507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dirty="0"/>
              <a:t>POOLING LAYER </a:t>
            </a:r>
            <a:r>
              <a:rPr lang="en-CA" dirty="0" smtClean="0"/>
              <a:t>(DOWNSAMPLING)</a:t>
            </a:r>
            <a:endParaRPr lang="en-CA" dirty="0"/>
          </a:p>
        </p:txBody>
      </p:sp>
      <p:sp>
        <p:nvSpPr>
          <p:cNvPr id="73" name="TextBox 72"/>
          <p:cNvSpPr txBox="1"/>
          <p:nvPr/>
        </p:nvSpPr>
        <p:spPr>
          <a:xfrm>
            <a:off x="1292633" y="3097525"/>
            <a:ext cx="117852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sz="1050" dirty="0" smtClean="0"/>
              <a:t>CONVOLUTION</a:t>
            </a:r>
            <a:endParaRPr lang="en-CA" sz="1050" dirty="0"/>
          </a:p>
        </p:txBody>
      </p:sp>
      <p:sp>
        <p:nvSpPr>
          <p:cNvPr id="74" name="TextBox 73"/>
          <p:cNvSpPr txBox="1"/>
          <p:nvPr/>
        </p:nvSpPr>
        <p:spPr>
          <a:xfrm>
            <a:off x="5016406" y="3143519"/>
            <a:ext cx="80342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sz="1050" dirty="0" smtClean="0"/>
              <a:t>POOLING</a:t>
            </a:r>
            <a:endParaRPr lang="en-CA" sz="1050" dirty="0"/>
          </a:p>
        </p:txBody>
      </p:sp>
      <p:sp>
        <p:nvSpPr>
          <p:cNvPr id="75" name="TextBox 74"/>
          <p:cNvSpPr txBox="1"/>
          <p:nvPr/>
        </p:nvSpPr>
        <p:spPr>
          <a:xfrm>
            <a:off x="7569796" y="3143519"/>
            <a:ext cx="10727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sz="1050" dirty="0" smtClean="0"/>
              <a:t>FLATTENING</a:t>
            </a:r>
            <a:endParaRPr lang="en-CA" sz="1050" dirty="0"/>
          </a:p>
        </p:txBody>
      </p:sp>
      <p:pic>
        <p:nvPicPr>
          <p:cNvPr id="76" name="Picture 2" descr="Related imag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054" y="4594540"/>
            <a:ext cx="1516072" cy="1226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Rectangle 76"/>
          <p:cNvSpPr/>
          <p:nvPr/>
        </p:nvSpPr>
        <p:spPr>
          <a:xfrm>
            <a:off x="467847" y="1355452"/>
            <a:ext cx="1122885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CNNs performs encoding by taking the feature detectors and converting them into a compact single dimensional output (which is fed to the fully connected Dense network).</a:t>
            </a:r>
            <a:endParaRPr lang="en-CA" sz="2000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8" name="Rounded Rectangle 77"/>
          <p:cNvSpPr/>
          <p:nvPr/>
        </p:nvSpPr>
        <p:spPr>
          <a:xfrm>
            <a:off x="5183054" y="4316253"/>
            <a:ext cx="1452694" cy="150439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TextBox 28"/>
          <p:cNvSpPr txBox="1"/>
          <p:nvPr/>
        </p:nvSpPr>
        <p:spPr>
          <a:xfrm>
            <a:off x="9556974" y="5160763"/>
            <a:ext cx="1466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pPr algn="ctr"/>
            <a:r>
              <a:rPr lang="en-CA" dirty="0" smtClean="0"/>
              <a:t>ENCODED VERSION</a:t>
            </a:r>
            <a:endParaRPr lang="en-CA" dirty="0"/>
          </a:p>
        </p:txBody>
      </p:sp>
      <p:cxnSp>
        <p:nvCxnSpPr>
          <p:cNvPr id="30" name="Curved Connector 29"/>
          <p:cNvCxnSpPr/>
          <p:nvPr/>
        </p:nvCxnSpPr>
        <p:spPr>
          <a:xfrm rot="10800000">
            <a:off x="8723764" y="3644632"/>
            <a:ext cx="1514663" cy="1489446"/>
          </a:xfrm>
          <a:prstGeom prst="curvedConnector3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161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01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822" y="2667932"/>
            <a:ext cx="7449178" cy="418963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D50B6374-5038-40F7-B15A-1341141BF4DF}"/>
              </a:ext>
            </a:extLst>
          </p:cNvPr>
          <p:cNvSpPr/>
          <p:nvPr/>
        </p:nvSpPr>
        <p:spPr>
          <a:xfrm>
            <a:off x="1409726" y="2274372"/>
            <a:ext cx="982749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AUTOENCODERS </a:t>
            </a:r>
          </a:p>
          <a:p>
            <a:pPr algn="ctr"/>
            <a:r>
              <a:rPr lang="en-US" sz="44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MATHEMATICS</a:t>
            </a:r>
          </a:p>
        </p:txBody>
      </p:sp>
    </p:spTree>
    <p:extLst>
      <p:ext uri="{BB962C8B-B14F-4D97-AF65-F5344CB8AC3E}">
        <p14:creationId xmlns:p14="http://schemas.microsoft.com/office/powerpoint/2010/main" val="421962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">
            <a:extLst>
              <a:ext uri="{FF2B5EF4-FFF2-40B4-BE49-F238E27FC236}">
                <a16:creationId xmlns="" xmlns:a16="http://schemas.microsoft.com/office/drawing/2014/main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12"/>
          <a:stretch/>
        </p:blipFill>
        <p:spPr>
          <a:xfrm>
            <a:off x="0" y="428"/>
            <a:ext cx="12192000" cy="625969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6128" y="97107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AUTOENCODER </a:t>
            </a:r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MATH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853724" y="6225450"/>
            <a:ext cx="720725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000" dirty="0" smtClean="0"/>
              <a:t>Photo Credit: </a:t>
            </a:r>
            <a:r>
              <a:rPr lang="en-CA" sz="1000" dirty="0" smtClean="0">
                <a:hlinkClick r:id="rId3"/>
              </a:rPr>
              <a:t>https</a:t>
            </a:r>
            <a:r>
              <a:rPr lang="en-CA" sz="1000" dirty="0">
                <a:hlinkClick r:id="rId3"/>
              </a:rPr>
              <a:t>://</a:t>
            </a:r>
            <a:r>
              <a:rPr lang="en-CA" sz="1000" dirty="0" smtClean="0">
                <a:hlinkClick r:id="rId3"/>
              </a:rPr>
              <a:t>commons.wikimedia.org/wiki/File:Autoencoder_structure.png</a:t>
            </a:r>
            <a:endParaRPr lang="en-CA" sz="1000" dirty="0" smtClean="0"/>
          </a:p>
          <a:p>
            <a:r>
              <a:rPr lang="en-CA" sz="1000" dirty="0" smtClean="0"/>
              <a:t>Photo Credit: </a:t>
            </a:r>
            <a:r>
              <a:rPr lang="en-CA" sz="1000" dirty="0">
                <a:hlinkClick r:id="rId4"/>
              </a:rPr>
              <a:t>https://</a:t>
            </a:r>
            <a:r>
              <a:rPr lang="en-CA" sz="1000" dirty="0" smtClean="0">
                <a:hlinkClick r:id="rId4"/>
              </a:rPr>
              <a:t>commons.wikimedia.org/wiki/File:Artificial_neural_network_image_recognition.png</a:t>
            </a:r>
            <a:endParaRPr lang="en-CA" sz="1000" dirty="0" smtClean="0"/>
          </a:p>
          <a:p>
            <a:r>
              <a:rPr lang="en-CA" sz="1000" dirty="0" smtClean="0"/>
              <a:t>Photo Credit: </a:t>
            </a:r>
            <a:r>
              <a:rPr lang="en-CA" sz="1000" dirty="0">
                <a:hlinkClick r:id="rId5"/>
              </a:rPr>
              <a:t>https://www.pexels.com/photo/grey-and-white-short-fur-cat-104827</a:t>
            </a:r>
            <a:r>
              <a:rPr lang="en-CA" sz="1000" dirty="0" smtClean="0">
                <a:hlinkClick r:id="rId5"/>
              </a:rPr>
              <a:t>/</a:t>
            </a:r>
            <a:endParaRPr lang="en-CA" sz="1000" dirty="0" smtClean="0"/>
          </a:p>
          <a:p>
            <a:endParaRPr lang="en-CA" sz="1000" dirty="0" smtClean="0"/>
          </a:p>
          <a:p>
            <a:endParaRPr lang="en-CA" sz="1000" dirty="0" smtClean="0"/>
          </a:p>
        </p:txBody>
      </p:sp>
      <p:sp>
        <p:nvSpPr>
          <p:cNvPr id="23" name="Left Arrow 22"/>
          <p:cNvSpPr/>
          <p:nvPr/>
        </p:nvSpPr>
        <p:spPr>
          <a:xfrm rot="10800000">
            <a:off x="4980489" y="3048365"/>
            <a:ext cx="1215599" cy="29638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050" name="Picture 2" descr="Image result for autoencoders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09" r="18611"/>
          <a:stretch/>
        </p:blipFill>
        <p:spPr bwMode="auto">
          <a:xfrm rot="5400000">
            <a:off x="6000494" y="1581437"/>
            <a:ext cx="3579769" cy="3188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Left Brace 9"/>
          <p:cNvSpPr/>
          <p:nvPr/>
        </p:nvSpPr>
        <p:spPr>
          <a:xfrm rot="16200000">
            <a:off x="6496061" y="4220205"/>
            <a:ext cx="430900" cy="1485900"/>
          </a:xfrm>
          <a:prstGeom prst="leftBrace">
            <a:avLst>
              <a:gd name="adj1" fmla="val 50641"/>
              <a:gd name="adj2" fmla="val 4703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Left Brace 26"/>
          <p:cNvSpPr/>
          <p:nvPr/>
        </p:nvSpPr>
        <p:spPr>
          <a:xfrm rot="16200000">
            <a:off x="8769361" y="4222662"/>
            <a:ext cx="430900" cy="1485900"/>
          </a:xfrm>
          <a:prstGeom prst="leftBrace">
            <a:avLst>
              <a:gd name="adj1" fmla="val 50641"/>
              <a:gd name="adj2" fmla="val 4703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TextBox 27"/>
          <p:cNvSpPr txBox="1"/>
          <p:nvPr/>
        </p:nvSpPr>
        <p:spPr>
          <a:xfrm>
            <a:off x="5707824" y="5278168"/>
            <a:ext cx="196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ENCODER</a:t>
            </a:r>
            <a:endParaRPr lang="en-CA" b="1" dirty="0">
              <a:solidFill>
                <a:srgbClr val="FF0000"/>
              </a:solidFill>
            </a:endParaRPr>
          </a:p>
          <a:p>
            <a:pPr algn="ctr"/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001832" y="5278168"/>
            <a:ext cx="196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DECODER</a:t>
            </a:r>
            <a:endParaRPr lang="en-CA" b="1" dirty="0">
              <a:solidFill>
                <a:srgbClr val="FF0000"/>
              </a:solidFill>
            </a:endParaRPr>
          </a:p>
          <a:p>
            <a:pPr algn="ctr"/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40402" y="2622545"/>
            <a:ext cx="196595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>
                <a:solidFill>
                  <a:srgbClr val="FF0000"/>
                </a:solidFill>
              </a:rPr>
              <a:t>x</a:t>
            </a:r>
          </a:p>
          <a:p>
            <a:pPr algn="ctr"/>
            <a:endParaRPr lang="en-CA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8905461" y="2648255"/>
                <a:ext cx="1965957" cy="800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CA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CA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acc>
                    </m:oMath>
                  </m:oMathPara>
                </a14:m>
                <a:endParaRPr lang="en-CA" sz="2800" b="1" dirty="0">
                  <a:solidFill>
                    <a:srgbClr val="FF0000"/>
                  </a:solidFill>
                </a:endParaRPr>
              </a:p>
              <a:p>
                <a:pPr algn="ctr"/>
                <a:endParaRPr lang="en-CA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5461" y="2648255"/>
                <a:ext cx="1965957" cy="800219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Left Arrow 25"/>
          <p:cNvSpPr/>
          <p:nvPr/>
        </p:nvSpPr>
        <p:spPr>
          <a:xfrm rot="10800000">
            <a:off x="9359989" y="3022656"/>
            <a:ext cx="1215599" cy="29638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TextBox 23"/>
          <p:cNvSpPr txBox="1"/>
          <p:nvPr/>
        </p:nvSpPr>
        <p:spPr>
          <a:xfrm>
            <a:off x="6275904" y="1649562"/>
            <a:ext cx="196595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 smtClean="0">
                <a:solidFill>
                  <a:srgbClr val="FF0000"/>
                </a:solidFill>
              </a:rPr>
              <a:t>W</a:t>
            </a:r>
            <a:endParaRPr lang="en-CA" sz="2800" b="1" dirty="0">
              <a:solidFill>
                <a:srgbClr val="FF0000"/>
              </a:solidFill>
            </a:endParaRPr>
          </a:p>
          <a:p>
            <a:pPr algn="ctr"/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07399" y="4125029"/>
            <a:ext cx="19659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 smtClean="0">
                <a:solidFill>
                  <a:srgbClr val="FF0000"/>
                </a:solidFill>
              </a:rPr>
              <a:t>h(x)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30093" y="1670260"/>
            <a:ext cx="196595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 smtClean="0">
                <a:solidFill>
                  <a:srgbClr val="FF0000"/>
                </a:solidFill>
              </a:rPr>
              <a:t>W*</a:t>
            </a:r>
            <a:endParaRPr lang="en-CA" sz="2800" b="1" dirty="0">
              <a:solidFill>
                <a:srgbClr val="FF0000"/>
              </a:solidFill>
            </a:endParaRPr>
          </a:p>
          <a:p>
            <a:pPr algn="ctr"/>
            <a:endParaRPr lang="en-CA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35000" y="1905000"/>
                <a:ext cx="395236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2400" b="1" u="sng" dirty="0" smtClean="0"/>
                  <a:t>ENCODER: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h</m:t>
                      </m:r>
                      <m:d>
                        <m:d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𝑠𝑖𝑔𝑚𝑜𝑖𝑑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sz="2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000" y="1905000"/>
                <a:ext cx="3952364" cy="830997"/>
              </a:xfrm>
              <a:prstGeom prst="rect">
                <a:avLst/>
              </a:prstGeom>
              <a:blipFill rotWithShape="0">
                <a:blip r:embed="rId8"/>
                <a:stretch>
                  <a:fillRect l="-2311" t="-5882" b="-882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632952" y="2981565"/>
                <a:ext cx="4194097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2400" b="1" u="sng" dirty="0" smtClean="0"/>
                  <a:t>DECODER: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𝑠𝑖𝑔𝑚𝑜𝑖𝑑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p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)+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sz="2400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952" y="2981565"/>
                <a:ext cx="4194097" cy="830997"/>
              </a:xfrm>
              <a:prstGeom prst="rect">
                <a:avLst/>
              </a:prstGeom>
              <a:blipFill rotWithShape="0">
                <a:blip r:embed="rId9"/>
                <a:stretch>
                  <a:fillRect l="-2326" t="-5882" b="-955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702780" y="3927563"/>
                <a:ext cx="5094091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2400" b="1" u="sng" dirty="0" smtClean="0"/>
                  <a:t>TIED WEIGHTS: </a:t>
                </a:r>
              </a:p>
              <a:p>
                <a:r>
                  <a:rPr lang="en-CA" sz="2400" i="1" dirty="0" smtClean="0"/>
                  <a:t>Weights from input to hidden layer will be equal to the weights from hidden layer to output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p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p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</m:oMath>
                  </m:oMathPara>
                </a14:m>
                <a:endParaRPr lang="en-CA" sz="2400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780" y="3927563"/>
                <a:ext cx="5094091" cy="1938992"/>
              </a:xfrm>
              <a:prstGeom prst="rect">
                <a:avLst/>
              </a:prstGeom>
              <a:blipFill rotWithShape="0">
                <a:blip r:embed="rId10"/>
                <a:stretch>
                  <a:fillRect l="-1794" t="-2516" r="-95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176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">
            <a:extLst>
              <a:ext uri="{FF2B5EF4-FFF2-40B4-BE49-F238E27FC236}">
                <a16:creationId xmlns="" xmlns:a16="http://schemas.microsoft.com/office/drawing/2014/main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12"/>
          <a:stretch/>
        </p:blipFill>
        <p:spPr>
          <a:xfrm>
            <a:off x="0" y="428"/>
            <a:ext cx="12192000" cy="625969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6128" y="97107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RECONSTRUCTION </a:t>
            </a:r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ERROR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344064" y="1549105"/>
                <a:ext cx="5048429" cy="49036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CA" sz="20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Auto encoders objective is to minimize the reconstruction error which is the difference between the </a:t>
                </a:r>
                <a:r>
                  <a:rPr lang="en-CA" sz="2000" b="1" dirty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input X and the network output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CA" sz="2000" b="1" i="1">
                            <a:solidFill>
                              <a:srgbClr val="583A72"/>
                            </a:solidFill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</m:ctrlPr>
                      </m:accPr>
                      <m:e>
                        <m:r>
                          <a:rPr lang="en-CA" sz="2000" b="1">
                            <a:solidFill>
                              <a:srgbClr val="583A72"/>
                            </a:solidFill>
                            <a:latin typeface="Cambria Math" panose="02040503050406030204" pitchFamily="18" charset="0"/>
                            <a:ea typeface="Montserrat" charset="0"/>
                            <a:cs typeface="Montserrat" charset="0"/>
                          </a:rPr>
                          <m:t>𝑿</m:t>
                        </m:r>
                      </m:e>
                    </m:acc>
                  </m:oMath>
                </a14:m>
                <a:endParaRPr lang="en-CA" sz="2000" b="1" dirty="0" smtClean="0">
                  <a:solidFill>
                    <a:srgbClr val="583A72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marL="342900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CA" sz="2000" b="1" dirty="0" smtClean="0">
                    <a:solidFill>
                      <a:srgbClr val="583A72"/>
                    </a:solidFill>
                    <a:latin typeface="Montserrat" charset="0"/>
                    <a:ea typeface="Montserrat" charset="0"/>
                    <a:cs typeface="Montserrat" charset="0"/>
                  </a:rPr>
                  <a:t>Auto encoders dimensionality reduction (latent space) is quite similar to PCA (Principal Component Analysis) if linear activation functions are used</a:t>
                </a:r>
                <a:endParaRPr lang="en-CA" sz="2000" b="1" dirty="0">
                  <a:solidFill>
                    <a:srgbClr val="583A72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marL="342900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endParaRPr lang="en-CA" sz="2000" b="1" dirty="0">
                  <a:solidFill>
                    <a:srgbClr val="583A72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marL="342900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endParaRPr lang="en-CA" sz="2000" b="1" dirty="0" smtClean="0">
                  <a:solidFill>
                    <a:srgbClr val="583A72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marL="342900" indent="-3429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endParaRPr lang="en-CA" sz="2000" b="1" dirty="0">
                  <a:solidFill>
                    <a:srgbClr val="583A72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064" y="1549105"/>
                <a:ext cx="5048429" cy="4903650"/>
              </a:xfrm>
              <a:prstGeom prst="rect">
                <a:avLst/>
              </a:prstGeom>
              <a:blipFill rotWithShape="0">
                <a:blip r:embed="rId3"/>
                <a:stretch>
                  <a:fillRect l="-108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2853724" y="6225450"/>
            <a:ext cx="720725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000" dirty="0" smtClean="0"/>
              <a:t>Photo Credit: </a:t>
            </a:r>
            <a:r>
              <a:rPr lang="en-CA" sz="1000" dirty="0" smtClean="0">
                <a:hlinkClick r:id="rId4"/>
              </a:rPr>
              <a:t>https</a:t>
            </a:r>
            <a:r>
              <a:rPr lang="en-CA" sz="1000" dirty="0">
                <a:hlinkClick r:id="rId4"/>
              </a:rPr>
              <a:t>://</a:t>
            </a:r>
            <a:r>
              <a:rPr lang="en-CA" sz="1000" dirty="0" smtClean="0">
                <a:hlinkClick r:id="rId4"/>
              </a:rPr>
              <a:t>commons.wikimedia.org/wiki/File:Autoencoder_structure.png</a:t>
            </a:r>
            <a:endParaRPr lang="en-CA" sz="1000" dirty="0" smtClean="0"/>
          </a:p>
          <a:p>
            <a:r>
              <a:rPr lang="en-CA" sz="1000" dirty="0" smtClean="0"/>
              <a:t>Photo Credit: </a:t>
            </a:r>
            <a:r>
              <a:rPr lang="en-CA" sz="1000" dirty="0">
                <a:hlinkClick r:id="rId5"/>
              </a:rPr>
              <a:t>https://</a:t>
            </a:r>
            <a:r>
              <a:rPr lang="en-CA" sz="1000" dirty="0" smtClean="0">
                <a:hlinkClick r:id="rId5"/>
              </a:rPr>
              <a:t>commons.wikimedia.org/wiki/File:Artificial_neural_network_image_recognition.png</a:t>
            </a:r>
            <a:endParaRPr lang="en-CA" sz="1000" dirty="0" smtClean="0"/>
          </a:p>
          <a:p>
            <a:r>
              <a:rPr lang="en-CA" sz="1000" dirty="0" smtClean="0"/>
              <a:t>Photo Credit: </a:t>
            </a:r>
            <a:r>
              <a:rPr lang="en-CA" sz="1000" dirty="0">
                <a:hlinkClick r:id="rId6"/>
              </a:rPr>
              <a:t>https://www.pexels.com/photo/grey-and-white-short-fur-cat-104827</a:t>
            </a:r>
            <a:r>
              <a:rPr lang="en-CA" sz="1000" dirty="0" smtClean="0">
                <a:hlinkClick r:id="rId6"/>
              </a:rPr>
              <a:t>/</a:t>
            </a:r>
            <a:endParaRPr lang="en-CA" sz="1000" dirty="0" smtClean="0"/>
          </a:p>
          <a:p>
            <a:endParaRPr lang="en-CA" sz="1000" dirty="0" smtClean="0"/>
          </a:p>
          <a:p>
            <a:endParaRPr lang="en-CA" sz="1000" dirty="0" smtClean="0"/>
          </a:p>
        </p:txBody>
      </p:sp>
      <p:sp>
        <p:nvSpPr>
          <p:cNvPr id="22" name="Left Arrow 21"/>
          <p:cNvSpPr/>
          <p:nvPr/>
        </p:nvSpPr>
        <p:spPr>
          <a:xfrm>
            <a:off x="11049539" y="3004006"/>
            <a:ext cx="1078083" cy="29638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Left Arrow 22"/>
          <p:cNvSpPr/>
          <p:nvPr/>
        </p:nvSpPr>
        <p:spPr>
          <a:xfrm rot="10800000">
            <a:off x="4980489" y="3048365"/>
            <a:ext cx="1215599" cy="29638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050" name="Picture 2" descr="Image result for autoencoders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09" r="18611"/>
          <a:stretch/>
        </p:blipFill>
        <p:spPr bwMode="auto">
          <a:xfrm rot="5400000">
            <a:off x="6000494" y="1581437"/>
            <a:ext cx="3579769" cy="3188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Left Brace 9"/>
          <p:cNvSpPr/>
          <p:nvPr/>
        </p:nvSpPr>
        <p:spPr>
          <a:xfrm rot="16200000">
            <a:off x="6496061" y="4220205"/>
            <a:ext cx="430900" cy="1485900"/>
          </a:xfrm>
          <a:prstGeom prst="leftBrace">
            <a:avLst>
              <a:gd name="adj1" fmla="val 50641"/>
              <a:gd name="adj2" fmla="val 4703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Left Brace 26"/>
          <p:cNvSpPr/>
          <p:nvPr/>
        </p:nvSpPr>
        <p:spPr>
          <a:xfrm rot="16200000">
            <a:off x="8769361" y="4222662"/>
            <a:ext cx="430900" cy="1485900"/>
          </a:xfrm>
          <a:prstGeom prst="leftBrace">
            <a:avLst>
              <a:gd name="adj1" fmla="val 50641"/>
              <a:gd name="adj2" fmla="val 4703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TextBox 27"/>
          <p:cNvSpPr txBox="1"/>
          <p:nvPr/>
        </p:nvSpPr>
        <p:spPr>
          <a:xfrm>
            <a:off x="5707824" y="5278168"/>
            <a:ext cx="196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ENCODER</a:t>
            </a:r>
            <a:endParaRPr lang="en-CA" b="1" dirty="0">
              <a:solidFill>
                <a:srgbClr val="FF0000"/>
              </a:solidFill>
            </a:endParaRPr>
          </a:p>
          <a:p>
            <a:pPr algn="ctr"/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001832" y="5278168"/>
            <a:ext cx="196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DECODER</a:t>
            </a:r>
            <a:endParaRPr lang="en-CA" b="1" dirty="0">
              <a:solidFill>
                <a:srgbClr val="FF0000"/>
              </a:solidFill>
            </a:endParaRPr>
          </a:p>
          <a:p>
            <a:pPr algn="ctr"/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40402" y="2622545"/>
            <a:ext cx="196595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 smtClean="0">
                <a:solidFill>
                  <a:srgbClr val="FF0000"/>
                </a:solidFill>
              </a:rPr>
              <a:t>X</a:t>
            </a:r>
            <a:endParaRPr lang="en-CA" sz="2800" b="1" dirty="0">
              <a:solidFill>
                <a:srgbClr val="FF0000"/>
              </a:solidFill>
            </a:endParaRPr>
          </a:p>
          <a:p>
            <a:pPr algn="ctr"/>
            <a:endParaRPr lang="en-CA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8905461" y="2648255"/>
                <a:ext cx="1965957" cy="8117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CA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CA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</m:acc>
                    </m:oMath>
                  </m:oMathPara>
                </a14:m>
                <a:endParaRPr lang="en-CA" sz="2800" b="1" dirty="0">
                  <a:solidFill>
                    <a:srgbClr val="FF0000"/>
                  </a:solidFill>
                </a:endParaRPr>
              </a:p>
              <a:p>
                <a:pPr algn="ctr"/>
                <a:endParaRPr lang="en-CA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5461" y="2648255"/>
                <a:ext cx="1965957" cy="81176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/>
          <p:cNvSpPr txBox="1"/>
          <p:nvPr/>
        </p:nvSpPr>
        <p:spPr>
          <a:xfrm>
            <a:off x="10702996" y="2622546"/>
            <a:ext cx="196595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 smtClean="0">
                <a:solidFill>
                  <a:srgbClr val="FF0000"/>
                </a:solidFill>
              </a:rPr>
              <a:t>X</a:t>
            </a:r>
            <a:endParaRPr lang="en-CA" sz="2800" b="1" dirty="0">
              <a:solidFill>
                <a:srgbClr val="FF0000"/>
              </a:solidFill>
            </a:endParaRPr>
          </a:p>
          <a:p>
            <a:pPr algn="ctr"/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26" name="Left Arrow 25"/>
          <p:cNvSpPr/>
          <p:nvPr/>
        </p:nvSpPr>
        <p:spPr>
          <a:xfrm rot="10800000">
            <a:off x="9359989" y="3022656"/>
            <a:ext cx="1215599" cy="29638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Oval 2"/>
          <p:cNvSpPr/>
          <p:nvPr/>
        </p:nvSpPr>
        <p:spPr>
          <a:xfrm>
            <a:off x="10575588" y="2923598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Minus 6"/>
          <p:cNvSpPr/>
          <p:nvPr/>
        </p:nvSpPr>
        <p:spPr>
          <a:xfrm>
            <a:off x="10662419" y="3026002"/>
            <a:ext cx="283538" cy="252389"/>
          </a:xfrm>
          <a:prstGeom prst="mathMinus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Left Arrow 29"/>
          <p:cNvSpPr/>
          <p:nvPr/>
        </p:nvSpPr>
        <p:spPr>
          <a:xfrm rot="16200000">
            <a:off x="10186525" y="3847355"/>
            <a:ext cx="1215599" cy="29638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TextBox 31"/>
          <p:cNvSpPr txBox="1"/>
          <p:nvPr/>
        </p:nvSpPr>
        <p:spPr>
          <a:xfrm>
            <a:off x="9821209" y="4594271"/>
            <a:ext cx="196595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b="1" dirty="0" smtClean="0">
                <a:solidFill>
                  <a:srgbClr val="FF0000"/>
                </a:solidFill>
              </a:rPr>
              <a:t>RECONSTRUCTION ERROR</a:t>
            </a:r>
            <a:endParaRPr lang="en-CA" sz="1400" b="1" dirty="0">
              <a:solidFill>
                <a:srgbClr val="FF0000"/>
              </a:solidFill>
            </a:endParaRPr>
          </a:p>
          <a:p>
            <a:pPr algn="ctr"/>
            <a:endParaRPr lang="en-CA" sz="105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27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1522</TotalTime>
  <Words>1226</Words>
  <Application>Microsoft Office PowerPoint</Application>
  <PresentationFormat>Widescreen</PresentationFormat>
  <Paragraphs>232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Calibri</vt:lpstr>
      <vt:lpstr>Calibri Light</vt:lpstr>
      <vt:lpstr>Cambria Math</vt:lpstr>
      <vt:lpstr>Courier New</vt:lpstr>
      <vt:lpstr>Montserrat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Ryan Ahmed</cp:lastModifiedBy>
  <cp:revision>61</cp:revision>
  <dcterms:created xsi:type="dcterms:W3CDTF">2019-05-23T09:27:58Z</dcterms:created>
  <dcterms:modified xsi:type="dcterms:W3CDTF">2019-09-16T23:58:46Z</dcterms:modified>
</cp:coreProperties>
</file>