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6" r:id="rId2"/>
    <p:sldId id="264" r:id="rId3"/>
    <p:sldId id="265" r:id="rId4"/>
    <p:sldId id="266" r:id="rId5"/>
    <p:sldId id="293" r:id="rId6"/>
    <p:sldId id="296" r:id="rId7"/>
    <p:sldId id="287" r:id="rId8"/>
    <p:sldId id="256" r:id="rId9"/>
    <p:sldId id="295" r:id="rId10"/>
    <p:sldId id="29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75" d="100"/>
          <a:sy n="75" d="100"/>
        </p:scale>
        <p:origin x="1878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SIMPLE LINEAR 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4633" y="428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ADDITIONAL READING MATERIAL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100138" y="1157949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2000" dirty="0" smtClean="0"/>
              <a:t>Additional Resources, Page #124: </a:t>
            </a:r>
            <a:r>
              <a:rPr lang="en-CA" sz="2000" dirty="0" smtClean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657" y="2540875"/>
            <a:ext cx="2320422" cy="3284483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205538" y="1157949"/>
            <a:ext cx="4862512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000" dirty="0" smtClean="0"/>
              <a:t>Additional Resources, Page #62: </a:t>
            </a:r>
            <a:endParaRPr lang="en-CA" sz="2000" dirty="0" smtClean="0"/>
          </a:p>
          <a:p>
            <a:pPr marL="0" indent="0" algn="just">
              <a:buNone/>
            </a:pPr>
            <a:r>
              <a:rPr lang="en-CA" sz="2000" dirty="0" smtClean="0">
                <a:hlinkClick r:id="rId5"/>
              </a:rPr>
              <a:t>http</a:t>
            </a:r>
            <a:r>
              <a:rPr lang="en-CA" sz="2000" dirty="0">
                <a:hlinkClick r:id="rId5"/>
              </a:rPr>
              <a:t>://</a:t>
            </a:r>
            <a:r>
              <a:rPr lang="en-CA" sz="2000" dirty="0" smtClean="0">
                <a:hlinkClick r:id="rId5"/>
              </a:rPr>
              <a:t>www-bcf.usc.edu</a:t>
            </a:r>
            <a:r>
              <a:rPr lang="en-CA" sz="2000" dirty="0">
                <a:hlinkClick r:id="rId5"/>
              </a:rPr>
              <a:t>/~</a:t>
            </a:r>
            <a:r>
              <a:rPr lang="en-CA" sz="2000" dirty="0" smtClean="0">
                <a:hlinkClick r:id="rId5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0801" y="2538082"/>
            <a:ext cx="2217099" cy="328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In simple linear regression, we predict the value of one variable Y based on another variable X.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X is called the independent variable and Y is called the dependant variable.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Why simple? Because it examines relationship between two variables only.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Why linear? when the independent variable increases (or decreases), the dependent variable increases (or decreases) in a linear fashion.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6" name="Slide Number Placeholder 4"/>
          <p:cNvSpPr txBox="1">
            <a:spLocks/>
          </p:cNvSpPr>
          <p:nvPr/>
        </p:nvSpPr>
        <p:spPr>
          <a:xfrm>
            <a:off x="8910783" y="552911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833829" y="5602551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847354" y="3050978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538233" y="44136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4019925" y="41106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4280858" y="449099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710901" y="35651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6393783" y="273315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5450482" y="323661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5592581" y="374281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4787339" y="40259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6190060" y="324309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/>
          <p:cNvSpPr txBox="1"/>
          <p:nvPr/>
        </p:nvSpPr>
        <p:spPr>
          <a:xfrm>
            <a:off x="3538233" y="5656414"/>
            <a:ext cx="3002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TEMPERATURE (</a:t>
            </a:r>
            <a:r>
              <a:rPr lang="en-CA" sz="2400" b="1" dirty="0" err="1" smtClean="0"/>
              <a:t>DegC</a:t>
            </a:r>
            <a:r>
              <a:rPr lang="en-CA" sz="2400" b="1" dirty="0" smtClean="0"/>
              <a:t>)</a:t>
            </a:r>
            <a:endParaRPr lang="en-CA" sz="2400" b="1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666352" y="4029836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REVENUE($)</a:t>
            </a:r>
            <a:endParaRPr lang="en-CA" sz="2400" b="1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885282" y="3135368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 descr="Image result for ice cream sta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828" y="3382936"/>
            <a:ext cx="1873904" cy="180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696" y="2724277"/>
            <a:ext cx="1891807" cy="3258543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6898852" y="6232106"/>
            <a:ext cx="34828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b="1" dirty="0" smtClean="0"/>
              <a:t>Source: </a:t>
            </a:r>
            <a:r>
              <a:rPr lang="en-CA" sz="1100" dirty="0" smtClean="0"/>
              <a:t>https</a:t>
            </a:r>
            <a:r>
              <a:rPr lang="en-CA" sz="1100" dirty="0"/>
              <a:t>://www.goodfreephotos.com/vector-images/ice-cream-stand-vector-clipart.png.php</a:t>
            </a:r>
          </a:p>
        </p:txBody>
      </p:sp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SOME MATH!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Goal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is to obtain a relationship (model) between outside air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temperature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and ice cream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sales revenue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409700" y="1573394"/>
            <a:ext cx="8534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V="1">
            <a:off x="1618684" y="5479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595250" y="256540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2323088" y="429029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804780" y="3987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065713" y="436767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5953863" y="284822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3495756" y="3441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3495757" y="295506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235337" y="3113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377436" y="3619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4974914" y="25293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3933240" y="40203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5525704" y="234705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4974915" y="3119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/>
          <p:cNvSpPr txBox="1"/>
          <p:nvPr/>
        </p:nvSpPr>
        <p:spPr>
          <a:xfrm>
            <a:off x="4377436" y="5558305"/>
            <a:ext cx="3002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TEMPERATURE (</a:t>
            </a:r>
            <a:r>
              <a:rPr lang="en-CA" sz="2400" b="1" dirty="0" err="1" smtClean="0"/>
              <a:t>DegC</a:t>
            </a:r>
            <a:r>
              <a:rPr lang="en-CA" sz="2400" b="1" dirty="0" smtClean="0"/>
              <a:t>)</a:t>
            </a:r>
            <a:endParaRPr lang="en-CA" sz="2400" b="1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422575" y="256928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REVENUE($)</a:t>
            </a:r>
            <a:endParaRPr lang="en-CA" sz="2400" b="1" dirty="0"/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1670137" y="2497116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 rot="5400000" flipH="1" flipV="1">
            <a:off x="5633985" y="3696729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860796" y="4706980"/>
            <a:ext cx="2167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DEPENDANT VARIABLE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REVENUE ($)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84" name="Curved Connector 83"/>
          <p:cNvCxnSpPr/>
          <p:nvPr/>
        </p:nvCxnSpPr>
        <p:spPr>
          <a:xfrm rot="5400000" flipH="1" flipV="1">
            <a:off x="8024318" y="3586147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97171" y="4736790"/>
            <a:ext cx="2289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INDEPENDENT VARIABLE</a:t>
            </a:r>
          </a:p>
          <a:p>
            <a:r>
              <a:rPr lang="en-CA" sz="1600" b="1" dirty="0" smtClean="0">
                <a:solidFill>
                  <a:srgbClr val="FF0000"/>
                </a:solidFill>
              </a:rPr>
              <a:t>TEMPERATURE (</a:t>
            </a:r>
            <a:r>
              <a:rPr lang="en-CA" sz="1600" b="1" dirty="0" err="1" smtClean="0">
                <a:solidFill>
                  <a:srgbClr val="FF0000"/>
                </a:solidFill>
              </a:rPr>
              <a:t>DegC</a:t>
            </a:r>
            <a:r>
              <a:rPr lang="en-CA" sz="1600" b="1" dirty="0" smtClean="0">
                <a:solidFill>
                  <a:srgbClr val="FF0000"/>
                </a:solidFill>
              </a:rPr>
              <a:t>)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7277100" y="2886153"/>
            <a:ext cx="465941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Rounded Rectangle 86"/>
          <p:cNvSpPr/>
          <p:nvPr/>
        </p:nvSpPr>
        <p:spPr>
          <a:xfrm>
            <a:off x="8101280" y="2886153"/>
            <a:ext cx="507757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TextBox 87"/>
          <p:cNvSpPr txBox="1"/>
          <p:nvPr/>
        </p:nvSpPr>
        <p:spPr>
          <a:xfrm>
            <a:off x="969734" y="3624562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$20 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037214" y="5507390"/>
            <a:ext cx="134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+10 </a:t>
            </a:r>
            <a:r>
              <a:rPr lang="en-CA" sz="2400" b="1" dirty="0" err="1" smtClean="0">
                <a:solidFill>
                  <a:srgbClr val="FF0000"/>
                </a:solidFill>
              </a:rPr>
              <a:t>degC</a:t>
            </a:r>
            <a:endParaRPr lang="en-CA" sz="2400" b="1" dirty="0">
              <a:solidFill>
                <a:srgbClr val="FF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237723" y="4100276"/>
            <a:ext cx="0" cy="137896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249964" y="3546439"/>
            <a:ext cx="0" cy="19328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1649342" y="4115942"/>
            <a:ext cx="1626673" cy="3326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1649342" y="3580492"/>
            <a:ext cx="2596556" cy="4314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3237723" y="3550814"/>
            <a:ext cx="1012241" cy="5494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3276015" y="5472301"/>
            <a:ext cx="1012241" cy="266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1637612" y="3580492"/>
            <a:ext cx="0" cy="5899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urved Connector 96"/>
          <p:cNvCxnSpPr/>
          <p:nvPr/>
        </p:nvCxnSpPr>
        <p:spPr>
          <a:xfrm flipV="1">
            <a:off x="8572500" y="2096748"/>
            <a:ext cx="1274871" cy="773452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flipV="1">
            <a:off x="7581900" y="2029924"/>
            <a:ext cx="2029757" cy="82072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9847371" y="1867393"/>
            <a:ext cx="1541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MODEL! (GOAL)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1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83" grpId="0"/>
      <p:bldP spid="85" grpId="0"/>
      <p:bldP spid="86" grpId="0" animBg="1"/>
      <p:bldP spid="87" grpId="0" animBg="1"/>
      <p:bldP spid="88" grpId="0"/>
      <p:bldP spid="89" grpId="0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</a:t>
            </a:r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ARE WE GOING TO USE THE MODEL?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Once the coefficients m and b are obtained, you have obtained a simple linear regression model!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“trained” model can be later used to predict any Revenue (dollars) based on the outside air Temperature.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CA" sz="4800" b="1" i="1" dirty="0" smtClean="0"/>
                        <m:t>y</m:t>
                      </m:r>
                      <m:r>
                        <m:rPr>
                          <m:nor/>
                        </m:rPr>
                        <a:rPr lang="en-CA" sz="4800" b="1" i="1" dirty="0" smtClean="0"/>
                        <m:t> = </m:t>
                      </m:r>
                      <m:r>
                        <m:rPr>
                          <m:nor/>
                        </m:rPr>
                        <a:rPr lang="en-CA" sz="4800" b="1" i="1" dirty="0"/>
                        <m:t>mX</m:t>
                      </m:r>
                      <m:r>
                        <m:rPr>
                          <m:nor/>
                        </m:rPr>
                        <a:rPr lang="en-CA" sz="4800" b="1" i="1" dirty="0"/>
                        <m:t>+</m:t>
                      </m:r>
                      <m:r>
                        <m:rPr>
                          <m:nor/>
                        </m:rPr>
                        <a:rPr lang="en-CA" sz="4800" b="1" i="1" dirty="0"/>
                        <m:t>b</m:t>
                      </m:r>
                    </m:oMath>
                  </m:oMathPara>
                </a14:m>
                <a:endParaRPr lang="en-CA" sz="4800" b="1" i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ounded Rectangle 64"/>
          <p:cNvSpPr/>
          <p:nvPr/>
        </p:nvSpPr>
        <p:spPr>
          <a:xfrm>
            <a:off x="9779000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TextBox 67"/>
          <p:cNvSpPr txBox="1"/>
          <p:nvPr/>
        </p:nvSpPr>
        <p:spPr>
          <a:xfrm>
            <a:off x="9302713" y="3638855"/>
            <a:ext cx="1642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INDEPENDANT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824" y="2493341"/>
            <a:ext cx="6244711" cy="3532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𝒀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Left Brace 71"/>
          <p:cNvSpPr/>
          <p:nvPr/>
        </p:nvSpPr>
        <p:spPr>
          <a:xfrm>
            <a:off x="2321883" y="4785259"/>
            <a:ext cx="250091" cy="755424"/>
          </a:xfrm>
          <a:prstGeom prst="leftBrac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311" y="4109441"/>
                <a:ext cx="716863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ight Triangle 70"/>
          <p:cNvSpPr/>
          <p:nvPr/>
        </p:nvSpPr>
        <p:spPr>
          <a:xfrm rot="16200000">
            <a:off x="4901185" y="3371627"/>
            <a:ext cx="984859" cy="1581439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ounded Rectangle 65"/>
          <p:cNvSpPr/>
          <p:nvPr/>
        </p:nvSpPr>
        <p:spPr>
          <a:xfrm>
            <a:off x="8400536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TextBox 66"/>
          <p:cNvSpPr txBox="1"/>
          <p:nvPr/>
        </p:nvSpPr>
        <p:spPr>
          <a:xfrm>
            <a:off x="7914324" y="3638855"/>
            <a:ext cx="1429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DEPENDANT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VARIABLE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7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8" grpId="0"/>
      <p:bldP spid="72" grpId="0" animBg="1"/>
      <p:bldP spid="73" grpId="0"/>
      <p:bldP spid="74" grpId="0"/>
      <p:bldP spid="71" grpId="0" animBg="1"/>
      <p:bldP spid="66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QUIZ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Match the equations to the figures: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26554" y="1420861"/>
                <a:ext cx="25121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=15−10∗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6554" y="1420861"/>
                <a:ext cx="251216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 flipV="1">
            <a:off x="1275784" y="5352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303283" y="1905000"/>
            <a:ext cx="3159" cy="34953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851458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2461880" y="3860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2005344" y="49361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3152856" y="3314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4492683" y="247712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3892437" y="2986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4034536" y="3492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2906164" y="42814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632015" y="2992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blipFill rotWithShape="0">
                <a:blip r:embed="rId5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/>
          <p:cNvCxnSpPr>
            <a:stCxn id="32" idx="0"/>
          </p:cNvCxnSpPr>
          <p:nvPr/>
        </p:nvCxnSpPr>
        <p:spPr>
          <a:xfrm flipH="1">
            <a:off x="1310107" y="2992784"/>
            <a:ext cx="3464008" cy="236649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361629" y="1388506"/>
                <a:ext cx="14886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=3∗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629" y="1388506"/>
                <a:ext cx="1488613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 flipV="1">
            <a:off x="6432546" y="5297143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438165" y="1905000"/>
            <a:ext cx="25039" cy="344024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9458922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9293160" y="39813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9914482" y="37510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177970" y="34214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7462628" y="22681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6902264" y="20796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6850242" y="262562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8200839" y="297812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582635" y="38702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441800" y="294123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8616820" y="32714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8042832" y="345093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blipFill rotWithShape="0">
                <a:blip r:embed="rId8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/>
          <p:cNvCxnSpPr/>
          <p:nvPr/>
        </p:nvCxnSpPr>
        <p:spPr>
          <a:xfrm flipH="1" flipV="1">
            <a:off x="6463205" y="2268154"/>
            <a:ext cx="4433395" cy="283575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359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4633" y="428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ADDITIONAL READING MATERIAL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100138" y="1157949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2000" dirty="0" smtClean="0"/>
              <a:t>Additional Resources, Page #123: </a:t>
            </a:r>
            <a:r>
              <a:rPr lang="en-CA" sz="2000" dirty="0" smtClean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 smtClean="0"/>
          </a:p>
          <a:p>
            <a:pPr algn="l"/>
            <a:endParaRPr lang="en-CA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657" y="2540875"/>
            <a:ext cx="2320422" cy="3284483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205538" y="1157949"/>
            <a:ext cx="4862512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000" dirty="0" smtClean="0"/>
              <a:t>Additional Resources, Page #</a:t>
            </a:r>
            <a:r>
              <a:rPr lang="en-CA" sz="2000" dirty="0" smtClean="0"/>
              <a:t>61: </a:t>
            </a:r>
          </a:p>
          <a:p>
            <a:pPr marL="0" indent="0" algn="just">
              <a:buNone/>
            </a:pPr>
            <a:r>
              <a:rPr lang="en-CA" sz="2000" dirty="0" smtClean="0">
                <a:hlinkClick r:id="rId5"/>
              </a:rPr>
              <a:t>http</a:t>
            </a:r>
            <a:r>
              <a:rPr lang="en-CA" sz="2000" dirty="0">
                <a:hlinkClick r:id="rId5"/>
              </a:rPr>
              <a:t>://</a:t>
            </a:r>
            <a:r>
              <a:rPr lang="en-CA" sz="2000" dirty="0" smtClean="0">
                <a:hlinkClick r:id="rId5"/>
              </a:rPr>
              <a:t>www-bcf.usc.edu</a:t>
            </a:r>
            <a:r>
              <a:rPr lang="en-CA" sz="2000" dirty="0">
                <a:hlinkClick r:id="rId5"/>
              </a:rPr>
              <a:t>/~</a:t>
            </a:r>
            <a:r>
              <a:rPr lang="en-CA" sz="2000" dirty="0" smtClean="0">
                <a:hlinkClick r:id="rId5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0801" y="2538082"/>
            <a:ext cx="2217099" cy="328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9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324890" y="1576666"/>
            <a:ext cx="5918103" cy="88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LEAST SQUARES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8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41307" y="173046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HOW TO OBTAIN MODEL PARAMETERS? LEAST SUM OF SQUARES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32952" y="1361327"/>
            <a:ext cx="112582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Least squares fitting is a way to find the best fit curve or line for a set of points.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sum of the squares of the offsets (residuals) are used to estimate the best fit curve or line.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Least squares method is used to obtain the coefficients m and b. 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6399" y="6386626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645591" y="4418439"/>
            <a:ext cx="9368" cy="91062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158347" y="5949886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134913" y="3036047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709813" y="5088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3486542" y="342054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4512860" y="5088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5378363" y="27091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6588815" y="291460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3555395" y="5523821"/>
            <a:ext cx="3002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TEMPERATURE (</a:t>
            </a:r>
            <a:r>
              <a:rPr lang="en-CA" sz="2400" b="1" dirty="0" err="1" smtClean="0"/>
              <a:t>DegC</a:t>
            </a:r>
            <a:r>
              <a:rPr lang="en-CA" sz="2400" b="1" dirty="0" smtClean="0"/>
              <a:t>)</a:t>
            </a:r>
            <a:endParaRPr lang="en-CA" sz="2400" b="1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962238" y="3370626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REVENUE($)</a:t>
            </a:r>
            <a:endParaRPr lang="en-CA" sz="2400" b="1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2209800" y="3298462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rot="5400000" flipH="1" flipV="1">
            <a:off x="9213539" y="4736476"/>
            <a:ext cx="948543" cy="947734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69031" y="5764927"/>
            <a:ext cx="4159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MINIMUM (LEAST) SUM OF SQUARES</a:t>
            </a:r>
            <a:endParaRPr lang="en-CA" sz="2000" b="1" dirty="0">
              <a:solidFill>
                <a:srgbClr val="FF000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528192" y="2989444"/>
            <a:ext cx="9368" cy="91062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63104" y="3686384"/>
            <a:ext cx="0" cy="124517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3814850" y="2558557"/>
                <a:ext cx="15457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CA" sz="2800" b="1" dirty="0" smtClean="0"/>
                  <a:t> (actual)</a:t>
                </a:r>
                <a:endParaRPr lang="en-CA" sz="2800" b="1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850" y="2558557"/>
                <a:ext cx="1545744" cy="430887"/>
              </a:xfrm>
              <a:prstGeom prst="rect">
                <a:avLst/>
              </a:prstGeom>
              <a:blipFill rotWithShape="0">
                <a:blip r:embed="rId3"/>
                <a:stretch>
                  <a:fillRect l="-395" t="-24286" r="-12253" b="-5142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5364245" y="4013930"/>
                <a:ext cx="30979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CA" sz="2800" b="1" dirty="0" smtClean="0"/>
                  <a:t>(estimated/fitted)</a:t>
                </a:r>
                <a:endParaRPr lang="en-CA" sz="2800" b="1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45" y="4013930"/>
                <a:ext cx="3097964" cy="430887"/>
              </a:xfrm>
              <a:prstGeom prst="rect">
                <a:avLst/>
              </a:prstGeom>
              <a:blipFill rotWithShape="0">
                <a:blip r:embed="rId4"/>
                <a:stretch>
                  <a:fillRect t="-23944" r="-2362" b="-507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8988476" y="3199535"/>
                <a:ext cx="2390719" cy="661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CA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CA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2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acc>
                        </m:e>
                        <m:sub>
                          <m:r>
                            <a:rPr lang="en-CA" sz="32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sz="32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200" b="1" i="0" smtClean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CA" sz="32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3200" b="1" dirty="0"/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476" y="3199535"/>
                <a:ext cx="2390719" cy="6615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/>
              <p:cNvSpPr/>
              <p:nvPr/>
            </p:nvSpPr>
            <p:spPr>
              <a:xfrm>
                <a:off x="8721170" y="3910745"/>
                <a:ext cx="3135089" cy="1135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𝒎𝒊𝒏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CA" sz="28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CA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CA" sz="2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CA" sz="2800" b="1" i="1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CA" sz="2800" b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28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CA" sz="2800" b="1" dirty="0"/>
                            <m:t> </m:t>
                          </m:r>
                        </m:e>
                      </m:nary>
                    </m:oMath>
                  </m:oMathPara>
                </a14:m>
                <a:endParaRPr lang="en-CA" sz="2800" b="1" dirty="0"/>
              </a:p>
            </p:txBody>
          </p:sp>
        </mc:Choice>
        <mc:Fallback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170" y="3910745"/>
                <a:ext cx="3135089" cy="113569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/>
          <p:nvPr/>
        </p:nvSpPr>
        <p:spPr>
          <a:xfrm>
            <a:off x="5425911" y="2768284"/>
            <a:ext cx="189104" cy="175175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5443008" y="3789435"/>
            <a:ext cx="189104" cy="175175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42"/>
              <p:cNvSpPr/>
              <p:nvPr/>
            </p:nvSpPr>
            <p:spPr>
              <a:xfrm>
                <a:off x="5038650" y="3084586"/>
                <a:ext cx="54213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1" i="1">
                          <a:latin typeface="Cambria Math" panose="02040503050406030204" pitchFamily="18" charset="0"/>
                        </a:rPr>
                        <m:t>𝒅</m:t>
                      </m:r>
                    </m:oMath>
                  </m:oMathPara>
                </a14:m>
                <a:endParaRPr lang="en-CA" sz="3200" b="1" dirty="0"/>
              </a:p>
            </p:txBody>
          </p:sp>
        </mc:Choice>
        <mc:Fallback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650" y="3084586"/>
                <a:ext cx="542136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  <p:bldP spid="38" grpId="0"/>
      <p:bldP spid="39" grpId="0"/>
      <p:bldP spid="40" grpId="0"/>
      <p:bldP spid="41" grpId="0" animBg="1"/>
      <p:bldP spid="42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41307" y="173046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SIMPLE LINEAR REGRESSION: TRAINING VS. TESTING DATASET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32952" y="1361327"/>
            <a:ext cx="104061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 set is divided into 75% for training and 25% for testing.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Training set: used for model training.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Testing set: used for testing trained model. Make sure that the testing dataset has never been seen by the trained model before.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6399" y="6386626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9947447">
            <a:off x="5834127" y="3607364"/>
            <a:ext cx="1524000" cy="38100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 rot="1044157">
            <a:off x="5896694" y="4549891"/>
            <a:ext cx="1524000" cy="38100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Left Brace 16"/>
          <p:cNvSpPr/>
          <p:nvPr/>
        </p:nvSpPr>
        <p:spPr>
          <a:xfrm>
            <a:off x="2925569" y="2905124"/>
            <a:ext cx="418011" cy="3095487"/>
          </a:xfrm>
          <a:prstGeom prst="leftBrace">
            <a:avLst>
              <a:gd name="adj1" fmla="val 8569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1299225" y="4201203"/>
            <a:ext cx="147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100 SAMPLES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08291" y="3243573"/>
            <a:ext cx="23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75 TRAINING SAMPLES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70669" y="4740391"/>
            <a:ext cx="221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25 TESTING SAMPLES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494" y="2832813"/>
            <a:ext cx="1839125" cy="316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460</Words>
  <Application>Microsoft Office PowerPoint</Application>
  <PresentationFormat>Widescreen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43</cp:revision>
  <dcterms:created xsi:type="dcterms:W3CDTF">2019-05-23T09:27:58Z</dcterms:created>
  <dcterms:modified xsi:type="dcterms:W3CDTF">2019-06-14T21:57:32Z</dcterms:modified>
</cp:coreProperties>
</file>