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6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0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938"/>
    <a:srgbClr val="F5EA5A"/>
    <a:srgbClr val="00B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97" autoAdjust="0"/>
    <p:restoredTop sz="94660"/>
  </p:normalViewPr>
  <p:slideViewPr>
    <p:cSldViewPr snapToGrid="0">
      <p:cViewPr>
        <p:scale>
          <a:sx n="75" d="100"/>
          <a:sy n="75" d="100"/>
        </p:scale>
        <p:origin x="1260" y="9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7F418-D31A-43EE-A0C4-DE0D40923F98}" type="datetimeFigureOut">
              <a:rPr lang="en-CA" smtClean="0"/>
              <a:t>2019-06-14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7A79B-AE40-4F3A-AC33-553894F268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1222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14.06.2019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9E67B3E4-BB7B-40BE-A577-E4FDFEC453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EDEA9233-6D6E-462E-AE1B-A4C215EB6A69}"/>
              </a:ext>
            </a:extLst>
          </p:cNvPr>
          <p:cNvSpPr/>
          <p:nvPr/>
        </p:nvSpPr>
        <p:spPr>
          <a:xfrm>
            <a:off x="472210" y="568978"/>
            <a:ext cx="4846550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en-US" sz="34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MACHINE LEARNING REGRESSION</a:t>
            </a:r>
            <a:endParaRPr lang="ru-RU" sz="34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A5C1B52A-51DB-404A-8E99-A04068EE7437}"/>
              </a:ext>
            </a:extLst>
          </p:cNvPr>
          <p:cNvSpPr/>
          <p:nvPr/>
        </p:nvSpPr>
        <p:spPr>
          <a:xfrm>
            <a:off x="464590" y="2351366"/>
            <a:ext cx="591810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BIAS VARIANCE TRADE-OFF</a:t>
            </a:r>
            <a:endParaRPr lang="ru-RU" sz="49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86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475286" y="302678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BIAS AND VARIANCE: INTUITION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297157" y="1361377"/>
            <a:ext cx="52015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Let’s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assume that we want to get the relationship between the employee salary and number of years of experience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Fresh graduates tend to have low salaries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As years of experience increase, the salaries tend to increase as well.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As number of years go beyond a certain limit, salaries tend to plateau and they do not increase anymore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6094903" y="5247492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6096000" y="1595474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7312284" y="304196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7933512" y="248277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6533337" y="46805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7429649" y="446434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8690016" y="214864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6628118" y="407800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8652530" y="27562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TextBox 51"/>
          <p:cNvSpPr txBox="1"/>
          <p:nvPr/>
        </p:nvSpPr>
        <p:spPr>
          <a:xfrm>
            <a:off x="6265760" y="5342607"/>
            <a:ext cx="4792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# YEARS OF EXPERIENCE</a:t>
            </a:r>
            <a:endParaRPr lang="en-CA" sz="3600" b="1" dirty="0"/>
          </a:p>
        </p:txBody>
      </p:sp>
      <p:sp>
        <p:nvSpPr>
          <p:cNvPr id="53" name="TextBox 52"/>
          <p:cNvSpPr txBox="1"/>
          <p:nvPr/>
        </p:nvSpPr>
        <p:spPr>
          <a:xfrm rot="16200000">
            <a:off x="4962078" y="2961816"/>
            <a:ext cx="1480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SALARY</a:t>
            </a:r>
            <a:endParaRPr lang="en-CA" sz="3200" b="1" dirty="0"/>
          </a:p>
        </p:txBody>
      </p:sp>
      <p:sp>
        <p:nvSpPr>
          <p:cNvPr id="54" name="Oval 53"/>
          <p:cNvSpPr/>
          <p:nvPr/>
        </p:nvSpPr>
        <p:spPr>
          <a:xfrm>
            <a:off x="8208512" y="305633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7606525" y="35188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10352615" y="176373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10888478" y="222018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9878897" y="238299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9296400" y="2482772"/>
            <a:ext cx="0" cy="2764720"/>
          </a:xfrm>
          <a:prstGeom prst="straightConnector1">
            <a:avLst/>
          </a:prstGeom>
          <a:ln w="571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6156149" y="2502038"/>
            <a:ext cx="3184950" cy="18261"/>
          </a:xfrm>
          <a:prstGeom prst="straightConnector1">
            <a:avLst/>
          </a:prstGeom>
          <a:ln w="571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reeform 60"/>
          <p:cNvSpPr/>
          <p:nvPr/>
        </p:nvSpPr>
        <p:spPr>
          <a:xfrm>
            <a:off x="7060831" y="2018807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2" name="Curved Connector 61"/>
          <p:cNvCxnSpPr/>
          <p:nvPr/>
        </p:nvCxnSpPr>
        <p:spPr>
          <a:xfrm rot="10800000">
            <a:off x="8823134" y="1835840"/>
            <a:ext cx="889868" cy="534140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541851" y="1352608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64" name="Oval 63"/>
          <p:cNvSpPr/>
          <p:nvPr/>
        </p:nvSpPr>
        <p:spPr>
          <a:xfrm>
            <a:off x="9656884" y="176373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/>
          <p:cNvSpPr/>
          <p:nvPr/>
        </p:nvSpPr>
        <p:spPr>
          <a:xfrm>
            <a:off x="11228703" y="162720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Oval 65"/>
          <p:cNvSpPr/>
          <p:nvPr/>
        </p:nvSpPr>
        <p:spPr>
          <a:xfrm>
            <a:off x="11394940" y="223293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9905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475286" y="302678"/>
            <a:ext cx="118564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BIAS AND VARIANCE: TRAINING VS. TESTING DATASETS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5883655" y="5095092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5884752" y="1443074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7101036" y="2889569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7722264" y="233037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6322089" y="452816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/>
          <p:cNvSpPr/>
          <p:nvPr/>
        </p:nvSpPr>
        <p:spPr>
          <a:xfrm>
            <a:off x="7218401" y="4311940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8478768" y="199624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/>
          <p:cNvSpPr/>
          <p:nvPr/>
        </p:nvSpPr>
        <p:spPr>
          <a:xfrm>
            <a:off x="6416870" y="392560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/>
          <p:cNvSpPr/>
          <p:nvPr/>
        </p:nvSpPr>
        <p:spPr>
          <a:xfrm>
            <a:off x="8441282" y="260381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TextBox 40"/>
          <p:cNvSpPr txBox="1"/>
          <p:nvPr/>
        </p:nvSpPr>
        <p:spPr>
          <a:xfrm>
            <a:off x="6054512" y="5190207"/>
            <a:ext cx="4792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# YEARS OF EXPERIENCE</a:t>
            </a:r>
            <a:endParaRPr lang="en-CA" sz="3600" b="1" dirty="0"/>
          </a:p>
        </p:txBody>
      </p:sp>
      <p:sp>
        <p:nvSpPr>
          <p:cNvPr id="42" name="TextBox 41"/>
          <p:cNvSpPr txBox="1"/>
          <p:nvPr/>
        </p:nvSpPr>
        <p:spPr>
          <a:xfrm rot="16200000">
            <a:off x="4750830" y="2809416"/>
            <a:ext cx="1480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SALARY</a:t>
            </a:r>
            <a:endParaRPr lang="en-CA" sz="3200" b="1" dirty="0"/>
          </a:p>
        </p:txBody>
      </p:sp>
      <p:sp>
        <p:nvSpPr>
          <p:cNvPr id="43" name="Oval 42"/>
          <p:cNvSpPr/>
          <p:nvPr/>
        </p:nvSpPr>
        <p:spPr>
          <a:xfrm>
            <a:off x="7997264" y="2903935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7395277" y="336645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10141367" y="161133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10677230" y="206778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9667649" y="223059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Freeform 68"/>
          <p:cNvSpPr/>
          <p:nvPr/>
        </p:nvSpPr>
        <p:spPr>
          <a:xfrm>
            <a:off x="6849583" y="1866407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70" name="Curved Connector 69"/>
          <p:cNvCxnSpPr>
            <a:stCxn id="38" idx="2"/>
          </p:cNvCxnSpPr>
          <p:nvPr/>
        </p:nvCxnSpPr>
        <p:spPr>
          <a:xfrm rot="10800000" flipV="1">
            <a:off x="4684504" y="4075666"/>
            <a:ext cx="1732366" cy="125859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/>
          <p:cNvSpPr/>
          <p:nvPr/>
        </p:nvSpPr>
        <p:spPr>
          <a:xfrm>
            <a:off x="9445636" y="161133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11017455" y="147480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11183692" y="208053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TextBox 73"/>
          <p:cNvSpPr txBox="1"/>
          <p:nvPr/>
        </p:nvSpPr>
        <p:spPr>
          <a:xfrm>
            <a:off x="2580256" y="5127803"/>
            <a:ext cx="224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TRAINING DATASET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75" name="Curved Connector 74"/>
          <p:cNvCxnSpPr>
            <a:stCxn id="39" idx="6"/>
          </p:cNvCxnSpPr>
          <p:nvPr/>
        </p:nvCxnSpPr>
        <p:spPr>
          <a:xfrm>
            <a:off x="8725481" y="2753876"/>
            <a:ext cx="1574565" cy="1622789"/>
          </a:xfrm>
          <a:prstGeom prst="curvedConnector2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9302392" y="4328647"/>
            <a:ext cx="224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TESTING DATASET</a:t>
            </a:r>
            <a:endParaRPr lang="en-CA" b="1" dirty="0">
              <a:solidFill>
                <a:srgbClr val="FF0000"/>
              </a:solidFill>
            </a:endParaRPr>
          </a:p>
        </p:txBody>
      </p:sp>
      <p:cxnSp>
        <p:nvCxnSpPr>
          <p:cNvPr id="77" name="Curved Connector 76"/>
          <p:cNvCxnSpPr>
            <a:endCxn id="74" idx="3"/>
          </p:cNvCxnSpPr>
          <p:nvPr/>
        </p:nvCxnSpPr>
        <p:spPr>
          <a:xfrm rot="10800000" flipV="1">
            <a:off x="4826604" y="4535237"/>
            <a:ext cx="2461158" cy="777232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urved Connector 77"/>
          <p:cNvCxnSpPr>
            <a:stCxn id="71" idx="4"/>
          </p:cNvCxnSpPr>
          <p:nvPr/>
        </p:nvCxnSpPr>
        <p:spPr>
          <a:xfrm rot="16200000" flipH="1">
            <a:off x="8845727" y="2653464"/>
            <a:ext cx="2400484" cy="916466"/>
          </a:xfrm>
          <a:prstGeom prst="curvedConnector3">
            <a:avLst>
              <a:gd name="adj1" fmla="val 50000"/>
            </a:avLst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69843" y="1364828"/>
            <a:ext cx="46286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Dataset is divided to training and testing datasets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Testing datasets have never been seen by the model before</a:t>
            </a:r>
          </a:p>
        </p:txBody>
      </p:sp>
    </p:spTree>
    <p:extLst>
      <p:ext uri="{BB962C8B-B14F-4D97-AF65-F5344CB8AC3E}">
        <p14:creationId xmlns:p14="http://schemas.microsoft.com/office/powerpoint/2010/main" val="89970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335586" y="62427"/>
            <a:ext cx="118564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BIAS AND VARIANCE: MODEL #1– LINEAR REGRESSION (SIMPLE)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5904403" y="5234792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5905500" y="1582774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7121784" y="3029269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7239149" y="4451640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8499516" y="213594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6437618" y="406530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TextBox 48"/>
          <p:cNvSpPr txBox="1"/>
          <p:nvPr/>
        </p:nvSpPr>
        <p:spPr>
          <a:xfrm>
            <a:off x="5947654" y="5203093"/>
            <a:ext cx="4792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# YEARS OF EXPERIENCE</a:t>
            </a:r>
            <a:endParaRPr lang="en-CA" sz="3600" b="1" dirty="0"/>
          </a:p>
        </p:txBody>
      </p:sp>
      <p:sp>
        <p:nvSpPr>
          <p:cNvPr id="50" name="TextBox 49"/>
          <p:cNvSpPr txBox="1"/>
          <p:nvPr/>
        </p:nvSpPr>
        <p:spPr>
          <a:xfrm rot="16200000">
            <a:off x="4915224" y="2853743"/>
            <a:ext cx="1480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SALARY</a:t>
            </a:r>
            <a:endParaRPr lang="en-CA" sz="3200" b="1" dirty="0"/>
          </a:p>
        </p:txBody>
      </p:sp>
      <p:sp>
        <p:nvSpPr>
          <p:cNvPr id="51" name="Oval 50"/>
          <p:cNvSpPr/>
          <p:nvPr/>
        </p:nvSpPr>
        <p:spPr>
          <a:xfrm>
            <a:off x="8018012" y="3043635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10162115" y="175103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9688397" y="237029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Freeform 53"/>
          <p:cNvSpPr/>
          <p:nvPr/>
        </p:nvSpPr>
        <p:spPr>
          <a:xfrm>
            <a:off x="6870331" y="2006107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5" name="Curved Connector 54"/>
          <p:cNvCxnSpPr>
            <a:stCxn id="48" idx="2"/>
          </p:cNvCxnSpPr>
          <p:nvPr/>
        </p:nvCxnSpPr>
        <p:spPr>
          <a:xfrm rot="10800000" flipV="1">
            <a:off x="4705252" y="4215366"/>
            <a:ext cx="1732366" cy="125859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11204440" y="222023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TextBox 56"/>
          <p:cNvSpPr txBox="1"/>
          <p:nvPr/>
        </p:nvSpPr>
        <p:spPr>
          <a:xfrm>
            <a:off x="2601004" y="5267503"/>
            <a:ext cx="224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TRAINING DATASET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 flipV="1">
            <a:off x="5337929" y="1268904"/>
            <a:ext cx="6573739" cy="3281326"/>
          </a:xfrm>
          <a:prstGeom prst="line">
            <a:avLst/>
          </a:prstGeom>
          <a:ln w="762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58"/>
          <p:cNvCxnSpPr/>
          <p:nvPr/>
        </p:nvCxnSpPr>
        <p:spPr>
          <a:xfrm rot="10800000">
            <a:off x="8632634" y="1823140"/>
            <a:ext cx="889868" cy="534140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7351351" y="1339908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61" name="Curved Connector 60"/>
          <p:cNvCxnSpPr/>
          <p:nvPr/>
        </p:nvCxnSpPr>
        <p:spPr>
          <a:xfrm>
            <a:off x="8553664" y="2946607"/>
            <a:ext cx="1418932" cy="118296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8754458" y="4251503"/>
            <a:ext cx="224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LINEAR REGRESSION MODEL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63" name="Curved Connector 62"/>
          <p:cNvCxnSpPr/>
          <p:nvPr/>
        </p:nvCxnSpPr>
        <p:spPr>
          <a:xfrm rot="10800000" flipV="1">
            <a:off x="4992721" y="4639709"/>
            <a:ext cx="2320605" cy="84796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25909" y="1380131"/>
            <a:ext cx="545794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Linear Regression model uses a straight line to fit the training dataset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Linear regression model lacks flexibility so it cannot properly fit the data (as the true perfect model does!)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The linear model has a large “bias” which indicates that the model is unable to accurately capture the true relationship between salary and # years of experience.</a:t>
            </a:r>
          </a:p>
        </p:txBody>
      </p:sp>
    </p:spTree>
    <p:extLst>
      <p:ext uri="{BB962C8B-B14F-4D97-AF65-F5344CB8AC3E}">
        <p14:creationId xmlns:p14="http://schemas.microsoft.com/office/powerpoint/2010/main" val="236467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7" grpId="0"/>
      <p:bldP spid="60" grpId="0"/>
      <p:bldP spid="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335586" y="62427"/>
            <a:ext cx="118564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BIAS AND VARIANCE: MODEL #2 – HIGH ORDER POLYNOMIAL REGRESSION (COMPLEX)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6031403" y="5034973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6032500" y="1382955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7248784" y="2829450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7366149" y="4251821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8626516" y="193612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/>
          <p:cNvSpPr/>
          <p:nvPr/>
        </p:nvSpPr>
        <p:spPr>
          <a:xfrm>
            <a:off x="6564618" y="3865489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TextBox 31"/>
          <p:cNvSpPr txBox="1"/>
          <p:nvPr/>
        </p:nvSpPr>
        <p:spPr>
          <a:xfrm>
            <a:off x="6202260" y="5130088"/>
            <a:ext cx="4792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# YEARS OF EXPERIENCE</a:t>
            </a:r>
            <a:endParaRPr lang="en-CA" sz="3600" b="1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4898578" y="2749297"/>
            <a:ext cx="1480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SALARY</a:t>
            </a:r>
            <a:endParaRPr lang="en-CA" sz="3200" b="1" dirty="0"/>
          </a:p>
        </p:txBody>
      </p:sp>
      <p:sp>
        <p:nvSpPr>
          <p:cNvPr id="36" name="Oval 35"/>
          <p:cNvSpPr/>
          <p:nvPr/>
        </p:nvSpPr>
        <p:spPr>
          <a:xfrm>
            <a:off x="8145012" y="2843816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10289115" y="155121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/>
          <p:cNvSpPr/>
          <p:nvPr/>
        </p:nvSpPr>
        <p:spPr>
          <a:xfrm>
            <a:off x="9815397" y="217047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Freeform 38"/>
          <p:cNvSpPr/>
          <p:nvPr/>
        </p:nvSpPr>
        <p:spPr>
          <a:xfrm>
            <a:off x="6997331" y="1806288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41" name="Curved Connector 40"/>
          <p:cNvCxnSpPr>
            <a:stCxn id="31" idx="2"/>
          </p:cNvCxnSpPr>
          <p:nvPr/>
        </p:nvCxnSpPr>
        <p:spPr>
          <a:xfrm rot="10800000" flipV="1">
            <a:off x="4832252" y="4015547"/>
            <a:ext cx="1732366" cy="125859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11331440" y="2020419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TextBox 42"/>
          <p:cNvSpPr txBox="1"/>
          <p:nvPr/>
        </p:nvSpPr>
        <p:spPr>
          <a:xfrm>
            <a:off x="2728004" y="5067684"/>
            <a:ext cx="224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TRAINING DATASET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44" name="Curved Connector 43"/>
          <p:cNvCxnSpPr/>
          <p:nvPr/>
        </p:nvCxnSpPr>
        <p:spPr>
          <a:xfrm rot="10800000">
            <a:off x="8759634" y="1623321"/>
            <a:ext cx="889868" cy="534140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478351" y="1140089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64" name="Curved Connector 63"/>
          <p:cNvCxnSpPr/>
          <p:nvPr/>
        </p:nvCxnSpPr>
        <p:spPr>
          <a:xfrm>
            <a:off x="7478351" y="3865489"/>
            <a:ext cx="1403107" cy="686450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8881458" y="4051684"/>
            <a:ext cx="224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HIGH ORDER POLYNOMIAL MODEL</a:t>
            </a:r>
            <a:endParaRPr lang="en-CA" b="1" dirty="0">
              <a:solidFill>
                <a:srgbClr val="00B050"/>
              </a:solidFill>
            </a:endParaRPr>
          </a:p>
        </p:txBody>
      </p:sp>
      <p:sp>
        <p:nvSpPr>
          <p:cNvPr id="66" name="Freeform 65"/>
          <p:cNvSpPr/>
          <p:nvPr/>
        </p:nvSpPr>
        <p:spPr>
          <a:xfrm>
            <a:off x="6566417" y="1681152"/>
            <a:ext cx="4990583" cy="2897404"/>
          </a:xfrm>
          <a:custGeom>
            <a:avLst/>
            <a:gdLst>
              <a:gd name="connsiteX0" fmla="*/ 9008 w 4990583"/>
              <a:gd name="connsiteY0" fmla="*/ 2897404 h 2897404"/>
              <a:gd name="connsiteX1" fmla="*/ 132833 w 4990583"/>
              <a:gd name="connsiteY1" fmla="*/ 2325904 h 2897404"/>
              <a:gd name="connsiteX2" fmla="*/ 932933 w 4990583"/>
              <a:gd name="connsiteY2" fmla="*/ 2754529 h 2897404"/>
              <a:gd name="connsiteX3" fmla="*/ 809108 w 4990583"/>
              <a:gd name="connsiteY3" fmla="*/ 1287679 h 2897404"/>
              <a:gd name="connsiteX4" fmla="*/ 1752083 w 4990583"/>
              <a:gd name="connsiteY4" fmla="*/ 1306729 h 2897404"/>
              <a:gd name="connsiteX5" fmla="*/ 2199758 w 4990583"/>
              <a:gd name="connsiteY5" fmla="*/ 392329 h 2897404"/>
              <a:gd name="connsiteX6" fmla="*/ 3390383 w 4990583"/>
              <a:gd name="connsiteY6" fmla="*/ 649504 h 2897404"/>
              <a:gd name="connsiteX7" fmla="*/ 3895208 w 4990583"/>
              <a:gd name="connsiteY7" fmla="*/ 1804 h 2897404"/>
              <a:gd name="connsiteX8" fmla="*/ 4990583 w 4990583"/>
              <a:gd name="connsiteY8" fmla="*/ 478054 h 2897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90583" h="2897404">
                <a:moveTo>
                  <a:pt x="9008" y="2897404"/>
                </a:moveTo>
                <a:cubicBezTo>
                  <a:pt x="-6073" y="2623560"/>
                  <a:pt x="-21154" y="2349716"/>
                  <a:pt x="132833" y="2325904"/>
                </a:cubicBezTo>
                <a:cubicBezTo>
                  <a:pt x="286820" y="2302092"/>
                  <a:pt x="820221" y="2927567"/>
                  <a:pt x="932933" y="2754529"/>
                </a:cubicBezTo>
                <a:cubicBezTo>
                  <a:pt x="1045646" y="2581491"/>
                  <a:pt x="672583" y="1528979"/>
                  <a:pt x="809108" y="1287679"/>
                </a:cubicBezTo>
                <a:cubicBezTo>
                  <a:pt x="945633" y="1046379"/>
                  <a:pt x="1520308" y="1455954"/>
                  <a:pt x="1752083" y="1306729"/>
                </a:cubicBezTo>
                <a:cubicBezTo>
                  <a:pt x="1983858" y="1157504"/>
                  <a:pt x="1926708" y="501866"/>
                  <a:pt x="2199758" y="392329"/>
                </a:cubicBezTo>
                <a:cubicBezTo>
                  <a:pt x="2472808" y="282792"/>
                  <a:pt x="3107808" y="714591"/>
                  <a:pt x="3390383" y="649504"/>
                </a:cubicBezTo>
                <a:cubicBezTo>
                  <a:pt x="3672958" y="584416"/>
                  <a:pt x="3628508" y="30379"/>
                  <a:pt x="3895208" y="1804"/>
                </a:cubicBezTo>
                <a:cubicBezTo>
                  <a:pt x="4161908" y="-26771"/>
                  <a:pt x="4882633" y="290729"/>
                  <a:pt x="4990583" y="478054"/>
                </a:cubicBezTo>
              </a:path>
            </a:pathLst>
          </a:custGeom>
          <a:noFill/>
          <a:ln w="762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7" name="Curved Connector 66"/>
          <p:cNvCxnSpPr>
            <a:stCxn id="29" idx="4"/>
          </p:cNvCxnSpPr>
          <p:nvPr/>
        </p:nvCxnSpPr>
        <p:spPr>
          <a:xfrm rot="5400000">
            <a:off x="5895648" y="3723950"/>
            <a:ext cx="784613" cy="2440591"/>
          </a:xfrm>
          <a:prstGeom prst="curvedConnector2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34822" y="1794119"/>
            <a:ext cx="4363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High order polynomial model is able to have a very small bias and can perfectly fit the training dataset.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High-order polynomial model is very flexible </a:t>
            </a:r>
          </a:p>
        </p:txBody>
      </p:sp>
    </p:spTree>
    <p:extLst>
      <p:ext uri="{BB962C8B-B14F-4D97-AF65-F5344CB8AC3E}">
        <p14:creationId xmlns:p14="http://schemas.microsoft.com/office/powerpoint/2010/main" val="115946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3" grpId="0"/>
      <p:bldP spid="45" grpId="0"/>
      <p:bldP spid="65" grpId="0"/>
      <p:bldP spid="6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335586" y="62427"/>
            <a:ext cx="118564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BIAS AND VARIANCE: MODEL #1 Vs. MODEL #2 DURING TRAINING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6354289" y="5123278"/>
            <a:ext cx="4795616" cy="3271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6355386" y="1471260"/>
            <a:ext cx="18138" cy="3706956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7571670" y="2917755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7689035" y="4340126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8949402" y="2024433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6887504" y="3953794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TextBox 48"/>
          <p:cNvSpPr txBox="1"/>
          <p:nvPr/>
        </p:nvSpPr>
        <p:spPr>
          <a:xfrm>
            <a:off x="7467004" y="5150793"/>
            <a:ext cx="2745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/>
              <a:t># YEARS OF EXPERIENCE</a:t>
            </a:r>
            <a:endParaRPr lang="en-CA" sz="2000" b="1" dirty="0"/>
          </a:p>
        </p:txBody>
      </p:sp>
      <p:sp>
        <p:nvSpPr>
          <p:cNvPr id="50" name="TextBox 49"/>
          <p:cNvSpPr txBox="1"/>
          <p:nvPr/>
        </p:nvSpPr>
        <p:spPr>
          <a:xfrm rot="16200000">
            <a:off x="5630632" y="3093692"/>
            <a:ext cx="995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/>
              <a:t>SALARY</a:t>
            </a:r>
            <a:endParaRPr lang="en-CA" sz="2000" b="1" dirty="0"/>
          </a:p>
        </p:txBody>
      </p:sp>
      <p:sp>
        <p:nvSpPr>
          <p:cNvPr id="51" name="Oval 50"/>
          <p:cNvSpPr/>
          <p:nvPr/>
        </p:nvSpPr>
        <p:spPr>
          <a:xfrm>
            <a:off x="8467898" y="2932121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10612001" y="1639523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10138283" y="2258783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Freeform 53"/>
          <p:cNvSpPr/>
          <p:nvPr/>
        </p:nvSpPr>
        <p:spPr>
          <a:xfrm>
            <a:off x="7320217" y="1894593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11654326" y="2108724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6" name="Curved Connector 55"/>
          <p:cNvCxnSpPr/>
          <p:nvPr/>
        </p:nvCxnSpPr>
        <p:spPr>
          <a:xfrm rot="10800000">
            <a:off x="8738126" y="1583994"/>
            <a:ext cx="1234263" cy="661772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531836" y="1179223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58" name="Curved Connector 57"/>
          <p:cNvCxnSpPr/>
          <p:nvPr/>
        </p:nvCxnSpPr>
        <p:spPr>
          <a:xfrm>
            <a:off x="7801237" y="3953794"/>
            <a:ext cx="1403107" cy="686450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9204344" y="4139989"/>
            <a:ext cx="224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HIGH ORDER POLYNOMIAL MODEL</a:t>
            </a:r>
            <a:endParaRPr lang="en-CA" b="1" dirty="0">
              <a:solidFill>
                <a:srgbClr val="00B050"/>
              </a:solidFill>
            </a:endParaRPr>
          </a:p>
        </p:txBody>
      </p:sp>
      <p:sp>
        <p:nvSpPr>
          <p:cNvPr id="60" name="Freeform 59"/>
          <p:cNvSpPr/>
          <p:nvPr/>
        </p:nvSpPr>
        <p:spPr>
          <a:xfrm>
            <a:off x="6889303" y="1769457"/>
            <a:ext cx="4990583" cy="2897404"/>
          </a:xfrm>
          <a:custGeom>
            <a:avLst/>
            <a:gdLst>
              <a:gd name="connsiteX0" fmla="*/ 9008 w 4990583"/>
              <a:gd name="connsiteY0" fmla="*/ 2897404 h 2897404"/>
              <a:gd name="connsiteX1" fmla="*/ 132833 w 4990583"/>
              <a:gd name="connsiteY1" fmla="*/ 2325904 h 2897404"/>
              <a:gd name="connsiteX2" fmla="*/ 932933 w 4990583"/>
              <a:gd name="connsiteY2" fmla="*/ 2754529 h 2897404"/>
              <a:gd name="connsiteX3" fmla="*/ 809108 w 4990583"/>
              <a:gd name="connsiteY3" fmla="*/ 1287679 h 2897404"/>
              <a:gd name="connsiteX4" fmla="*/ 1752083 w 4990583"/>
              <a:gd name="connsiteY4" fmla="*/ 1306729 h 2897404"/>
              <a:gd name="connsiteX5" fmla="*/ 2199758 w 4990583"/>
              <a:gd name="connsiteY5" fmla="*/ 392329 h 2897404"/>
              <a:gd name="connsiteX6" fmla="*/ 3390383 w 4990583"/>
              <a:gd name="connsiteY6" fmla="*/ 649504 h 2897404"/>
              <a:gd name="connsiteX7" fmla="*/ 3895208 w 4990583"/>
              <a:gd name="connsiteY7" fmla="*/ 1804 h 2897404"/>
              <a:gd name="connsiteX8" fmla="*/ 4990583 w 4990583"/>
              <a:gd name="connsiteY8" fmla="*/ 478054 h 2897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90583" h="2897404">
                <a:moveTo>
                  <a:pt x="9008" y="2897404"/>
                </a:moveTo>
                <a:cubicBezTo>
                  <a:pt x="-6073" y="2623560"/>
                  <a:pt x="-21154" y="2349716"/>
                  <a:pt x="132833" y="2325904"/>
                </a:cubicBezTo>
                <a:cubicBezTo>
                  <a:pt x="286820" y="2302092"/>
                  <a:pt x="820221" y="2927567"/>
                  <a:pt x="932933" y="2754529"/>
                </a:cubicBezTo>
                <a:cubicBezTo>
                  <a:pt x="1045646" y="2581491"/>
                  <a:pt x="672583" y="1528979"/>
                  <a:pt x="809108" y="1287679"/>
                </a:cubicBezTo>
                <a:cubicBezTo>
                  <a:pt x="945633" y="1046379"/>
                  <a:pt x="1520308" y="1455954"/>
                  <a:pt x="1752083" y="1306729"/>
                </a:cubicBezTo>
                <a:cubicBezTo>
                  <a:pt x="1983858" y="1157504"/>
                  <a:pt x="1926708" y="501866"/>
                  <a:pt x="2199758" y="392329"/>
                </a:cubicBezTo>
                <a:cubicBezTo>
                  <a:pt x="2472808" y="282792"/>
                  <a:pt x="3107808" y="714591"/>
                  <a:pt x="3390383" y="649504"/>
                </a:cubicBezTo>
                <a:cubicBezTo>
                  <a:pt x="3672958" y="584416"/>
                  <a:pt x="3628508" y="30379"/>
                  <a:pt x="3895208" y="1804"/>
                </a:cubicBezTo>
                <a:cubicBezTo>
                  <a:pt x="4161908" y="-26771"/>
                  <a:pt x="4882633" y="290729"/>
                  <a:pt x="4990583" y="478054"/>
                </a:cubicBezTo>
              </a:path>
            </a:pathLst>
          </a:custGeom>
          <a:noFill/>
          <a:ln w="762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1" name="Straight Arrow Connector 60"/>
          <p:cNvCxnSpPr/>
          <p:nvPr/>
        </p:nvCxnSpPr>
        <p:spPr>
          <a:xfrm flipV="1">
            <a:off x="902060" y="5118082"/>
            <a:ext cx="4795616" cy="3271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 flipV="1">
            <a:off x="903157" y="1466064"/>
            <a:ext cx="18138" cy="3706956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2119441" y="2912559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2236806" y="4334930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3497173" y="201923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TextBox 69"/>
          <p:cNvSpPr txBox="1"/>
          <p:nvPr/>
        </p:nvSpPr>
        <p:spPr>
          <a:xfrm>
            <a:off x="1861269" y="5205175"/>
            <a:ext cx="2745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/>
              <a:t># YEARS OF EXPERIENCE</a:t>
            </a:r>
            <a:endParaRPr lang="en-CA" sz="2000" b="1" dirty="0"/>
          </a:p>
        </p:txBody>
      </p:sp>
      <p:sp>
        <p:nvSpPr>
          <p:cNvPr id="71" name="TextBox 70"/>
          <p:cNvSpPr txBox="1"/>
          <p:nvPr/>
        </p:nvSpPr>
        <p:spPr>
          <a:xfrm rot="16200000">
            <a:off x="156580" y="3026987"/>
            <a:ext cx="995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/>
              <a:t>SALARY</a:t>
            </a:r>
            <a:endParaRPr lang="en-CA" sz="2000" b="1" dirty="0"/>
          </a:p>
        </p:txBody>
      </p:sp>
      <p:sp>
        <p:nvSpPr>
          <p:cNvPr id="72" name="Oval 71"/>
          <p:cNvSpPr/>
          <p:nvPr/>
        </p:nvSpPr>
        <p:spPr>
          <a:xfrm>
            <a:off x="3015669" y="2926925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5159772" y="163432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4686054" y="2253587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Freeform 74"/>
          <p:cNvSpPr/>
          <p:nvPr/>
        </p:nvSpPr>
        <p:spPr>
          <a:xfrm>
            <a:off x="1867988" y="1889397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76" name="Straight Connector 75"/>
          <p:cNvCxnSpPr/>
          <p:nvPr/>
        </p:nvCxnSpPr>
        <p:spPr>
          <a:xfrm flipV="1">
            <a:off x="335586" y="1750465"/>
            <a:ext cx="5362090" cy="2683056"/>
          </a:xfrm>
          <a:prstGeom prst="line">
            <a:avLst/>
          </a:prstGeom>
          <a:ln w="762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urved Connector 76"/>
          <p:cNvCxnSpPr/>
          <p:nvPr/>
        </p:nvCxnSpPr>
        <p:spPr>
          <a:xfrm rot="10800000">
            <a:off x="3630291" y="1706430"/>
            <a:ext cx="889868" cy="534140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2349008" y="1223198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79" name="Curved Connector 78"/>
          <p:cNvCxnSpPr/>
          <p:nvPr/>
        </p:nvCxnSpPr>
        <p:spPr>
          <a:xfrm>
            <a:off x="3551321" y="2829897"/>
            <a:ext cx="1418932" cy="118296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752115" y="4134793"/>
            <a:ext cx="224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LINEAR REGRESSION MODEL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81" name="Straight Connector 80"/>
          <p:cNvCxnSpPr>
            <a:stCxn id="63" idx="4"/>
          </p:cNvCxnSpPr>
          <p:nvPr/>
        </p:nvCxnSpPr>
        <p:spPr>
          <a:xfrm flipH="1">
            <a:off x="2261127" y="3212677"/>
            <a:ext cx="414" cy="264171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75" idx="1"/>
          </p:cNvCxnSpPr>
          <p:nvPr/>
        </p:nvCxnSpPr>
        <p:spPr>
          <a:xfrm flipH="1">
            <a:off x="2377186" y="3566056"/>
            <a:ext cx="27120" cy="788993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69" idx="4"/>
          </p:cNvCxnSpPr>
          <p:nvPr/>
        </p:nvCxnSpPr>
        <p:spPr>
          <a:xfrm>
            <a:off x="3639273" y="2319355"/>
            <a:ext cx="0" cy="44813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3143973" y="2904699"/>
            <a:ext cx="901" cy="154903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H="1">
            <a:off x="1601232" y="3783319"/>
            <a:ext cx="416" cy="264171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/>
          <p:cNvSpPr/>
          <p:nvPr/>
        </p:nvSpPr>
        <p:spPr>
          <a:xfrm>
            <a:off x="1435275" y="3948598"/>
            <a:ext cx="284199" cy="30011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7" name="Straight Connector 86"/>
          <p:cNvCxnSpPr/>
          <p:nvPr/>
        </p:nvCxnSpPr>
        <p:spPr>
          <a:xfrm flipH="1">
            <a:off x="4827142" y="2158467"/>
            <a:ext cx="416" cy="264171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endCxn id="73" idx="4"/>
          </p:cNvCxnSpPr>
          <p:nvPr/>
        </p:nvCxnSpPr>
        <p:spPr>
          <a:xfrm>
            <a:off x="5301872" y="1722778"/>
            <a:ext cx="0" cy="211667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1453911" y="5545131"/>
            <a:ext cx="3409377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SUM OF SQUARES (LARGE)</a:t>
            </a:r>
            <a:endParaRPr lang="en-CA" b="1" dirty="0">
              <a:solidFill>
                <a:srgbClr val="00B05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161232" y="5548683"/>
            <a:ext cx="313432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SUM OF SQUARES (SMALL ~0)</a:t>
            </a:r>
            <a:endParaRPr lang="en-CA" b="1" dirty="0">
              <a:solidFill>
                <a:srgbClr val="00B050"/>
              </a:solidFill>
            </a:endParaRPr>
          </a:p>
        </p:txBody>
      </p:sp>
      <p:pic>
        <p:nvPicPr>
          <p:cNvPr id="91" name="Picture 90"/>
          <p:cNvPicPr>
            <a:picLocks noChangeAspect="1"/>
          </p:cNvPicPr>
          <p:nvPr/>
        </p:nvPicPr>
        <p:blipFill>
          <a:blip r:embed="rId3">
            <a:clrChange>
              <a:clrFrom>
                <a:srgbClr val="262626"/>
              </a:clrFrom>
              <a:clrTo>
                <a:srgbClr val="26262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95560" y="5250051"/>
            <a:ext cx="803737" cy="756649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9513" y="5321246"/>
            <a:ext cx="784893" cy="817102"/>
          </a:xfrm>
          <a:prstGeom prst="rect">
            <a:avLst/>
          </a:prstGeom>
        </p:spPr>
      </p:pic>
      <p:sp>
        <p:nvSpPr>
          <p:cNvPr id="93" name="TextBox 92"/>
          <p:cNvSpPr txBox="1"/>
          <p:nvPr/>
        </p:nvSpPr>
        <p:spPr>
          <a:xfrm>
            <a:off x="2197160" y="5943022"/>
            <a:ext cx="78628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b="1" dirty="0" smtClean="0"/>
              <a:t>THIS IS NOT THE WHOLE STORY!!</a:t>
            </a:r>
            <a:endParaRPr lang="en-CA" sz="4400" b="1" dirty="0"/>
          </a:p>
        </p:txBody>
      </p:sp>
    </p:spTree>
    <p:extLst>
      <p:ext uri="{BB962C8B-B14F-4D97-AF65-F5344CB8AC3E}">
        <p14:creationId xmlns:p14="http://schemas.microsoft.com/office/powerpoint/2010/main" val="201970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335586" y="62427"/>
            <a:ext cx="118564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BIAS AND VARIANCE: MODEL #1 Vs. MODEL #2 DURING TESTING 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 flipV="1">
            <a:off x="6531564" y="5266484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6532661" y="1614466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7644279" y="5293999"/>
            <a:ext cx="2745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/>
              <a:t># YEARS OF EXPERIENCE</a:t>
            </a:r>
            <a:endParaRPr lang="en-CA" sz="2000" b="1" dirty="0"/>
          </a:p>
        </p:txBody>
      </p:sp>
      <p:sp>
        <p:nvSpPr>
          <p:cNvPr id="67" name="TextBox 66"/>
          <p:cNvSpPr txBox="1"/>
          <p:nvPr/>
        </p:nvSpPr>
        <p:spPr>
          <a:xfrm rot="16200000">
            <a:off x="5807907" y="3236898"/>
            <a:ext cx="9959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/>
              <a:t>SALARY</a:t>
            </a:r>
            <a:endParaRPr lang="en-CA" sz="2000" b="1" dirty="0"/>
          </a:p>
        </p:txBody>
      </p:sp>
      <p:sp>
        <p:nvSpPr>
          <p:cNvPr id="94" name="Freeform 93"/>
          <p:cNvSpPr/>
          <p:nvPr/>
        </p:nvSpPr>
        <p:spPr>
          <a:xfrm>
            <a:off x="7497492" y="2037799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95" name="Curved Connector 94"/>
          <p:cNvCxnSpPr/>
          <p:nvPr/>
        </p:nvCxnSpPr>
        <p:spPr>
          <a:xfrm rot="10800000">
            <a:off x="9259795" y="1854832"/>
            <a:ext cx="889868" cy="534140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7978512" y="1371600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97" name="Curved Connector 96"/>
          <p:cNvCxnSpPr/>
          <p:nvPr/>
        </p:nvCxnSpPr>
        <p:spPr>
          <a:xfrm>
            <a:off x="7978512" y="4097000"/>
            <a:ext cx="1403107" cy="686450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9381619" y="4283195"/>
            <a:ext cx="224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HIGH ORDER POLYNOMIAL MODEL</a:t>
            </a:r>
            <a:endParaRPr lang="en-CA" b="1" dirty="0">
              <a:solidFill>
                <a:srgbClr val="00B050"/>
              </a:solidFill>
            </a:endParaRPr>
          </a:p>
        </p:txBody>
      </p:sp>
      <p:sp>
        <p:nvSpPr>
          <p:cNvPr id="99" name="Freeform 98"/>
          <p:cNvSpPr/>
          <p:nvPr/>
        </p:nvSpPr>
        <p:spPr>
          <a:xfrm>
            <a:off x="7066578" y="1912663"/>
            <a:ext cx="4990583" cy="2897404"/>
          </a:xfrm>
          <a:custGeom>
            <a:avLst/>
            <a:gdLst>
              <a:gd name="connsiteX0" fmla="*/ 9008 w 4990583"/>
              <a:gd name="connsiteY0" fmla="*/ 2897404 h 2897404"/>
              <a:gd name="connsiteX1" fmla="*/ 132833 w 4990583"/>
              <a:gd name="connsiteY1" fmla="*/ 2325904 h 2897404"/>
              <a:gd name="connsiteX2" fmla="*/ 932933 w 4990583"/>
              <a:gd name="connsiteY2" fmla="*/ 2754529 h 2897404"/>
              <a:gd name="connsiteX3" fmla="*/ 809108 w 4990583"/>
              <a:gd name="connsiteY3" fmla="*/ 1287679 h 2897404"/>
              <a:gd name="connsiteX4" fmla="*/ 1752083 w 4990583"/>
              <a:gd name="connsiteY4" fmla="*/ 1306729 h 2897404"/>
              <a:gd name="connsiteX5" fmla="*/ 2199758 w 4990583"/>
              <a:gd name="connsiteY5" fmla="*/ 392329 h 2897404"/>
              <a:gd name="connsiteX6" fmla="*/ 3390383 w 4990583"/>
              <a:gd name="connsiteY6" fmla="*/ 649504 h 2897404"/>
              <a:gd name="connsiteX7" fmla="*/ 3895208 w 4990583"/>
              <a:gd name="connsiteY7" fmla="*/ 1804 h 2897404"/>
              <a:gd name="connsiteX8" fmla="*/ 4990583 w 4990583"/>
              <a:gd name="connsiteY8" fmla="*/ 478054 h 2897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90583" h="2897404">
                <a:moveTo>
                  <a:pt x="9008" y="2897404"/>
                </a:moveTo>
                <a:cubicBezTo>
                  <a:pt x="-6073" y="2623560"/>
                  <a:pt x="-21154" y="2349716"/>
                  <a:pt x="132833" y="2325904"/>
                </a:cubicBezTo>
                <a:cubicBezTo>
                  <a:pt x="286820" y="2302092"/>
                  <a:pt x="820221" y="2927567"/>
                  <a:pt x="932933" y="2754529"/>
                </a:cubicBezTo>
                <a:cubicBezTo>
                  <a:pt x="1045646" y="2581491"/>
                  <a:pt x="672583" y="1528979"/>
                  <a:pt x="809108" y="1287679"/>
                </a:cubicBezTo>
                <a:cubicBezTo>
                  <a:pt x="945633" y="1046379"/>
                  <a:pt x="1520308" y="1455954"/>
                  <a:pt x="1752083" y="1306729"/>
                </a:cubicBezTo>
                <a:cubicBezTo>
                  <a:pt x="1983858" y="1157504"/>
                  <a:pt x="1926708" y="501866"/>
                  <a:pt x="2199758" y="392329"/>
                </a:cubicBezTo>
                <a:cubicBezTo>
                  <a:pt x="2472808" y="282792"/>
                  <a:pt x="3107808" y="714591"/>
                  <a:pt x="3390383" y="649504"/>
                </a:cubicBezTo>
                <a:cubicBezTo>
                  <a:pt x="3672958" y="584416"/>
                  <a:pt x="3628508" y="30379"/>
                  <a:pt x="3895208" y="1804"/>
                </a:cubicBezTo>
                <a:cubicBezTo>
                  <a:pt x="4161908" y="-26771"/>
                  <a:pt x="4882633" y="290729"/>
                  <a:pt x="4990583" y="478054"/>
                </a:cubicBezTo>
              </a:path>
            </a:pathLst>
          </a:custGeom>
          <a:noFill/>
          <a:ln w="762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00" name="Straight Arrow Connector 99"/>
          <p:cNvCxnSpPr/>
          <p:nvPr/>
        </p:nvCxnSpPr>
        <p:spPr>
          <a:xfrm flipV="1">
            <a:off x="1079335" y="5261288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flipH="1" flipV="1">
            <a:off x="1080432" y="1609270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Oval 101"/>
          <p:cNvSpPr/>
          <p:nvPr/>
        </p:nvSpPr>
        <p:spPr>
          <a:xfrm>
            <a:off x="1917612" y="320280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Oval 102"/>
          <p:cNvSpPr/>
          <p:nvPr/>
        </p:nvSpPr>
        <p:spPr>
          <a:xfrm>
            <a:off x="3214109" y="394052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4" name="Oval 103"/>
          <p:cNvSpPr/>
          <p:nvPr/>
        </p:nvSpPr>
        <p:spPr>
          <a:xfrm>
            <a:off x="3407577" y="234411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5" name="TextBox 104"/>
          <p:cNvSpPr txBox="1"/>
          <p:nvPr/>
        </p:nvSpPr>
        <p:spPr>
          <a:xfrm>
            <a:off x="2038544" y="5348381"/>
            <a:ext cx="2745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/>
              <a:t># YEARS OF EXPERIENCE</a:t>
            </a:r>
            <a:endParaRPr lang="en-CA" sz="2000" b="1" dirty="0"/>
          </a:p>
        </p:txBody>
      </p:sp>
      <p:sp>
        <p:nvSpPr>
          <p:cNvPr id="106" name="TextBox 105"/>
          <p:cNvSpPr txBox="1"/>
          <p:nvPr/>
        </p:nvSpPr>
        <p:spPr>
          <a:xfrm rot="16200000">
            <a:off x="333855" y="3170193"/>
            <a:ext cx="9959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/>
              <a:t>SALARY</a:t>
            </a:r>
            <a:endParaRPr lang="en-CA" sz="2000" b="1" dirty="0"/>
          </a:p>
        </p:txBody>
      </p:sp>
      <p:sp>
        <p:nvSpPr>
          <p:cNvPr id="107" name="Oval 106"/>
          <p:cNvSpPr/>
          <p:nvPr/>
        </p:nvSpPr>
        <p:spPr>
          <a:xfrm>
            <a:off x="5046030" y="162320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8" name="Oval 107"/>
          <p:cNvSpPr/>
          <p:nvPr/>
        </p:nvSpPr>
        <p:spPr>
          <a:xfrm>
            <a:off x="4862317" y="257217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9" name="Freeform 108"/>
          <p:cNvSpPr/>
          <p:nvPr/>
        </p:nvSpPr>
        <p:spPr>
          <a:xfrm>
            <a:off x="2045263" y="2032603"/>
            <a:ext cx="4236135" cy="2936199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10" name="Straight Connector 109"/>
          <p:cNvCxnSpPr/>
          <p:nvPr/>
        </p:nvCxnSpPr>
        <p:spPr>
          <a:xfrm flipV="1">
            <a:off x="512861" y="1893671"/>
            <a:ext cx="5362090" cy="2683055"/>
          </a:xfrm>
          <a:prstGeom prst="line">
            <a:avLst/>
          </a:prstGeom>
          <a:ln w="762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urved Connector 110"/>
          <p:cNvCxnSpPr/>
          <p:nvPr/>
        </p:nvCxnSpPr>
        <p:spPr>
          <a:xfrm rot="10800000">
            <a:off x="3807566" y="1849636"/>
            <a:ext cx="889868" cy="534140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2526283" y="1366404"/>
            <a:ext cx="161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PERFECT (TRUE) MODEL!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113" name="Curved Connector 112"/>
          <p:cNvCxnSpPr/>
          <p:nvPr/>
        </p:nvCxnSpPr>
        <p:spPr>
          <a:xfrm>
            <a:off x="3728596" y="2973103"/>
            <a:ext cx="1418932" cy="1182969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3929390" y="4277999"/>
            <a:ext cx="224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LINEAR REGRESSION MODEL</a:t>
            </a:r>
            <a:endParaRPr lang="en-CA" b="1" dirty="0">
              <a:solidFill>
                <a:srgbClr val="00B050"/>
              </a:solidFill>
            </a:endParaRPr>
          </a:p>
        </p:txBody>
      </p:sp>
      <p:cxnSp>
        <p:nvCxnSpPr>
          <p:cNvPr id="115" name="Straight Connector 114"/>
          <p:cNvCxnSpPr>
            <a:stCxn id="102" idx="4"/>
          </p:cNvCxnSpPr>
          <p:nvPr/>
        </p:nvCxnSpPr>
        <p:spPr>
          <a:xfrm flipH="1">
            <a:off x="2059297" y="3502926"/>
            <a:ext cx="415" cy="264171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endCxn id="103" idx="0"/>
          </p:cNvCxnSpPr>
          <p:nvPr/>
        </p:nvCxnSpPr>
        <p:spPr>
          <a:xfrm flipH="1">
            <a:off x="3356209" y="3154386"/>
            <a:ext cx="949" cy="78613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>
            <a:stCxn id="104" idx="4"/>
          </p:cNvCxnSpPr>
          <p:nvPr/>
        </p:nvCxnSpPr>
        <p:spPr>
          <a:xfrm flipH="1">
            <a:off x="3549676" y="2644234"/>
            <a:ext cx="1" cy="44813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>
            <a:endCxn id="119" idx="0"/>
          </p:cNvCxnSpPr>
          <p:nvPr/>
        </p:nvCxnSpPr>
        <p:spPr>
          <a:xfrm flipH="1">
            <a:off x="1527664" y="4107814"/>
            <a:ext cx="3715" cy="386523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/>
          <p:cNvSpPr/>
          <p:nvPr/>
        </p:nvSpPr>
        <p:spPr>
          <a:xfrm>
            <a:off x="1385564" y="449433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20" name="Straight Connector 119"/>
          <p:cNvCxnSpPr/>
          <p:nvPr/>
        </p:nvCxnSpPr>
        <p:spPr>
          <a:xfrm flipH="1">
            <a:off x="5004417" y="2301673"/>
            <a:ext cx="415" cy="264171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>
            <a:stCxn id="107" idx="4"/>
          </p:cNvCxnSpPr>
          <p:nvPr/>
        </p:nvCxnSpPr>
        <p:spPr>
          <a:xfrm flipH="1">
            <a:off x="5179142" y="1923318"/>
            <a:ext cx="8988" cy="382099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1735821" y="5668376"/>
            <a:ext cx="3409377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SUM OF SQUARES (SMALL)</a:t>
            </a:r>
            <a:endParaRPr lang="en-CA" b="1" dirty="0">
              <a:solidFill>
                <a:srgbClr val="00B05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7474105" y="5667255"/>
            <a:ext cx="313432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00B050"/>
                </a:solidFill>
              </a:rPr>
              <a:t>SUM OF SQUARES (LARGE)</a:t>
            </a:r>
            <a:endParaRPr lang="en-CA" b="1" dirty="0">
              <a:solidFill>
                <a:srgbClr val="00B050"/>
              </a:solidFill>
            </a:endParaRPr>
          </a:p>
        </p:txBody>
      </p:sp>
      <p:pic>
        <p:nvPicPr>
          <p:cNvPr id="124" name="Picture 123"/>
          <p:cNvPicPr>
            <a:picLocks noChangeAspect="1"/>
          </p:cNvPicPr>
          <p:nvPr/>
        </p:nvPicPr>
        <p:blipFill>
          <a:blip r:embed="rId3">
            <a:clrChange>
              <a:clrFrom>
                <a:srgbClr val="262626"/>
              </a:clrFrom>
              <a:clrTo>
                <a:srgbClr val="26262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6516" y="5389928"/>
            <a:ext cx="803737" cy="756649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05908" y="5410030"/>
            <a:ext cx="784893" cy="817102"/>
          </a:xfrm>
          <a:prstGeom prst="rect">
            <a:avLst/>
          </a:prstGeom>
        </p:spPr>
      </p:pic>
      <p:sp>
        <p:nvSpPr>
          <p:cNvPr id="126" name="Oval 125"/>
          <p:cNvSpPr/>
          <p:nvPr/>
        </p:nvSpPr>
        <p:spPr>
          <a:xfrm>
            <a:off x="8421515" y="255821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7" name="Oval 126"/>
          <p:cNvSpPr/>
          <p:nvPr/>
        </p:nvSpPr>
        <p:spPr>
          <a:xfrm>
            <a:off x="7335908" y="355920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8" name="Oval 127"/>
          <p:cNvSpPr/>
          <p:nvPr/>
        </p:nvSpPr>
        <p:spPr>
          <a:xfrm>
            <a:off x="8323358" y="373431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9" name="Oval 128"/>
          <p:cNvSpPr/>
          <p:nvPr/>
        </p:nvSpPr>
        <p:spPr>
          <a:xfrm>
            <a:off x="9340836" y="271943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0" name="Oval 129"/>
          <p:cNvSpPr/>
          <p:nvPr/>
        </p:nvSpPr>
        <p:spPr>
          <a:xfrm>
            <a:off x="10183836" y="176891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31" name="Straight Connector 130"/>
          <p:cNvCxnSpPr/>
          <p:nvPr/>
        </p:nvCxnSpPr>
        <p:spPr>
          <a:xfrm>
            <a:off x="8457402" y="3254839"/>
            <a:ext cx="16110" cy="522401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stCxn id="127" idx="4"/>
          </p:cNvCxnSpPr>
          <p:nvPr/>
        </p:nvCxnSpPr>
        <p:spPr>
          <a:xfrm flipH="1">
            <a:off x="7474105" y="3859321"/>
            <a:ext cx="3903" cy="496956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8583393" y="2873314"/>
            <a:ext cx="16110" cy="338599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>
            <a:endCxn id="129" idx="0"/>
          </p:cNvCxnSpPr>
          <p:nvPr/>
        </p:nvCxnSpPr>
        <p:spPr>
          <a:xfrm>
            <a:off x="9477230" y="2334586"/>
            <a:ext cx="5706" cy="384853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>
            <a:stCxn id="130" idx="4"/>
          </p:cNvCxnSpPr>
          <p:nvPr/>
        </p:nvCxnSpPr>
        <p:spPr>
          <a:xfrm>
            <a:off x="10325936" y="2069029"/>
            <a:ext cx="5705" cy="514872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3033401" y="6276188"/>
            <a:ext cx="9221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The polynomial model performs poorly on the testing dataset and therefore it has large variance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7861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335586" y="278327"/>
            <a:ext cx="118564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MODEL COMPLEXITY VS. ERROR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5688503" y="4989958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 flipV="1">
            <a:off x="5689600" y="1337940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190030" y="5044895"/>
            <a:ext cx="4187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 smtClean="0"/>
              <a:t>MODEL COMPLEXITY</a:t>
            </a:r>
            <a:endParaRPr lang="en-CA" sz="3600" b="1" dirty="0"/>
          </a:p>
        </p:txBody>
      </p:sp>
      <p:sp>
        <p:nvSpPr>
          <p:cNvPr id="54" name="TextBox 53"/>
          <p:cNvSpPr txBox="1"/>
          <p:nvPr/>
        </p:nvSpPr>
        <p:spPr>
          <a:xfrm rot="16200000">
            <a:off x="4620310" y="2704282"/>
            <a:ext cx="13508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 smtClean="0"/>
              <a:t>ERROR</a:t>
            </a:r>
            <a:endParaRPr lang="en-CA" sz="3200" b="1" dirty="0"/>
          </a:p>
        </p:txBody>
      </p:sp>
      <p:sp>
        <p:nvSpPr>
          <p:cNvPr id="55" name="Freeform 54"/>
          <p:cNvSpPr/>
          <p:nvPr/>
        </p:nvSpPr>
        <p:spPr>
          <a:xfrm>
            <a:off x="5870832" y="1497125"/>
            <a:ext cx="4374292" cy="3453409"/>
          </a:xfrm>
          <a:custGeom>
            <a:avLst/>
            <a:gdLst>
              <a:gd name="connsiteX0" fmla="*/ 0 w 4374292"/>
              <a:gd name="connsiteY0" fmla="*/ 0 h 3453409"/>
              <a:gd name="connsiteX1" fmla="*/ 436606 w 4374292"/>
              <a:gd name="connsiteY1" fmla="*/ 2166552 h 3453409"/>
              <a:gd name="connsiteX2" fmla="*/ 1515763 w 4374292"/>
              <a:gd name="connsiteY2" fmla="*/ 3171568 h 3453409"/>
              <a:gd name="connsiteX3" fmla="*/ 4374292 w 4374292"/>
              <a:gd name="connsiteY3" fmla="*/ 3361038 h 3453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4292" h="3453409">
                <a:moveTo>
                  <a:pt x="0" y="0"/>
                </a:moveTo>
                <a:cubicBezTo>
                  <a:pt x="91989" y="818978"/>
                  <a:pt x="183979" y="1637957"/>
                  <a:pt x="436606" y="2166552"/>
                </a:cubicBezTo>
                <a:cubicBezTo>
                  <a:pt x="689233" y="2695147"/>
                  <a:pt x="859482" y="2972487"/>
                  <a:pt x="1515763" y="3171568"/>
                </a:cubicBezTo>
                <a:cubicBezTo>
                  <a:pt x="2172044" y="3370649"/>
                  <a:pt x="4153244" y="3577968"/>
                  <a:pt x="4374292" y="3361038"/>
                </a:cubicBezTo>
              </a:path>
            </a:pathLst>
          </a:custGeom>
          <a:noFill/>
          <a:ln w="762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Freeform 55"/>
          <p:cNvSpPr/>
          <p:nvPr/>
        </p:nvSpPr>
        <p:spPr>
          <a:xfrm flipH="1">
            <a:off x="5663776" y="1497125"/>
            <a:ext cx="4374292" cy="3453409"/>
          </a:xfrm>
          <a:custGeom>
            <a:avLst/>
            <a:gdLst>
              <a:gd name="connsiteX0" fmla="*/ 0 w 4374292"/>
              <a:gd name="connsiteY0" fmla="*/ 0 h 3453409"/>
              <a:gd name="connsiteX1" fmla="*/ 436606 w 4374292"/>
              <a:gd name="connsiteY1" fmla="*/ 2166552 h 3453409"/>
              <a:gd name="connsiteX2" fmla="*/ 1515763 w 4374292"/>
              <a:gd name="connsiteY2" fmla="*/ 3171568 h 3453409"/>
              <a:gd name="connsiteX3" fmla="*/ 4374292 w 4374292"/>
              <a:gd name="connsiteY3" fmla="*/ 3361038 h 3453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4292" h="3453409">
                <a:moveTo>
                  <a:pt x="0" y="0"/>
                </a:moveTo>
                <a:cubicBezTo>
                  <a:pt x="91989" y="818978"/>
                  <a:pt x="183979" y="1637957"/>
                  <a:pt x="436606" y="2166552"/>
                </a:cubicBezTo>
                <a:cubicBezTo>
                  <a:pt x="689233" y="2695147"/>
                  <a:pt x="859482" y="2972487"/>
                  <a:pt x="1515763" y="3171568"/>
                </a:cubicBezTo>
                <a:cubicBezTo>
                  <a:pt x="2172044" y="3370649"/>
                  <a:pt x="4153244" y="3577968"/>
                  <a:pt x="4374292" y="3361038"/>
                </a:cubicBezTo>
              </a:path>
            </a:pathLst>
          </a:custGeom>
          <a:noFill/>
          <a:ln w="762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TextBox 56"/>
          <p:cNvSpPr txBox="1"/>
          <p:nvPr/>
        </p:nvSpPr>
        <p:spPr>
          <a:xfrm>
            <a:off x="9969285" y="2011163"/>
            <a:ext cx="1164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VARIANCE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597764" y="4533271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tx2"/>
                </a:solidFill>
              </a:rPr>
              <a:t>BIAS</a:t>
            </a:r>
            <a:endParaRPr lang="en-CA" b="1" dirty="0">
              <a:solidFill>
                <a:schemeClr val="tx2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752859" y="5636550"/>
            <a:ext cx="874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LINEAR</a:t>
            </a:r>
            <a:endParaRPr lang="en-CA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9460579" y="5636550"/>
            <a:ext cx="1522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POLYNOMIAL</a:t>
            </a:r>
            <a:endParaRPr lang="en-CA" b="1" dirty="0"/>
          </a:p>
        </p:txBody>
      </p:sp>
      <p:sp>
        <p:nvSpPr>
          <p:cNvPr id="61" name="Right Arrow 60"/>
          <p:cNvSpPr/>
          <p:nvPr/>
        </p:nvSpPr>
        <p:spPr>
          <a:xfrm>
            <a:off x="6627201" y="5691226"/>
            <a:ext cx="2833378" cy="2543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2" name="Straight Connector 61"/>
          <p:cNvCxnSpPr/>
          <p:nvPr/>
        </p:nvCxnSpPr>
        <p:spPr>
          <a:xfrm>
            <a:off x="7899400" y="1952266"/>
            <a:ext cx="0" cy="3037692"/>
          </a:xfrm>
          <a:prstGeom prst="line">
            <a:avLst/>
          </a:prstGeom>
          <a:ln w="762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reeform 62"/>
          <p:cNvSpPr/>
          <p:nvPr/>
        </p:nvSpPr>
        <p:spPr>
          <a:xfrm>
            <a:off x="6004448" y="1510976"/>
            <a:ext cx="1899139" cy="3272339"/>
          </a:xfrm>
          <a:custGeom>
            <a:avLst/>
            <a:gdLst>
              <a:gd name="connsiteX0" fmla="*/ 0 w 1899139"/>
              <a:gd name="connsiteY0" fmla="*/ 0 h 3272339"/>
              <a:gd name="connsiteX1" fmla="*/ 321548 w 1899139"/>
              <a:gd name="connsiteY1" fmla="*/ 1798655 h 3272339"/>
              <a:gd name="connsiteX2" fmla="*/ 894304 w 1899139"/>
              <a:gd name="connsiteY2" fmla="*/ 2773345 h 3272339"/>
              <a:gd name="connsiteX3" fmla="*/ 1798655 w 1899139"/>
              <a:gd name="connsiteY3" fmla="*/ 3195376 h 3272339"/>
              <a:gd name="connsiteX4" fmla="*/ 1899139 w 1899139"/>
              <a:gd name="connsiteY4" fmla="*/ 3215472 h 32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9139" h="3272339">
                <a:moveTo>
                  <a:pt x="0" y="0"/>
                </a:moveTo>
                <a:cubicBezTo>
                  <a:pt x="86248" y="668215"/>
                  <a:pt x="172497" y="1336431"/>
                  <a:pt x="321548" y="1798655"/>
                </a:cubicBezTo>
                <a:cubicBezTo>
                  <a:pt x="470599" y="2260879"/>
                  <a:pt x="648120" y="2540558"/>
                  <a:pt x="894304" y="2773345"/>
                </a:cubicBezTo>
                <a:cubicBezTo>
                  <a:pt x="1140488" y="3006132"/>
                  <a:pt x="1631183" y="3121688"/>
                  <a:pt x="1798655" y="3195376"/>
                </a:cubicBezTo>
                <a:cubicBezTo>
                  <a:pt x="1966128" y="3269064"/>
                  <a:pt x="1637882" y="3314281"/>
                  <a:pt x="1899139" y="3215472"/>
                </a:cubicBezTo>
              </a:path>
            </a:pathLst>
          </a:custGeom>
          <a:noFill/>
          <a:ln w="571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Freeform 67"/>
          <p:cNvSpPr/>
          <p:nvPr/>
        </p:nvSpPr>
        <p:spPr>
          <a:xfrm flipH="1">
            <a:off x="7899400" y="1510976"/>
            <a:ext cx="1899139" cy="3272339"/>
          </a:xfrm>
          <a:custGeom>
            <a:avLst/>
            <a:gdLst>
              <a:gd name="connsiteX0" fmla="*/ 0 w 1899139"/>
              <a:gd name="connsiteY0" fmla="*/ 0 h 3272339"/>
              <a:gd name="connsiteX1" fmla="*/ 321548 w 1899139"/>
              <a:gd name="connsiteY1" fmla="*/ 1798655 h 3272339"/>
              <a:gd name="connsiteX2" fmla="*/ 894304 w 1899139"/>
              <a:gd name="connsiteY2" fmla="*/ 2773345 h 3272339"/>
              <a:gd name="connsiteX3" fmla="*/ 1798655 w 1899139"/>
              <a:gd name="connsiteY3" fmla="*/ 3195376 h 3272339"/>
              <a:gd name="connsiteX4" fmla="*/ 1899139 w 1899139"/>
              <a:gd name="connsiteY4" fmla="*/ 3215472 h 327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9139" h="3272339">
                <a:moveTo>
                  <a:pt x="0" y="0"/>
                </a:moveTo>
                <a:cubicBezTo>
                  <a:pt x="86248" y="668215"/>
                  <a:pt x="172497" y="1336431"/>
                  <a:pt x="321548" y="1798655"/>
                </a:cubicBezTo>
                <a:cubicBezTo>
                  <a:pt x="470599" y="2260879"/>
                  <a:pt x="648120" y="2540558"/>
                  <a:pt x="894304" y="2773345"/>
                </a:cubicBezTo>
                <a:cubicBezTo>
                  <a:pt x="1140488" y="3006132"/>
                  <a:pt x="1631183" y="3121688"/>
                  <a:pt x="1798655" y="3195376"/>
                </a:cubicBezTo>
                <a:cubicBezTo>
                  <a:pt x="1966128" y="3269064"/>
                  <a:pt x="1637882" y="3314281"/>
                  <a:pt x="1899139" y="3215472"/>
                </a:cubicBezTo>
              </a:path>
            </a:pathLst>
          </a:custGeom>
          <a:noFill/>
          <a:ln w="571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TextBox 68"/>
          <p:cNvSpPr txBox="1"/>
          <p:nvPr/>
        </p:nvSpPr>
        <p:spPr>
          <a:xfrm>
            <a:off x="8928324" y="1607997"/>
            <a:ext cx="1014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rgbClr val="00B050"/>
                </a:solidFill>
              </a:rPr>
              <a:t>TOTAL ERROR</a:t>
            </a:r>
            <a:endParaRPr lang="en-CA" b="1" dirty="0">
              <a:solidFill>
                <a:srgbClr val="00B05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121036" y="1360166"/>
            <a:ext cx="1556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/>
              <a:t>OPTIMUM MODEL </a:t>
            </a:r>
            <a:endParaRPr lang="en-CA" b="1" dirty="0"/>
          </a:p>
        </p:txBody>
      </p:sp>
      <p:sp>
        <p:nvSpPr>
          <p:cNvPr id="2" name="Rectangle 1"/>
          <p:cNvSpPr/>
          <p:nvPr/>
        </p:nvSpPr>
        <p:spPr>
          <a:xfrm>
            <a:off x="335586" y="1630965"/>
            <a:ext cx="4663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Regularization works by reducing the variance at the cost of adding some bias to the model.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 trade-off between variance and bias occurs</a:t>
            </a:r>
          </a:p>
        </p:txBody>
      </p:sp>
    </p:spTree>
    <p:extLst>
      <p:ext uri="{BB962C8B-B14F-4D97-AF65-F5344CB8AC3E}">
        <p14:creationId xmlns:p14="http://schemas.microsoft.com/office/powerpoint/2010/main" val="65449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335586" y="278327"/>
            <a:ext cx="118564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MODEL COMPLEXITY VS. ERROR</a:t>
            </a:r>
          </a:p>
        </p:txBody>
      </p:sp>
      <p:graphicFrame>
        <p:nvGraphicFramePr>
          <p:cNvPr id="21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2041090"/>
              </p:ext>
            </p:extLst>
          </p:nvPr>
        </p:nvGraphicFramePr>
        <p:xfrm>
          <a:off x="533400" y="1321435"/>
          <a:ext cx="10972800" cy="293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5486400"/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MODEL #1 (LINEAR</a:t>
                      </a:r>
                      <a:r>
                        <a:rPr lang="en-CA" baseline="0" dirty="0" smtClean="0"/>
                        <a:t> REGRESSION) (SIMPLE)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MODEL #2 (HIGH</a:t>
                      </a:r>
                      <a:r>
                        <a:rPr lang="en-CA" baseline="0" dirty="0" smtClean="0"/>
                        <a:t> ORDER POLYNOMIAL) (COMPLEX)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b="0" dirty="0" smtClean="0"/>
                        <a:t>Model has </a:t>
                      </a:r>
                      <a:r>
                        <a:rPr lang="en-CA" b="1" dirty="0" smtClean="0"/>
                        <a:t>High</a:t>
                      </a:r>
                      <a:r>
                        <a:rPr lang="en-CA" b="1" baseline="0" dirty="0" smtClean="0"/>
                        <a:t> bias </a:t>
                      </a:r>
                      <a:r>
                        <a:rPr lang="en-CA" baseline="0" dirty="0" smtClean="0"/>
                        <a:t>because it is very rigid (not flexible) and cannot fit the training dataset well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Model has </a:t>
                      </a:r>
                      <a:r>
                        <a:rPr lang="en-CA" b="1" dirty="0" smtClean="0"/>
                        <a:t>small</a:t>
                      </a:r>
                      <a:r>
                        <a:rPr lang="en-CA" b="1" baseline="0" dirty="0" smtClean="0"/>
                        <a:t> bias </a:t>
                      </a:r>
                      <a:r>
                        <a:rPr lang="en-CA" baseline="0" dirty="0" smtClean="0"/>
                        <a:t>because it is flexible and can fit the training dataset very well.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Has </a:t>
                      </a:r>
                      <a:r>
                        <a:rPr lang="en-CA" b="1" dirty="0" smtClean="0"/>
                        <a:t>small variance</a:t>
                      </a:r>
                      <a:r>
                        <a:rPr lang="en-CA" b="1" baseline="0" dirty="0" smtClean="0"/>
                        <a:t> (variability) </a:t>
                      </a:r>
                      <a:r>
                        <a:rPr lang="en-CA" baseline="0" dirty="0" smtClean="0"/>
                        <a:t>because it can fit the training data and the testing data with similar level (the model is able to generalize better) and avoids overfitting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Has </a:t>
                      </a:r>
                      <a:r>
                        <a:rPr lang="en-CA" b="1" dirty="0" smtClean="0"/>
                        <a:t>large</a:t>
                      </a:r>
                      <a:r>
                        <a:rPr lang="en-CA" b="1" baseline="0" dirty="0" smtClean="0"/>
                        <a:t> variance (variability) </a:t>
                      </a:r>
                      <a:r>
                        <a:rPr lang="en-CA" baseline="0" dirty="0" smtClean="0"/>
                        <a:t>because the model over fitted the training dataset and it performs poorly on the testing dataset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baseline="0" dirty="0" smtClean="0"/>
                        <a:t>Performance is consistent between the training dataset and the testing dataset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Performance</a:t>
                      </a:r>
                      <a:r>
                        <a:rPr lang="en-CA" baseline="0" dirty="0" smtClean="0"/>
                        <a:t> varies greatly between the training dataset and the testing dataset (high variability)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Good</a:t>
                      </a:r>
                      <a:r>
                        <a:rPr lang="en-CA" baseline="0" dirty="0" smtClean="0"/>
                        <a:t> generalization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Over fitted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838200" y="4257675"/>
            <a:ext cx="1051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i="1" dirty="0" smtClean="0"/>
              <a:t>Variance measures the difference in fits between the training dataset and the testing dataset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i="1" dirty="0" smtClean="0"/>
              <a:t>If the model generalizes better, the model has small variance which means the model performance is consistent among the training and testing datasets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i="1" dirty="0" smtClean="0"/>
              <a:t>If the model over fits the training dataset, the model has large variance</a:t>
            </a:r>
            <a:endParaRPr lang="en-CA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1599471" y="5458004"/>
            <a:ext cx="9328644" cy="64633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b="1" dirty="0" smtClean="0"/>
              <a:t>PERFECT REGRESSION MODEL SHALL HAVE SMALL BIAS AND SMALL VARIABILITY!</a:t>
            </a:r>
          </a:p>
          <a:p>
            <a:pPr algn="ctr"/>
            <a:r>
              <a:rPr lang="en-CA" b="1" dirty="0" smtClean="0"/>
              <a:t>A TRADEOFF BETWEEN THE BIAS AND VARIANCE SHALL BE PERFORMED FOR ULTIMATE RESULTS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326445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664</Words>
  <Application>Microsoft Office PowerPoint</Application>
  <PresentationFormat>Widescreen</PresentationFormat>
  <Paragraphs>85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Montserrat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Ryan Ahmed</cp:lastModifiedBy>
  <cp:revision>80</cp:revision>
  <dcterms:created xsi:type="dcterms:W3CDTF">2019-05-23T09:27:58Z</dcterms:created>
  <dcterms:modified xsi:type="dcterms:W3CDTF">2019-06-15T01:46:53Z</dcterms:modified>
</cp:coreProperties>
</file>