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6" r:id="rId2"/>
    <p:sldId id="264" r:id="rId3"/>
    <p:sldId id="287" r:id="rId4"/>
    <p:sldId id="288" r:id="rId5"/>
    <p:sldId id="289" r:id="rId6"/>
    <p:sldId id="290" r:id="rId7"/>
    <p:sldId id="293" r:id="rId8"/>
    <p:sldId id="294" r:id="rId9"/>
    <p:sldId id="295" r:id="rId10"/>
    <p:sldId id="29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2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16.06.2019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5C1B52A-51DB-404A-8E99-A04068EE7437}"/>
              </a:ext>
            </a:extLst>
          </p:cNvPr>
          <p:cNvSpPr/>
          <p:nvPr/>
        </p:nvSpPr>
        <p:spPr>
          <a:xfrm>
            <a:off x="464590" y="2351366"/>
            <a:ext cx="5918103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LOGISTIC </a:t>
            </a:r>
          </a:p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REGRESSION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PRECISION Vs. </a:t>
            </a:r>
            <a:r>
              <a:rPr lang="en-CA" sz="3000" b="1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RECALL EXAMPLE 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1123950" y="4703246"/>
            <a:ext cx="10572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Accuracy = (TP+TN) / (TP + TN + FP + FN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) = 91%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Precision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TP/Total 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Predictions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(TP+FP) 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= ½=50%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Recall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Actual TRUE = TP/ (TP+FN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) = 1/9 = 11%</a:t>
            </a: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Google Shape;123;p17"/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4449798" y="2314782"/>
          <a:ext cx="3236832" cy="2574512"/>
        </p:xfrm>
        <a:graphic>
          <a:graphicData uri="http://schemas.openxmlformats.org/drawingml/2006/table">
            <a:tbl>
              <a:tblPr firstRow="1" bandRow="1"/>
              <a:tblGrid>
                <a:gridCol w="1618416"/>
                <a:gridCol w="1618416"/>
              </a:tblGrid>
              <a:tr h="1303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707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Left Brace 8"/>
          <p:cNvSpPr/>
          <p:nvPr/>
        </p:nvSpPr>
        <p:spPr>
          <a:xfrm>
            <a:off x="3805929" y="2307656"/>
            <a:ext cx="424543" cy="2432167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Left Brace 10"/>
          <p:cNvSpPr/>
          <p:nvPr/>
        </p:nvSpPr>
        <p:spPr>
          <a:xfrm rot="5400000">
            <a:off x="5977877" y="263563"/>
            <a:ext cx="384139" cy="3306947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0554" y="3292906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9959" y="1088168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3741" y="27684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TP = 1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70389" y="4028335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TN = 90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8700" y="3998826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38736" y="1855799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54848" y="180003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40026" y="27684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Roboto"/>
              </a:rPr>
              <a:t>FP = 1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8336" y="4044359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FN = 8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972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/>
      <p:bldP spid="13" grpId="0"/>
      <p:bldP spid="14" grpId="0"/>
      <p:bldP spid="15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LOGISTIC REGRESSION</a:t>
            </a:r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: INTUITION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9700" y="1278900"/>
            <a:ext cx="113141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panose="02000505000000020004" pitchFamily="2" charset="0"/>
              </a:rPr>
              <a:t>Linear regression </a:t>
            </a:r>
            <a:r>
              <a:rPr lang="en-CA" sz="2000" dirty="0">
                <a:latin typeface="Montserrat" panose="02000505000000020004" pitchFamily="2" charset="0"/>
              </a:rPr>
              <a:t>is used to predict outputs on a continuous spectrum. </a:t>
            </a: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panose="02000505000000020004" pitchFamily="2" charset="0"/>
              </a:rPr>
              <a:t> Example</a:t>
            </a:r>
            <a:r>
              <a:rPr lang="en-CA" dirty="0">
                <a:latin typeface="Montserrat" panose="02000505000000020004" pitchFamily="2" charset="0"/>
              </a:rPr>
              <a:t>: predicting revenue based on the outside air temperature.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panose="02000505000000020004" pitchFamily="2" charset="0"/>
              </a:rPr>
              <a:t>Logistic regression is used to predict binary outputs</a:t>
            </a:r>
            <a:r>
              <a:rPr lang="en-CA" sz="2000" dirty="0">
                <a:latin typeface="Montserrat" panose="02000505000000020004" pitchFamily="2" charset="0"/>
              </a:rPr>
              <a:t> with </a:t>
            </a:r>
            <a:r>
              <a:rPr lang="en-CA" sz="2000" dirty="0" smtClean="0">
                <a:latin typeface="Montserrat" panose="02000505000000020004" pitchFamily="2" charset="0"/>
              </a:rPr>
              <a:t>2 possible values (0 or 1)</a:t>
            </a:r>
            <a:endParaRPr lang="en-CA" sz="2000" dirty="0">
              <a:latin typeface="Montserrat" panose="02000505000000020004" pitchFamily="2" charset="0"/>
            </a:endParaRP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panose="02000505000000020004" pitchFamily="2" charset="0"/>
              </a:rPr>
              <a:t> Logistic </a:t>
            </a:r>
            <a:r>
              <a:rPr lang="en-CA" dirty="0">
                <a:latin typeface="Montserrat" panose="02000505000000020004" pitchFamily="2" charset="0"/>
              </a:rPr>
              <a:t>model output can be one of two classes: pass/fail, win/lose, healthy/sick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800" dirty="0">
              <a:latin typeface="Montserrat" charset="0"/>
              <a:ea typeface="Montserrat" charset="0"/>
              <a:cs typeface="Montserrat" charset="0"/>
            </a:endParaRPr>
          </a:p>
          <a:p>
            <a:pPr fontAlgn="base"/>
            <a:endParaRPr lang="en-CA" sz="1800" dirty="0" smtClean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2273946" y="3279496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297378" y="5645234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290202" y="3031524"/>
            <a:ext cx="37834" cy="2684438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447095" y="550963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3043686" y="551558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3600856" y="550963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3966689" y="315861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5830172" y="312943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6271264" y="312943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5397502" y="31390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4548292" y="313851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TextBox 22"/>
          <p:cNvSpPr txBox="1"/>
          <p:nvPr/>
        </p:nvSpPr>
        <p:spPr>
          <a:xfrm>
            <a:off x="4912793" y="5665644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HOURS OF STUDYING</a:t>
            </a:r>
            <a:endParaRPr lang="en-CA" sz="2400" b="1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1212565" y="4004159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PASS/FAIL</a:t>
            </a:r>
            <a:endParaRPr lang="en-CA" sz="2400" b="1" dirty="0"/>
          </a:p>
        </p:txBody>
      </p:sp>
      <p:sp>
        <p:nvSpPr>
          <p:cNvPr id="25" name="Oval 24"/>
          <p:cNvSpPr/>
          <p:nvPr/>
        </p:nvSpPr>
        <p:spPr>
          <a:xfrm>
            <a:off x="4154189" y="550344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4612517" y="551561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62194"/>
              </p:ext>
            </p:extLst>
          </p:nvPr>
        </p:nvGraphicFramePr>
        <p:xfrm>
          <a:off x="7768191" y="2801722"/>
          <a:ext cx="353352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762"/>
                <a:gridCol w="17667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Hours</a:t>
                      </a:r>
                      <a:r>
                        <a:rPr lang="en-CA" baseline="0" dirty="0" smtClean="0"/>
                        <a:t> Studying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Pass/Fail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1.5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3.25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0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5" name="Straight Connector 34"/>
          <p:cNvCxnSpPr/>
          <p:nvPr/>
        </p:nvCxnSpPr>
        <p:spPr>
          <a:xfrm flipH="1">
            <a:off x="4091643" y="2724933"/>
            <a:ext cx="1447959" cy="3721430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flipV="1">
            <a:off x="4296289" y="3948984"/>
            <a:ext cx="713861" cy="37377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48999" y="4131948"/>
            <a:ext cx="2167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LINEAR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pic>
        <p:nvPicPr>
          <p:cNvPr id="38" name="Picture 2" descr="Image result for fai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918" y="4099043"/>
            <a:ext cx="2539914" cy="142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61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LOGISTIC REGRESSION</a:t>
            </a:r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: INTUITION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9700" y="1278900"/>
            <a:ext cx="11472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panose="02000505000000020004" pitchFamily="2" charset="0"/>
              </a:rPr>
              <a:t>Linear regression is not suitable for classification problem.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panose="02000505000000020004" pitchFamily="2" charset="0"/>
              </a:rPr>
              <a:t>Linear regression is unbounded, so logistic regression will be better candidate in which the output value ranges from 0 to 1.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800" dirty="0">
              <a:latin typeface="Montserrat" charset="0"/>
              <a:ea typeface="Montserrat" charset="0"/>
              <a:cs typeface="Montserrat" charset="0"/>
            </a:endParaRPr>
          </a:p>
          <a:p>
            <a:pPr fontAlgn="base"/>
            <a:endParaRPr lang="en-CA" sz="1800" dirty="0" smtClean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3744904" y="2992903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768336" y="5358641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3744902" y="2467429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3918053" y="522304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514644" y="522899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5129095" y="523120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5437647" y="287202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7301130" y="284284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7742222" y="284284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6885054" y="285743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6019250" y="285192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62799" y="5501429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HOURS OF STUDYING</a:t>
            </a:r>
            <a:endParaRPr lang="en-CA" sz="2400" b="1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3523" y="3717566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PASS/FAIL</a:t>
            </a:r>
            <a:endParaRPr lang="en-CA" sz="2400" b="1" dirty="0"/>
          </a:p>
        </p:txBody>
      </p:sp>
      <p:sp>
        <p:nvSpPr>
          <p:cNvPr id="45" name="Oval 44"/>
          <p:cNvSpPr/>
          <p:nvPr/>
        </p:nvSpPr>
        <p:spPr>
          <a:xfrm>
            <a:off x="5601446" y="520131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6019249" y="520131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5562600" y="1934029"/>
            <a:ext cx="1674261" cy="4225741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flipV="1">
            <a:off x="6009100" y="2391397"/>
            <a:ext cx="1001460" cy="343708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37895" y="2438340"/>
            <a:ext cx="2167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LINEAR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4189270" y="3045263"/>
            <a:ext cx="4523874" cy="2290351"/>
          </a:xfrm>
          <a:custGeom>
            <a:avLst/>
            <a:gdLst>
              <a:gd name="connsiteX0" fmla="*/ 0 w 4523874"/>
              <a:gd name="connsiteY0" fmla="*/ 1890929 h 1915505"/>
              <a:gd name="connsiteX1" fmla="*/ 1395663 w 4523874"/>
              <a:gd name="connsiteY1" fmla="*/ 1878897 h 1915505"/>
              <a:gd name="connsiteX2" fmla="*/ 1816769 w 4523874"/>
              <a:gd name="connsiteY2" fmla="*/ 1542013 h 1915505"/>
              <a:gd name="connsiteX3" fmla="*/ 2346158 w 4523874"/>
              <a:gd name="connsiteY3" fmla="*/ 423076 h 1915505"/>
              <a:gd name="connsiteX4" fmla="*/ 3092116 w 4523874"/>
              <a:gd name="connsiteY4" fmla="*/ 50097 h 1915505"/>
              <a:gd name="connsiteX5" fmla="*/ 4523874 w 4523874"/>
              <a:gd name="connsiteY5" fmla="*/ 14002 h 191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874" h="1915505">
                <a:moveTo>
                  <a:pt x="0" y="1890929"/>
                </a:moveTo>
                <a:cubicBezTo>
                  <a:pt x="546434" y="1913989"/>
                  <a:pt x="1092868" y="1937050"/>
                  <a:pt x="1395663" y="1878897"/>
                </a:cubicBezTo>
                <a:cubicBezTo>
                  <a:pt x="1698458" y="1820744"/>
                  <a:pt x="1658353" y="1784650"/>
                  <a:pt x="1816769" y="1542013"/>
                </a:cubicBezTo>
                <a:cubicBezTo>
                  <a:pt x="1975185" y="1299376"/>
                  <a:pt x="2133600" y="671729"/>
                  <a:pt x="2346158" y="423076"/>
                </a:cubicBezTo>
                <a:cubicBezTo>
                  <a:pt x="2558716" y="174423"/>
                  <a:pt x="2729163" y="118276"/>
                  <a:pt x="3092116" y="50097"/>
                </a:cubicBezTo>
                <a:cubicBezTo>
                  <a:pt x="3455069" y="-18082"/>
                  <a:pt x="4094748" y="-2040"/>
                  <a:pt x="4523874" y="14002"/>
                </a:cubicBezTo>
              </a:path>
            </a:pathLst>
          </a:cu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TextBox 50"/>
          <p:cNvSpPr txBox="1"/>
          <p:nvPr/>
        </p:nvSpPr>
        <p:spPr>
          <a:xfrm>
            <a:off x="4075391" y="3605499"/>
            <a:ext cx="2167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LOGISTIC REGRESSION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52" name="Curved Connector 51"/>
          <p:cNvCxnSpPr/>
          <p:nvPr/>
        </p:nvCxnSpPr>
        <p:spPr>
          <a:xfrm flipV="1">
            <a:off x="4798843" y="3988134"/>
            <a:ext cx="1504605" cy="612651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94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9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49" grpId="0"/>
      <p:bldP spid="50" grpId="0" animBg="1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LOGISTIC REGRESSION</a:t>
            </a:r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: </a:t>
            </a:r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MATH</a:t>
            </a:r>
            <a:endParaRPr lang="en-US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9700" y="1278900"/>
            <a:ext cx="11472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panose="02000505000000020004" pitchFamily="2" charset="0"/>
              </a:rPr>
              <a:t>Linear regression is not suitable for classification problem.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panose="02000505000000020004" pitchFamily="2" charset="0"/>
              </a:rPr>
              <a:t>Linear regression is unbounded, so logistic regression will be better candidate in which the output value ranges from 0 to 1.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800" dirty="0">
              <a:latin typeface="Montserrat" charset="0"/>
              <a:ea typeface="Montserrat" charset="0"/>
              <a:cs typeface="Montserrat" charset="0"/>
            </a:endParaRPr>
          </a:p>
          <a:p>
            <a:pPr fontAlgn="base"/>
            <a:endParaRPr lang="en-CA" sz="1800" dirty="0" smtClean="0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86930" y="729922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477023" y="3157733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500455" y="5523471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1477021" y="2632259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1650172" y="538787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2246763" y="539382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2861214" y="539603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3169766" y="30368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5033249" y="300767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5474341" y="300767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4617173" y="302226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3751369" y="301675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TextBox 58"/>
          <p:cNvSpPr txBox="1"/>
          <p:nvPr/>
        </p:nvSpPr>
        <p:spPr>
          <a:xfrm>
            <a:off x="3943138" y="5655024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HOURS OF STUDYING</a:t>
            </a:r>
            <a:endParaRPr lang="en-CA" sz="2400" b="1" dirty="0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415642" y="3882396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PASS/FAIL</a:t>
            </a:r>
            <a:endParaRPr lang="en-CA" sz="2400" b="1" dirty="0"/>
          </a:p>
        </p:txBody>
      </p:sp>
      <p:sp>
        <p:nvSpPr>
          <p:cNvPr id="61" name="Oval 60"/>
          <p:cNvSpPr/>
          <p:nvPr/>
        </p:nvSpPr>
        <p:spPr>
          <a:xfrm>
            <a:off x="3333565" y="53661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3751368" y="53661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Freeform 62"/>
          <p:cNvSpPr/>
          <p:nvPr/>
        </p:nvSpPr>
        <p:spPr>
          <a:xfrm>
            <a:off x="1921389" y="3210093"/>
            <a:ext cx="4523874" cy="2290351"/>
          </a:xfrm>
          <a:custGeom>
            <a:avLst/>
            <a:gdLst>
              <a:gd name="connsiteX0" fmla="*/ 0 w 4523874"/>
              <a:gd name="connsiteY0" fmla="*/ 1890929 h 1915505"/>
              <a:gd name="connsiteX1" fmla="*/ 1395663 w 4523874"/>
              <a:gd name="connsiteY1" fmla="*/ 1878897 h 1915505"/>
              <a:gd name="connsiteX2" fmla="*/ 1816769 w 4523874"/>
              <a:gd name="connsiteY2" fmla="*/ 1542013 h 1915505"/>
              <a:gd name="connsiteX3" fmla="*/ 2346158 w 4523874"/>
              <a:gd name="connsiteY3" fmla="*/ 423076 h 1915505"/>
              <a:gd name="connsiteX4" fmla="*/ 3092116 w 4523874"/>
              <a:gd name="connsiteY4" fmla="*/ 50097 h 1915505"/>
              <a:gd name="connsiteX5" fmla="*/ 4523874 w 4523874"/>
              <a:gd name="connsiteY5" fmla="*/ 14002 h 191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874" h="1915505">
                <a:moveTo>
                  <a:pt x="0" y="1890929"/>
                </a:moveTo>
                <a:cubicBezTo>
                  <a:pt x="546434" y="1913989"/>
                  <a:pt x="1092868" y="1937050"/>
                  <a:pt x="1395663" y="1878897"/>
                </a:cubicBezTo>
                <a:cubicBezTo>
                  <a:pt x="1698458" y="1820744"/>
                  <a:pt x="1658353" y="1784650"/>
                  <a:pt x="1816769" y="1542013"/>
                </a:cubicBezTo>
                <a:cubicBezTo>
                  <a:pt x="1975185" y="1299376"/>
                  <a:pt x="2133600" y="671729"/>
                  <a:pt x="2346158" y="423076"/>
                </a:cubicBezTo>
                <a:cubicBezTo>
                  <a:pt x="2558716" y="174423"/>
                  <a:pt x="2729163" y="118276"/>
                  <a:pt x="3092116" y="50097"/>
                </a:cubicBezTo>
                <a:cubicBezTo>
                  <a:pt x="3455069" y="-18082"/>
                  <a:pt x="4094748" y="-2040"/>
                  <a:pt x="4523874" y="14002"/>
                </a:cubicBezTo>
              </a:path>
            </a:pathLst>
          </a:cu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TextBox 63"/>
          <p:cNvSpPr txBox="1"/>
          <p:nvPr/>
        </p:nvSpPr>
        <p:spPr>
          <a:xfrm>
            <a:off x="1807510" y="3770329"/>
            <a:ext cx="2167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LOGISTIC REGRESSION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65" name="Curved Connector 64"/>
          <p:cNvCxnSpPr/>
          <p:nvPr/>
        </p:nvCxnSpPr>
        <p:spPr>
          <a:xfrm flipV="1">
            <a:off x="2530962" y="4152964"/>
            <a:ext cx="1504605" cy="612651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7477547" y="3210093"/>
                <a:ext cx="6096000" cy="335540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 smtClean="0">
                    <a:latin typeface="medium-content-serif-font"/>
                  </a:rPr>
                  <a:t>Linear equation: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 smtClean="0">
                    <a:latin typeface="medium-content-serif-font"/>
                  </a:rPr>
                  <a:t>Apply Sigmoid function: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𝑠𝑖𝑔𝑚𝑜𝑖𝑑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CA" sz="2400" b="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endParaRPr lang="en-CA" sz="2400" dirty="0" smtClean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p>
                        </m:sSup>
                      </m:den>
                    </m:f>
                  </m:oMath>
                </a14:m>
                <a:endParaRPr lang="en-CA" sz="2400" dirty="0" smtClean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CA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den>
                    </m:f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400" dirty="0">
                  <a:latin typeface="medium-content-serif-font"/>
                </a:endParaRPr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7547" y="3210093"/>
                <a:ext cx="6096000" cy="3355406"/>
              </a:xfrm>
              <a:prstGeom prst="rect">
                <a:avLst/>
              </a:prstGeom>
              <a:blipFill rotWithShape="0">
                <a:blip r:embed="rId3"/>
                <a:stretch>
                  <a:fillRect l="-1400" t="-127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591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2" y="297659"/>
            <a:ext cx="120775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LOGISTIC REGRESSION: FROM PROBABILITY TO CLASS</a:t>
            </a:r>
          </a:p>
          <a:p>
            <a:endParaRPr lang="en-US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9700" y="1278900"/>
            <a:ext cx="11472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panose="02000505000000020004" pitchFamily="2" charset="0"/>
              </a:rPr>
              <a:t>Now </a:t>
            </a:r>
            <a:r>
              <a:rPr lang="en-CA" sz="2000" dirty="0">
                <a:latin typeface="Montserrat" panose="02000505000000020004" pitchFamily="2" charset="0"/>
              </a:rPr>
              <a:t>we need to convert from a probability to a class value which is “0” or “1”.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800" dirty="0">
              <a:latin typeface="Montserrat" charset="0"/>
              <a:ea typeface="Montserrat" charset="0"/>
              <a:cs typeface="Montserrat" charset="0"/>
            </a:endParaRPr>
          </a:p>
          <a:p>
            <a:pPr fontAlgn="base"/>
            <a:endParaRPr lang="en-CA" sz="18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1531113" y="3645249"/>
            <a:ext cx="2523367" cy="121404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bg1">
                    <a:lumMod val="50000"/>
                  </a:schemeClr>
                </a:solidFill>
              </a:rPr>
              <a:t>Class 0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035567" y="2551910"/>
            <a:ext cx="2898633" cy="102321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bg1">
                    <a:lumMod val="50000"/>
                  </a:schemeClr>
                </a:solidFill>
              </a:rPr>
              <a:t>Class 1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1477023" y="2522733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500455" y="4888471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1477021" y="1997259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1650172" y="475287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246763" y="475882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861214" y="476103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3169766" y="24018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033249" y="237267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5474341" y="237267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4617173" y="238726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3751369" y="238175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94918" y="5031259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HOURS OF STUDYING</a:t>
            </a:r>
            <a:endParaRPr lang="en-CA" sz="2400" b="1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-17803" y="3200728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PASS/FAIL</a:t>
            </a:r>
            <a:endParaRPr lang="en-CA" sz="2400" b="1" dirty="0"/>
          </a:p>
        </p:txBody>
      </p:sp>
      <p:sp>
        <p:nvSpPr>
          <p:cNvPr id="46" name="Oval 45"/>
          <p:cNvSpPr/>
          <p:nvPr/>
        </p:nvSpPr>
        <p:spPr>
          <a:xfrm>
            <a:off x="3333565" y="47311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3751368" y="47311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1921389" y="2575093"/>
            <a:ext cx="4523874" cy="2290351"/>
          </a:xfrm>
          <a:custGeom>
            <a:avLst/>
            <a:gdLst>
              <a:gd name="connsiteX0" fmla="*/ 0 w 4523874"/>
              <a:gd name="connsiteY0" fmla="*/ 1890929 h 1915505"/>
              <a:gd name="connsiteX1" fmla="*/ 1395663 w 4523874"/>
              <a:gd name="connsiteY1" fmla="*/ 1878897 h 1915505"/>
              <a:gd name="connsiteX2" fmla="*/ 1816769 w 4523874"/>
              <a:gd name="connsiteY2" fmla="*/ 1542013 h 1915505"/>
              <a:gd name="connsiteX3" fmla="*/ 2346158 w 4523874"/>
              <a:gd name="connsiteY3" fmla="*/ 423076 h 1915505"/>
              <a:gd name="connsiteX4" fmla="*/ 3092116 w 4523874"/>
              <a:gd name="connsiteY4" fmla="*/ 50097 h 1915505"/>
              <a:gd name="connsiteX5" fmla="*/ 4523874 w 4523874"/>
              <a:gd name="connsiteY5" fmla="*/ 14002 h 191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874" h="1915505">
                <a:moveTo>
                  <a:pt x="0" y="1890929"/>
                </a:moveTo>
                <a:cubicBezTo>
                  <a:pt x="546434" y="1913989"/>
                  <a:pt x="1092868" y="1937050"/>
                  <a:pt x="1395663" y="1878897"/>
                </a:cubicBezTo>
                <a:cubicBezTo>
                  <a:pt x="1698458" y="1820744"/>
                  <a:pt x="1658353" y="1784650"/>
                  <a:pt x="1816769" y="1542013"/>
                </a:cubicBezTo>
                <a:cubicBezTo>
                  <a:pt x="1975185" y="1299376"/>
                  <a:pt x="2133600" y="671729"/>
                  <a:pt x="2346158" y="423076"/>
                </a:cubicBezTo>
                <a:cubicBezTo>
                  <a:pt x="2558716" y="174423"/>
                  <a:pt x="2729163" y="118276"/>
                  <a:pt x="3092116" y="50097"/>
                </a:cubicBezTo>
                <a:cubicBezTo>
                  <a:pt x="3455069" y="-18082"/>
                  <a:pt x="4094748" y="-2040"/>
                  <a:pt x="4523874" y="14002"/>
                </a:cubicBezTo>
              </a:path>
            </a:pathLst>
          </a:cu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9" name="Curved Connector 48"/>
          <p:cNvCxnSpPr/>
          <p:nvPr/>
        </p:nvCxnSpPr>
        <p:spPr>
          <a:xfrm rot="10800000">
            <a:off x="5033249" y="3647737"/>
            <a:ext cx="1196838" cy="71369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1587712" y="3575124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169035" y="4097367"/>
            <a:ext cx="2167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THRESHOLD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94493" y="3358880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0.5</a:t>
            </a:r>
            <a:endParaRPr lang="en-CA" sz="2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1621982" y="2799265"/>
            <a:ext cx="2167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LOGISTIC REGRESSION MODEL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69" name="Curved Connector 68"/>
          <p:cNvCxnSpPr/>
          <p:nvPr/>
        </p:nvCxnSpPr>
        <p:spPr>
          <a:xfrm>
            <a:off x="2666900" y="3125258"/>
            <a:ext cx="1200877" cy="851635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7206128" y="2203201"/>
                <a:ext cx="6096000" cy="254967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 smtClean="0">
                    <a:latin typeface="medium-content-serif-font"/>
                  </a:rPr>
                  <a:t>Linear equation: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 smtClean="0">
                    <a:latin typeface="medium-content-serif-font"/>
                  </a:rPr>
                  <a:t>Apply Sigmoid function: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𝑠𝑖𝑔𝑚𝑜𝑖𝑑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CA" sz="2400" b="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endParaRPr lang="en-CA" sz="2400" dirty="0" smtClean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p>
                        </m:sSup>
                      </m:den>
                    </m:f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400" dirty="0">
                  <a:latin typeface="medium-content-serif-font"/>
                </a:endParaRPr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6128" y="2203201"/>
                <a:ext cx="6096000" cy="2549672"/>
              </a:xfrm>
              <a:prstGeom prst="rect">
                <a:avLst/>
              </a:prstGeom>
              <a:blipFill rotWithShape="0">
                <a:blip r:embed="rId3"/>
                <a:stretch>
                  <a:fillRect l="-1300" t="-167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6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52" grpId="0"/>
      <p:bldP spid="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5C1B52A-51DB-404A-8E99-A04068EE7437}"/>
              </a:ext>
            </a:extLst>
          </p:cNvPr>
          <p:cNvSpPr/>
          <p:nvPr/>
        </p:nvSpPr>
        <p:spPr>
          <a:xfrm>
            <a:off x="464590" y="2351366"/>
            <a:ext cx="5918103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PERFORMANCE ASSESSMENT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9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CONFUSION MATRIX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1" name="Google Shape;123;p17"/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4449798" y="2314782"/>
          <a:ext cx="4145594" cy="3526786"/>
        </p:xfrm>
        <a:graphic>
          <a:graphicData uri="http://schemas.openxmlformats.org/drawingml/2006/table">
            <a:tbl>
              <a:tblPr firstRow="1" bandRow="1"/>
              <a:tblGrid>
                <a:gridCol w="2072797"/>
                <a:gridCol w="2072797"/>
              </a:tblGrid>
              <a:tr h="178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4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" name="Left Brace 52"/>
          <p:cNvSpPr/>
          <p:nvPr/>
        </p:nvSpPr>
        <p:spPr>
          <a:xfrm>
            <a:off x="3805929" y="2307656"/>
            <a:ext cx="424543" cy="3594163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4" name="Left Brace 53"/>
          <p:cNvSpPr/>
          <p:nvPr/>
        </p:nvSpPr>
        <p:spPr>
          <a:xfrm rot="5400000">
            <a:off x="6330526" y="-89087"/>
            <a:ext cx="384139" cy="4012246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8797" y="3869398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04340" y="110754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847543" y="2976614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TRUE +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53262" y="4762479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TRUE -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066970" y="507606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26072" y="184599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32886" y="1829260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49053" y="2986232"/>
            <a:ext cx="144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Roboto"/>
              </a:rPr>
              <a:t>FALSE +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72854" y="4762479"/>
            <a:ext cx="1363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FALSE 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cxnSp>
        <p:nvCxnSpPr>
          <p:cNvPr id="65" name="Curved Connector 64"/>
          <p:cNvCxnSpPr/>
          <p:nvPr/>
        </p:nvCxnSpPr>
        <p:spPr>
          <a:xfrm rot="10800000" flipV="1">
            <a:off x="3094995" y="5590997"/>
            <a:ext cx="1647376" cy="32564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6" name="Curved Connector 65"/>
          <p:cNvCxnSpPr/>
          <p:nvPr/>
        </p:nvCxnSpPr>
        <p:spPr>
          <a:xfrm flipV="1">
            <a:off x="8174577" y="2497287"/>
            <a:ext cx="1655221" cy="55286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958014" y="5454976"/>
            <a:ext cx="25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Roboto"/>
              </a:rPr>
              <a:t>TYPE II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51448" y="2702484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Roboto"/>
              </a:rPr>
              <a:t>TYPE 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35058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/>
      <p:bldP spid="56" grpId="0"/>
      <p:bldP spid="57" grpId="0"/>
      <p:bldP spid="58" grpId="0"/>
      <p:bldP spid="63" grpId="0"/>
      <p:bldP spid="64" grpId="0"/>
      <p:bldP spid="67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CONFUSION MATRIX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33524" y="1346271"/>
            <a:ext cx="103344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 confusion matrix is used to describe the performance of a classiﬁcation model: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positives (TP): cases when classiﬁer predicted TRUE (they have the disease), and correct class was TRUE (patient has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negatives (TN): cases when model predicted FALSE (no disease), and correct class was FALSE (patient do not have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False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positives (FP) (Type I error): classiﬁer predicted TRUE, but correct class was FALSE (patient did not have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False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negatives (FN) (Type II error): classiﬁer predicted FALSE (patient do not have disease), but they actually do have the disease</a:t>
            </a:r>
          </a:p>
        </p:txBody>
      </p:sp>
    </p:spTree>
    <p:extLst>
      <p:ext uri="{BB962C8B-B14F-4D97-AF65-F5344CB8AC3E}">
        <p14:creationId xmlns:p14="http://schemas.microsoft.com/office/powerpoint/2010/main" val="344403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KEY PERFORMANCE INDICATORS (KPI)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33523" y="1346271"/>
            <a:ext cx="105726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Accuracy = (TP+TN) / (TP + TN + FP + FN)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Misclassiﬁcation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rate (Error Rate) = (FP + FN) / (TP + TN + FP + FN)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Precision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TP/Total TRUE Predictions = TP/ (TP+FP) (When model predicted TRUE class, how often was it right?)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Recall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Actual TRUE = TP/ (TP+FN) (when the class was actually TRUE, how often did the classiﬁer get it right?)</a:t>
            </a:r>
          </a:p>
        </p:txBody>
      </p:sp>
    </p:spTree>
    <p:extLst>
      <p:ext uri="{BB962C8B-B14F-4D97-AF65-F5344CB8AC3E}">
        <p14:creationId xmlns:p14="http://schemas.microsoft.com/office/powerpoint/2010/main" val="14990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558</Words>
  <Application>Microsoft Office PowerPoint</Application>
  <PresentationFormat>Widescreen</PresentationFormat>
  <Paragraphs>112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Courier New</vt:lpstr>
      <vt:lpstr>medium-content-serif-font</vt:lpstr>
      <vt:lpstr>Montserrat</vt:lpstr>
      <vt:lpstr>Montserrat Black</vt:lpstr>
      <vt:lpstr>Roboto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56</cp:revision>
  <dcterms:created xsi:type="dcterms:W3CDTF">2019-05-23T09:27:58Z</dcterms:created>
  <dcterms:modified xsi:type="dcterms:W3CDTF">2019-06-16T19:40:24Z</dcterms:modified>
</cp:coreProperties>
</file>