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8" y="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2019-05-29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1840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7180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3124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3004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7093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966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2323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376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532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7.png"/><Relationship Id="rId9" Type="http://schemas.openxmlformats.org/officeDocument/2006/relationships/image" Target="../media/image15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028183" y="5212163"/>
            <a:ext cx="4540721" cy="94536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REVIEW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144605" y="4830385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25492" y="1176499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65951" y="36282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147643" y="33253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9033216" y="37747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523851" y="29712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089967" y="28740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48798" y="30188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925431" y="40057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9505491" y="4824637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362852" y="2070172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8292780" y="22882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809822" y="23362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8657161" y="28120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809635" y="2588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8829176" y="331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7451354" y="4318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7270469" y="37508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189750" y="316889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209647" y="1201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03072" y="12420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53990" y="1530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9522234" y="2220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057947" y="2080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9925448" y="2596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566932" y="2146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9932297" y="1603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536920" y="2544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979596" y="1632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1063915" y="2176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1094637" y="262842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11361738" y="1810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346552" y="1827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757264" y="1366509"/>
            <a:ext cx="6153552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/>
              <a:t>Let’s combine prior probability and likelihood to create a posterior probability. </a:t>
            </a:r>
          </a:p>
          <a:p>
            <a:pPr fontAlgn="base"/>
            <a:r>
              <a:rPr lang="en-CA" sz="2000" b="1" dirty="0"/>
              <a:t>P</a:t>
            </a:r>
            <a:r>
              <a:rPr lang="en-CA" sz="2000" b="1" dirty="0" smtClean="0"/>
              <a:t>rior probabilities:</a:t>
            </a:r>
            <a:r>
              <a:rPr lang="en-CA" sz="2000" dirty="0" smtClean="0"/>
              <a:t> suggests that </a:t>
            </a:r>
            <a:r>
              <a:rPr lang="en-CA" sz="2000" dirty="0"/>
              <a:t>X may </a:t>
            </a:r>
            <a:r>
              <a:rPr lang="en-CA" sz="2000" dirty="0" smtClean="0"/>
              <a:t>be classified as BLUE Because there are twice as much blue points.</a:t>
            </a:r>
          </a:p>
          <a:p>
            <a:pPr fontAlgn="base"/>
            <a:r>
              <a:rPr lang="en-CA" sz="2000" b="1" dirty="0" smtClean="0"/>
              <a:t>Likelihood:</a:t>
            </a:r>
            <a:r>
              <a:rPr lang="en-CA" sz="2000" dirty="0" smtClean="0"/>
              <a:t> suggests that X is RED because there </a:t>
            </a:r>
            <a:r>
              <a:rPr lang="en-CA" sz="2000" dirty="0"/>
              <a:t>are more RED </a:t>
            </a:r>
            <a:r>
              <a:rPr lang="en-CA" sz="2000" dirty="0" smtClean="0"/>
              <a:t>points in the </a:t>
            </a:r>
            <a:r>
              <a:rPr lang="en-CA" sz="2000" dirty="0"/>
              <a:t>vicinity of </a:t>
            </a:r>
            <a:r>
              <a:rPr lang="en-CA" sz="2000" dirty="0" smtClean="0"/>
              <a:t>X.</a:t>
            </a:r>
          </a:p>
          <a:p>
            <a:pPr fontAlgn="base"/>
            <a:r>
              <a:rPr lang="en-CA" sz="2000" dirty="0" smtClean="0"/>
              <a:t>Bayes’ Rule combines both to </a:t>
            </a:r>
            <a:r>
              <a:rPr lang="en-CA" sz="2000" dirty="0"/>
              <a:t>form a posterior </a:t>
            </a:r>
            <a:r>
              <a:rPr lang="en-CA" sz="2000" dirty="0" smtClean="0"/>
              <a:t>probability.</a:t>
            </a:r>
            <a:endParaRPr lang="en-CA" sz="2000" dirty="0" smtClea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0240836" y="28263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9672107" y="31436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253778" y="3443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223766" y="384061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0666442" y="292844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0750761" y="34729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0781483" y="392481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1048584" y="31071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0453639" y="31956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902121" y="103945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1564720" y="25262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8715094" y="6154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683338" y="13060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8219051" y="116601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8086552" y="16819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8728036" y="12321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8093401" y="6888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8698024" y="16296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140700" y="7174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9225019" y="126198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522842" y="8961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507656" y="9131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9139594" y="16471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33247" y="15500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9078972" y="20511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679196" y="18718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224921" y="23728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263101" y="347330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9226047" y="3399250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34847" y="4074873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847" y="4074873"/>
                <a:ext cx="5638795" cy="9437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7804484" y="270747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763335" y="43639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690212" y="2771320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1143000" y="5096554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096554"/>
                <a:ext cx="5638795" cy="943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326105" y="5248870"/>
            <a:ext cx="461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 CLASSIFIED AS RED (NON RETIRING) SINCE IT HAS LARGER POSTERIOR PROBABILITY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4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SOME MATH!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106302" y="1475731"/>
            <a:ext cx="9838390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Naïve Bayes is a </a:t>
            </a:r>
            <a:r>
              <a:rPr lang="en-CA" sz="2000" dirty="0"/>
              <a:t>classification technique based on Bayes’ </a:t>
            </a:r>
            <a:r>
              <a:rPr lang="en-CA" sz="2000" dirty="0" smtClean="0"/>
              <a:t>Theorem.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1077727" y="2602628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727" y="2602628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333500" y="4536194"/>
                <a:ext cx="92286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probability of customer retiring given his/her features, such as age and savings</a:t>
                </a:r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4536194"/>
                <a:ext cx="9228617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62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333500" y="5498758"/>
                <a:ext cx="27760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𝑅𝑒𝑡𝑖𝑟𝑒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likelihood</a:t>
                </a:r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5498758"/>
                <a:ext cx="277601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538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7620000" y="1905000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343025" y="4069053"/>
                <a:ext cx="47355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CA" dirty="0" smtClean="0"/>
                  <a:t>: New Customer’s features; age and savings</a:t>
                </a:r>
                <a:endParaRPr lang="en-CA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025" y="4069053"/>
                <a:ext cx="4735592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772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urved Connector 11"/>
          <p:cNvCxnSpPr/>
          <p:nvPr/>
        </p:nvCxnSpPr>
        <p:spPr>
          <a:xfrm>
            <a:off x="6248400" y="3354612"/>
            <a:ext cx="1191291" cy="44399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3276600" y="2134896"/>
            <a:ext cx="2019974" cy="476781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333500" y="5023704"/>
                <a:ext cx="70789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𝑅𝑒𝑡𝑖𝑟𝑒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Prior probability of retiring, without any prior knowledge </a:t>
                </a:r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5023704"/>
                <a:ext cx="7078989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603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333500" y="6034561"/>
                <a:ext cx="79452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Marginal likelihood, the probability of any point added lies into the circle</a:t>
                </a:r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500" y="6034561"/>
                <a:ext cx="7945252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537" t="-9836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9311902" y="1617551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71030" y="1944960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20000" y="3523296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3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9" grpId="0"/>
      <p:bldP spid="10" grpId="0"/>
      <p:bldP spid="17" grpId="0"/>
      <p:bldP spid="18" grpId="0"/>
      <p:bldP spid="15" grpId="0"/>
      <p:bldP spid="20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SOME MATH!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15155" y="5391374"/>
                <a:ext cx="5984358" cy="9120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1/60</m:t>
                        </m:r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4/60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=0.25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155" y="5391374"/>
                <a:ext cx="5984358" cy="9120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402471" y="4287872"/>
                <a:ext cx="5691430" cy="5311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smilar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observations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for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𝑟𝑒𝑡𝑖𝑟𝑖𝑛𝑔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=1/40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471" y="4287872"/>
                <a:ext cx="5691430" cy="531171"/>
              </a:xfrm>
              <a:prstGeom prst="rect">
                <a:avLst/>
              </a:prstGeom>
              <a:blipFill rotWithShape="0">
                <a:blip r:embed="rId6"/>
                <a:stretch>
                  <a:fillRect l="-642" b="-56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4992761" y="1341786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4918148" y="2655395"/>
            <a:ext cx="449057" cy="41640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2572370" y="1486206"/>
            <a:ext cx="740608" cy="49360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402472" y="3770179"/>
                <a:ext cx="6275216" cy="543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points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 40/60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472" y="3770179"/>
                <a:ext cx="6275216" cy="543739"/>
              </a:xfrm>
              <a:prstGeom prst="rect">
                <a:avLst/>
              </a:prstGeom>
              <a:blipFill rotWithShape="0">
                <a:blip r:embed="rId7"/>
                <a:stretch>
                  <a:fillRect l="-583" b="-33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415155" y="4851381"/>
                <a:ext cx="4938592" cy="499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Similar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observations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4/60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155" y="4851381"/>
                <a:ext cx="4938592" cy="499624"/>
              </a:xfrm>
              <a:prstGeom prst="rect">
                <a:avLst/>
              </a:prstGeom>
              <a:blipFill rotWithShape="0">
                <a:blip r:embed="rId8"/>
                <a:stretch>
                  <a:fillRect l="-741" b="-24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5694544" y="728641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10230" y="1271120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35419" y="2990754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9505491" y="5352225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62852" y="2597760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33" name="Oval 32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Box 84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10525035" y="1664718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37953" y="49275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TextBox 89"/>
          <p:cNvSpPr txBox="1"/>
          <p:nvPr/>
        </p:nvSpPr>
        <p:spPr>
          <a:xfrm>
            <a:off x="10455987" y="1388574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106687" y="469736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CLASS 0: NO RETIRE</a:t>
            </a:r>
          </a:p>
        </p:txBody>
      </p:sp>
    </p:spTree>
    <p:extLst>
      <p:ext uri="{BB962C8B-B14F-4D97-AF65-F5344CB8AC3E}">
        <p14:creationId xmlns:p14="http://schemas.microsoft.com/office/powerpoint/2010/main" val="15153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81000"/>
            <a:ext cx="95250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QUIZ/CALCULATE THE PROBABILTY OT NON-RETIRING (RED CLASS)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64708" y="2057400"/>
                <a:ext cx="316125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800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28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8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800" i="1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CA" sz="2800" dirty="0" smtClean="0"/>
                  <a:t>?</a:t>
                </a:r>
                <a:endParaRPr lang="en-CA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708" y="2057400"/>
                <a:ext cx="3161250" cy="523220"/>
              </a:xfrm>
              <a:prstGeom prst="rect">
                <a:avLst/>
              </a:prstGeom>
              <a:blipFill rotWithShape="0">
                <a:blip r:embed="rId2"/>
                <a:stretch>
                  <a:fillRect t="-11765" r="-2890" b="-329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386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18151" y="304238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QUIZ/CALCULATE THE PROBABILTY OT NON-RETIRING (RED CLASS)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𝑁𝑜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𝑁𝑜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𝑁𝑜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22284" y="5050195"/>
                <a:ext cx="5984358" cy="944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3/60</m:t>
                        </m:r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4/60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=0.75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" y="5050195"/>
                <a:ext cx="5984358" cy="94404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609600" y="3946693"/>
                <a:ext cx="6267165" cy="5311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smilar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observations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for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𝑟𝑒𝑡𝑖𝑟𝑖𝑛𝑔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=3/20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946693"/>
                <a:ext cx="6267165" cy="531171"/>
              </a:xfrm>
              <a:prstGeom prst="rect">
                <a:avLst/>
              </a:prstGeom>
              <a:blipFill rotWithShape="0">
                <a:blip r:embed="rId6"/>
                <a:stretch>
                  <a:fillRect l="-584" b="-56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4992761" y="1341786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4918148" y="2819400"/>
            <a:ext cx="449057" cy="41640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2388010" y="1721116"/>
            <a:ext cx="924968" cy="25869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09601" y="3429000"/>
                <a:ext cx="6275216" cy="543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points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=20/60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1" y="3429000"/>
                <a:ext cx="6275216" cy="543739"/>
              </a:xfrm>
              <a:prstGeom prst="rect">
                <a:avLst/>
              </a:prstGeom>
              <a:blipFill rotWithShape="0">
                <a:blip r:embed="rId7"/>
                <a:stretch>
                  <a:fillRect l="-583" b="-33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22284" y="4510202"/>
                <a:ext cx="4938592" cy="499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Similar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observations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4/60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" y="4510202"/>
                <a:ext cx="4938592" cy="499624"/>
              </a:xfrm>
              <a:prstGeom prst="rect">
                <a:avLst/>
              </a:prstGeom>
              <a:blipFill rotWithShape="0">
                <a:blip r:embed="rId8"/>
                <a:stretch>
                  <a:fillRect l="-741" b="-24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785829" y="1300368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NO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53106" y="1516568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35419" y="3154759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9505491" y="5352225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62852" y="2597760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33" name="Oval 32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Box 84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10525035" y="1664718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37953" y="49275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TextBox 89"/>
          <p:cNvSpPr txBox="1"/>
          <p:nvPr/>
        </p:nvSpPr>
        <p:spPr>
          <a:xfrm>
            <a:off x="10455987" y="1388574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106687" y="469736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CLASS 0: NO RETIRE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722236" y="5766920"/>
                <a:ext cx="48531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𝑵𝑶𝑻𝑬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endChr m:val="|"/>
                          <m:ctrlPr>
                            <a:rPr lang="en-CA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𝑵𝒐𝒏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1" i="1">
                              <a:latin typeface="Cambria Math" panose="02040503050406030204" pitchFamily="18" charset="0"/>
                            </a:rPr>
                            <m:t>𝑹𝒆𝒕𝒊𝒓𝒆</m:t>
                          </m:r>
                        </m:e>
                      </m:d>
                      <m:r>
                        <a:rPr lang="en-CA" b="1" i="1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CA" b="1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CA" b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en-CA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236" y="5766920"/>
                <a:ext cx="4853123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32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WHY NAÏVE?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88430" y="1603416"/>
            <a:ext cx="5733508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It is called naive because it </a:t>
            </a:r>
            <a:r>
              <a:rPr lang="en-CA" sz="2000" dirty="0"/>
              <a:t>assumes </a:t>
            </a:r>
            <a:r>
              <a:rPr lang="en-CA" sz="2000" dirty="0" smtClean="0"/>
              <a:t>that the presence </a:t>
            </a:r>
            <a:r>
              <a:rPr lang="en-CA" sz="2000" dirty="0"/>
              <a:t>of a </a:t>
            </a:r>
            <a:r>
              <a:rPr lang="en-CA" sz="2000" dirty="0" smtClean="0"/>
              <a:t>certain feature </a:t>
            </a:r>
            <a:r>
              <a:rPr lang="en-CA" sz="2000" dirty="0"/>
              <a:t>in a class is </a:t>
            </a:r>
            <a:r>
              <a:rPr lang="en-CA" sz="2000" dirty="0" smtClean="0"/>
              <a:t>independent of the </a:t>
            </a:r>
            <a:r>
              <a:rPr lang="en-CA" sz="2000" dirty="0"/>
              <a:t>presence of </a:t>
            </a:r>
            <a:r>
              <a:rPr lang="en-CA" sz="2000" dirty="0" smtClean="0"/>
              <a:t>other features. </a:t>
            </a:r>
          </a:p>
          <a:p>
            <a:r>
              <a:rPr lang="en-CA" sz="2000" dirty="0" smtClean="0"/>
              <a:t>EXAMPLE #1: Age/savings, the assumption is not necessarily true since age and savings might be dependant on each others</a:t>
            </a:r>
          </a:p>
          <a:p>
            <a:r>
              <a:rPr lang="en-CA" sz="2000" dirty="0" smtClean="0"/>
              <a:t>EXAMPLE #2: fruit </a:t>
            </a:r>
            <a:r>
              <a:rPr lang="en-CA" sz="2000" dirty="0"/>
              <a:t>can be classified as watermelon if its color is green, tastes sweet, </a:t>
            </a:r>
            <a:r>
              <a:rPr lang="en-CA" sz="2000" dirty="0" smtClean="0"/>
              <a:t>and round.</a:t>
            </a:r>
          </a:p>
          <a:p>
            <a:r>
              <a:rPr lang="en-CA" sz="2000" dirty="0" smtClean="0"/>
              <a:t>These features might be dependant on each others, however, we assume they are all independent and that’s why its ‘Naive’!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047766" y="5774042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7028653" y="2120156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7569112" y="457195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8050804" y="426895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8936377" y="471841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7427012" y="39148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7993128" y="38177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9051959" y="396249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7828592" y="494945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8273913" y="5839724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5185699" y="2824149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73" name="Oval 72"/>
          <p:cNvSpPr/>
          <p:nvPr/>
        </p:nvSpPr>
        <p:spPr>
          <a:xfrm>
            <a:off x="8195941" y="32319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712983" y="32799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8560322" y="375572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7712796" y="353202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8732337" y="426260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211859" y="47494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7173630" y="46945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092911" y="41125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10112808" y="21449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506233" y="218566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10457151" y="247365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425395" y="31643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9961108" y="30242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828609" y="3540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10470093" y="309039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835458" y="254710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10440081" y="348787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10882757" y="25757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10967076" y="31202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10997798" y="35720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11264899" y="275443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10249713" y="277134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10143997" y="377005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9575268" y="40873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10156939" y="43867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10126927" y="478426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10569603" y="38721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10653922" y="44166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10684644" y="48684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10951745" y="40508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10356800" y="41393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9890381" y="18390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11467881" y="346993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8618255" y="15590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7586499" y="2249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8122212" y="21096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7989713" y="262561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8631197" y="2175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1" name="Oval 110"/>
          <p:cNvSpPr/>
          <p:nvPr/>
        </p:nvSpPr>
        <p:spPr>
          <a:xfrm>
            <a:off x="7996562" y="16325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8601185" y="257328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Oval 112"/>
          <p:cNvSpPr/>
          <p:nvPr/>
        </p:nvSpPr>
        <p:spPr>
          <a:xfrm>
            <a:off x="9043861" y="166111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9128180" y="22056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5" name="Oval 114"/>
          <p:cNvSpPr/>
          <p:nvPr/>
        </p:nvSpPr>
        <p:spPr>
          <a:xfrm>
            <a:off x="9426003" y="183984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8410817" y="1856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9042755" y="25907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9436408" y="2493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8982133" y="29947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9582357" y="281547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9128082" y="331655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9166262" y="4416964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TextBox 122"/>
          <p:cNvSpPr txBox="1"/>
          <p:nvPr/>
        </p:nvSpPr>
        <p:spPr>
          <a:xfrm>
            <a:off x="9129208" y="4342907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7707645" y="1214404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302817" y="5394339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717876" y="877962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054389" y="5187860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336158" y="4694546"/>
            <a:ext cx="0" cy="1079496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3" idx="1"/>
          </p:cNvCxnSpPr>
          <p:nvPr/>
        </p:nvCxnSpPr>
        <p:spPr>
          <a:xfrm flipH="1" flipV="1">
            <a:off x="7054389" y="4568353"/>
            <a:ext cx="2074819" cy="5387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75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CD59C7F-3E82-4FF6-9463-AE7F27706B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D83B347-A62C-4CF9-88A4-63E9E81EE407}"/>
              </a:ext>
            </a:extLst>
          </p:cNvPr>
          <p:cNvSpPr/>
          <p:nvPr/>
        </p:nvSpPr>
        <p:spPr>
          <a:xfrm>
            <a:off x="472210" y="568978"/>
            <a:ext cx="5429826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NATURAL LANGUAGE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PROCESSING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0931A4B-B566-4D4B-B3E7-36D127F6E44E}"/>
              </a:ext>
            </a:extLst>
          </p:cNvPr>
          <p:cNvSpPr/>
          <p:nvPr/>
        </p:nvSpPr>
        <p:spPr>
          <a:xfrm>
            <a:off x="464590" y="2351366"/>
            <a:ext cx="9827492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E-MAIL SPAM</a:t>
            </a:r>
          </a:p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FILTER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88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105508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SMS Spam Collection is a set of SMS tagged messages that have been collected for SMS Spam research. </a:t>
            </a:r>
            <a:endParaRPr lang="en-CA" sz="2000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It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contains one set of SMS messages in English of 5,574 messages, tagged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according </a:t>
            </a: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being ham (legitimate) or spam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.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files contain one message per line. Each line is composed by two columns: v1 contains the label (ham or spam) and v2 contains the raw text.</a:t>
            </a:r>
          </a:p>
        </p:txBody>
      </p:sp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CD59C7F-3E82-4FF6-9463-AE7F27706B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0931A4B-B566-4D4B-B3E7-36D127F6E44E}"/>
              </a:ext>
            </a:extLst>
          </p:cNvPr>
          <p:cNvSpPr/>
          <p:nvPr/>
        </p:nvSpPr>
        <p:spPr>
          <a:xfrm>
            <a:off x="464590" y="2351366"/>
            <a:ext cx="9827492" cy="88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NAÏVE BAYES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871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88430" y="1603416"/>
            <a:ext cx="8022977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Naïve Bayes is a </a:t>
            </a:r>
            <a:r>
              <a:rPr lang="en-CA" sz="2000" dirty="0"/>
              <a:t>classification technique based on </a:t>
            </a:r>
            <a:r>
              <a:rPr lang="en-CA" sz="2000" b="1" dirty="0"/>
              <a:t>Bayes’ </a:t>
            </a:r>
            <a:r>
              <a:rPr lang="en-CA" sz="2000" b="1" dirty="0" smtClean="0"/>
              <a:t>Theorem</a:t>
            </a:r>
            <a:r>
              <a:rPr lang="en-CA" sz="2000" dirty="0" smtClean="0"/>
              <a:t>.</a:t>
            </a:r>
          </a:p>
          <a:p>
            <a:r>
              <a:rPr lang="en-CA" sz="2000" dirty="0" smtClean="0"/>
              <a:t>Let’s assume that you are data scientist working major bank in NYC and you want to classify a new client as </a:t>
            </a:r>
            <a:r>
              <a:rPr lang="en-CA" sz="2000" b="1" dirty="0" smtClean="0"/>
              <a:t>eligible to retire or not</a:t>
            </a:r>
            <a:r>
              <a:rPr lang="en-CA" sz="2000" dirty="0" smtClean="0"/>
              <a:t>.</a:t>
            </a:r>
          </a:p>
          <a:p>
            <a:r>
              <a:rPr lang="en-CA" sz="2000" dirty="0"/>
              <a:t>C</a:t>
            </a:r>
            <a:r>
              <a:rPr lang="en-CA" sz="2000" dirty="0" smtClean="0"/>
              <a:t>ustomer </a:t>
            </a:r>
            <a:r>
              <a:rPr lang="en-CA" sz="2000" b="1" dirty="0" smtClean="0"/>
              <a:t>features</a:t>
            </a:r>
            <a:r>
              <a:rPr lang="en-CA" sz="2000" dirty="0" smtClean="0"/>
              <a:t> are his/her </a:t>
            </a:r>
            <a:r>
              <a:rPr lang="en-CA" sz="2000" b="1" dirty="0" smtClean="0"/>
              <a:t>age</a:t>
            </a:r>
            <a:r>
              <a:rPr lang="en-CA" sz="2000" dirty="0" smtClean="0"/>
              <a:t> and </a:t>
            </a:r>
            <a:r>
              <a:rPr lang="en-CA" sz="2000" b="1" dirty="0" smtClean="0"/>
              <a:t>salary</a:t>
            </a:r>
            <a:r>
              <a:rPr lang="en-CA" sz="2000" dirty="0" smtClean="0"/>
              <a:t>.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6632219" y="5953837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6603419" y="2589585"/>
            <a:ext cx="28801" cy="33992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7153565" y="47517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7635257" y="44487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8520830" y="48982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7011465" y="409466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7577581" y="3997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8636412" y="41422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7413045" y="51292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7108930" y="5914468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4734481" y="3756123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73" name="Oval 72"/>
          <p:cNvSpPr/>
          <p:nvPr/>
        </p:nvSpPr>
        <p:spPr>
          <a:xfrm>
            <a:off x="7780394" y="34117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297436" y="34597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8144775" y="39355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7297249" y="37118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8316790" y="444240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7796312" y="492921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6758083" y="487434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6677364" y="42923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090686" y="23654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10041604" y="26534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009848" y="33441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9545561" y="320405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413062" y="371999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10054546" y="327018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419911" y="27269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10024534" y="366766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10467210" y="27555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10551529" y="33000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10582251" y="37518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10849352" y="29342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834166" y="29511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728450" y="394984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9159721" y="42671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9741392" y="456658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9711380" y="49640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10154056" y="405189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10238375" y="45964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10269097" y="504826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10536198" y="42306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9941253" y="43191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11052334" y="36497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7574166" y="2805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8215650" y="235559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8185638" y="27530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8712633" y="23854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9681523" y="23700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8627208" y="277055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9020861" y="26735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8566586" y="317459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9166810" y="29952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8712535" y="34963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8750715" y="4596759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TextBox 122"/>
          <p:cNvSpPr txBox="1"/>
          <p:nvPr/>
        </p:nvSpPr>
        <p:spPr>
          <a:xfrm>
            <a:off x="8713661" y="4522702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10196753" y="2317450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887270" y="557413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0183703" y="2057400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6638842" y="5367655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8920611" y="4874341"/>
            <a:ext cx="0" cy="1079496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3" idx="1"/>
          </p:cNvCxnSpPr>
          <p:nvPr/>
        </p:nvCxnSpPr>
        <p:spPr>
          <a:xfrm flipH="1" flipV="1">
            <a:off x="6638842" y="4748148"/>
            <a:ext cx="2074819" cy="5387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>
            <a:off x="4648201" y="3270188"/>
            <a:ext cx="4156829" cy="134904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20499" y="3090414"/>
            <a:ext cx="1771511" cy="369332"/>
          </a:xfrm>
          <a:prstGeom prst="rect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en-CA" dirty="0" smtClean="0"/>
              <a:t>NEW CUSTOMER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395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5" grpId="0" animBg="1"/>
      <p:bldP spid="109" grpId="0" animBg="1"/>
      <p:bldP spid="110" grpId="0" animBg="1"/>
      <p:bldP spid="112" grpId="0" animBg="1"/>
      <p:bldP spid="114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/>
      <p:bldP spid="124" grpId="0"/>
      <p:bldP spid="125" grpId="0"/>
      <p:bldP spid="126" grpId="0"/>
      <p:bldP spid="127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1. PRIOR PROBABILITY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989364" y="1504623"/>
            <a:ext cx="4661421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Points can be classified as </a:t>
            </a:r>
            <a:r>
              <a:rPr lang="en-CA" sz="2000" dirty="0" smtClean="0">
                <a:solidFill>
                  <a:srgbClr val="FF0000"/>
                </a:solidFill>
                <a:latin typeface="+mj-lt"/>
              </a:rPr>
              <a:t>RED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 or </a:t>
            </a:r>
            <a:r>
              <a:rPr lang="en-CA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BLUE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. </a:t>
            </a:r>
          </a:p>
          <a:p>
            <a:pPr fontAlgn="base"/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Our </a:t>
            </a:r>
            <a:r>
              <a:rPr lang="en-CA" sz="2000" dirty="0">
                <a:solidFill>
                  <a:srgbClr val="333333"/>
                </a:solidFill>
                <a:latin typeface="+mj-lt"/>
              </a:rPr>
              <a:t>task is to classify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a new point to </a:t>
            </a:r>
            <a:r>
              <a:rPr lang="en-CA" sz="2000" dirty="0" smtClean="0">
                <a:solidFill>
                  <a:srgbClr val="FF0000"/>
                </a:solidFill>
                <a:latin typeface="+mj-lt"/>
              </a:rPr>
              <a:t>RED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or </a:t>
            </a:r>
            <a:r>
              <a:rPr lang="en-CA" sz="2000" dirty="0" smtClean="0">
                <a:solidFill>
                  <a:srgbClr val="0070C0"/>
                </a:solidFill>
                <a:latin typeface="+mj-lt"/>
              </a:rPr>
              <a:t>BLUE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.</a:t>
            </a:r>
          </a:p>
          <a:p>
            <a:pPr fontAlgn="base"/>
            <a:r>
              <a:rPr lang="en-CA" sz="2000" b="1" dirty="0" smtClean="0">
                <a:solidFill>
                  <a:srgbClr val="333333"/>
                </a:solidFill>
                <a:latin typeface="+mj-lt"/>
              </a:rPr>
              <a:t>Prior Probability: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Since we have more </a:t>
            </a:r>
            <a:r>
              <a:rPr lang="en-CA" sz="2000" dirty="0">
                <a:solidFill>
                  <a:srgbClr val="0070C0"/>
                </a:solidFill>
              </a:rPr>
              <a:t>BLUE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compared to </a:t>
            </a:r>
            <a:r>
              <a:rPr lang="en-CA" sz="2000" dirty="0" smtClean="0">
                <a:solidFill>
                  <a:srgbClr val="FF0000"/>
                </a:solidFill>
              </a:rPr>
              <a:t>RED</a:t>
            </a:r>
            <a:r>
              <a:rPr lang="en-CA" sz="2000" dirty="0" smtClean="0"/>
              <a:t>, we can assume that our new point is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twice </a:t>
            </a:r>
            <a:r>
              <a:rPr lang="en-CA" sz="2000" dirty="0">
                <a:solidFill>
                  <a:srgbClr val="333333"/>
                </a:solidFill>
                <a:latin typeface="+mj-lt"/>
              </a:rPr>
              <a:t>as likely to 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be </a:t>
            </a:r>
            <a:r>
              <a:rPr lang="en-CA" sz="2000" dirty="0" smtClean="0">
                <a:solidFill>
                  <a:srgbClr val="0070C0"/>
                </a:solidFill>
                <a:latin typeface="+mj-lt"/>
              </a:rPr>
              <a:t>BLUE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 than </a:t>
            </a:r>
            <a:r>
              <a:rPr lang="en-CA" sz="2000" dirty="0" smtClean="0">
                <a:solidFill>
                  <a:srgbClr val="FF0000"/>
                </a:solidFill>
                <a:latin typeface="+mj-lt"/>
              </a:rPr>
              <a:t>RED</a:t>
            </a:r>
            <a:r>
              <a:rPr lang="en-CA" sz="2000" dirty="0" smtClean="0">
                <a:solidFill>
                  <a:srgbClr val="333333"/>
                </a:solidFill>
                <a:latin typeface="+mj-lt"/>
              </a:rPr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6143" y="4058309"/>
                <a:ext cx="6145720" cy="575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143" y="4058309"/>
                <a:ext cx="6145720" cy="57515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541462" y="4818626"/>
                <a:ext cx="6274666" cy="5751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62" y="4818626"/>
                <a:ext cx="6274666" cy="57515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Straight Arrow Connector 99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/>
          <p:cNvSpPr txBox="1"/>
          <p:nvPr/>
        </p:nvSpPr>
        <p:spPr>
          <a:xfrm>
            <a:off x="8370752" y="5423655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5271057" y="2415145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111" name="Oval 110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Oval 112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5" name="Oval 114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Oval 122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4" name="Oval 123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5" name="Oval 124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6" name="Oval 125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1" name="Oval 130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2" name="Oval 131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3" name="Oval 132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4" name="Oval 133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5" name="Oval 134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6" name="Oval 135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7" name="Oval 136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8" name="Oval 137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9" name="Oval 138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0" name="Oval 139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1" name="Oval 140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2" name="Oval 141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3" name="Oval 142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4" name="Oval 143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5" name="Oval 144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6" name="Oval 145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Oval 146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Oval 147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9" name="Oval 148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0" name="Oval 149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1" name="Oval 150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2" name="Oval 151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3" name="Oval 152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4" name="Oval 153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5" name="Oval 154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6" name="Oval 155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7" name="Oval 156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8" name="Oval 157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9" name="Oval 158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0" name="Oval 159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1" name="TextBox 160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7804484" y="798335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8212080" y="487599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814715" y="461893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8209630" y="4643533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0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2. LIKELIHOOD 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8988152" y="5421826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319792" y="1893506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989364" y="1504623"/>
            <a:ext cx="5341923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/>
              <a:t>For the new point, if there are more </a:t>
            </a:r>
            <a:r>
              <a:rPr lang="en-CA" sz="2000" b="1" dirty="0" smtClean="0">
                <a:solidFill>
                  <a:srgbClr val="0070C0"/>
                </a:solidFill>
              </a:rPr>
              <a:t>BLUE</a:t>
            </a:r>
            <a:r>
              <a:rPr lang="en-CA" sz="2000" dirty="0" smtClean="0"/>
              <a:t> points in its vicinity, it is </a:t>
            </a:r>
            <a:r>
              <a:rPr lang="en-CA" sz="2000" dirty="0"/>
              <a:t>more likely that the new </a:t>
            </a:r>
            <a:r>
              <a:rPr lang="en-CA" sz="2000" dirty="0" smtClean="0"/>
              <a:t>point will be classified as </a:t>
            </a:r>
            <a:r>
              <a:rPr lang="en-CA" sz="2000" b="1" dirty="0" smtClean="0">
                <a:solidFill>
                  <a:srgbClr val="0070C0"/>
                </a:solidFill>
              </a:rPr>
              <a:t>BLUE</a:t>
            </a:r>
            <a:r>
              <a:rPr lang="en-CA" sz="2000" dirty="0" smtClean="0"/>
              <a:t>. </a:t>
            </a:r>
          </a:p>
          <a:p>
            <a:pPr fontAlgn="base"/>
            <a:r>
              <a:rPr lang="en-CA" sz="2000" dirty="0" smtClean="0"/>
              <a:t>So we draw a circle around the point</a:t>
            </a:r>
          </a:p>
          <a:p>
            <a:pPr fontAlgn="base"/>
            <a:r>
              <a:rPr lang="en-CA" sz="2000" dirty="0" smtClean="0"/>
              <a:t>Then </a:t>
            </a:r>
            <a:r>
              <a:rPr lang="en-CA" sz="2000" dirty="0"/>
              <a:t>we calculate the number of points in the circle belonging to each class label. </a:t>
            </a:r>
            <a:br>
              <a:rPr lang="en-CA" sz="2000" dirty="0"/>
            </a:br>
            <a:endParaRPr lang="en-CA" sz="2000" dirty="0" smtClea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7377" y="3784817"/>
                <a:ext cx="6432082" cy="5112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𝑣𝑖𝑐𝑖𝑛𝑖𝑡𝑦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77" y="3784817"/>
                <a:ext cx="6432082" cy="5112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7804484" y="798335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763335" y="489158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468356" y="4470526"/>
                <a:ext cx="6657272" cy="5270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𝑣𝑖𝑐𝑖𝑛𝑖𝑡𝑦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0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56" y="4470526"/>
                <a:ext cx="6657272" cy="5270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76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7028183" y="5288363"/>
            <a:ext cx="4540721" cy="94536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NAÏVE BAYES: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3. POSTERIOR PROBABILITY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144605" y="4906585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125492" y="1252699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665951" y="37044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147643" y="34015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9033216" y="38509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523851" y="30474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089967" y="29502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9148798" y="30950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7925431" y="40819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9505491" y="4900837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362852" y="2444015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8292780" y="23644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809822" y="24124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8657161" y="28882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809635" y="26645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8829176" y="33951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7451354" y="43951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7270469" y="38270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7189750" y="324509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209647" y="12775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603072" y="13182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53990" y="16062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9522234" y="22968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0057947" y="21568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9925448" y="26727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0566932" y="22229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9932297" y="16796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536920" y="26204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10979596" y="17082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1063915" y="22527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1094637" y="270462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11361738" y="18869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346552" y="19038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757264" y="1366509"/>
            <a:ext cx="6153552" cy="4333270"/>
          </a:xfrm>
        </p:spPr>
        <p:txBody>
          <a:bodyPr>
            <a:normAutofit/>
          </a:bodyPr>
          <a:lstStyle/>
          <a:p>
            <a:pPr fontAlgn="base"/>
            <a:r>
              <a:rPr lang="en-CA" sz="2000" dirty="0" smtClean="0"/>
              <a:t>Let’s combine prior probability and likelihood to create a posterior probability. </a:t>
            </a:r>
          </a:p>
          <a:p>
            <a:pPr fontAlgn="base"/>
            <a:r>
              <a:rPr lang="en-CA" sz="2000" b="1" dirty="0"/>
              <a:t>P</a:t>
            </a:r>
            <a:r>
              <a:rPr lang="en-CA" sz="2000" b="1" dirty="0" smtClean="0"/>
              <a:t>rior probabilities:</a:t>
            </a:r>
            <a:r>
              <a:rPr lang="en-CA" sz="2000" dirty="0" smtClean="0"/>
              <a:t> suggests that </a:t>
            </a:r>
            <a:r>
              <a:rPr lang="en-CA" sz="2000" dirty="0"/>
              <a:t>X may </a:t>
            </a:r>
            <a:r>
              <a:rPr lang="en-CA" sz="2000" dirty="0" smtClean="0"/>
              <a:t>be classified as BLUE Because there are twice as much blue points.</a:t>
            </a:r>
          </a:p>
          <a:p>
            <a:pPr fontAlgn="base"/>
            <a:r>
              <a:rPr lang="en-CA" sz="2000" b="1" dirty="0" smtClean="0"/>
              <a:t>Likelihood:</a:t>
            </a:r>
            <a:r>
              <a:rPr lang="en-CA" sz="2000" dirty="0" smtClean="0"/>
              <a:t> suggests that X is RED because there </a:t>
            </a:r>
            <a:r>
              <a:rPr lang="en-CA" sz="2000" dirty="0"/>
              <a:t>are more RED </a:t>
            </a:r>
            <a:r>
              <a:rPr lang="en-CA" sz="2000" dirty="0" smtClean="0"/>
              <a:t>points in the </a:t>
            </a:r>
            <a:r>
              <a:rPr lang="en-CA" sz="2000" dirty="0"/>
              <a:t>vicinity of </a:t>
            </a:r>
            <a:r>
              <a:rPr lang="en-CA" sz="2000" dirty="0" smtClean="0"/>
              <a:t>X.</a:t>
            </a:r>
          </a:p>
          <a:p>
            <a:pPr fontAlgn="base"/>
            <a:r>
              <a:rPr lang="en-CA" sz="2000" dirty="0" smtClean="0"/>
              <a:t>Bayes’ Rule combines both to </a:t>
            </a:r>
            <a:r>
              <a:rPr lang="en-CA" sz="2000" dirty="0"/>
              <a:t>form a posterior </a:t>
            </a:r>
            <a:r>
              <a:rPr lang="en-CA" sz="2000" dirty="0" smtClean="0"/>
              <a:t>probability.</a:t>
            </a:r>
            <a:endParaRPr lang="en-CA" sz="2000" dirty="0" smtClean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0240836" y="2902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9672107" y="32198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0253778" y="35193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10223766" y="391681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0666442" y="300464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0750761" y="35491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0781483" y="400101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1048584" y="31833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10453639" y="3271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886013" y="112156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11564720" y="26024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8715094" y="69161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7683338" y="13822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8219051" y="124221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8086552" y="17581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8728036" y="130834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8093401" y="7650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8698024" y="17058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140700" y="7936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9225019" y="133818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9522842" y="9723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507656" y="9893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9139594" y="17233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33247" y="16262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9078972" y="21273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679196" y="19480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9224921" y="24490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263101" y="354950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9226047" y="3475450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39756" y="3962400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756" y="3962400"/>
                <a:ext cx="5638795" cy="9437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7804484" y="346947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763335" y="44401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690212" y="2847520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1132010" y="5138566"/>
                <a:ext cx="5638795" cy="9437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010" y="5138566"/>
                <a:ext cx="5638795" cy="943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326105" y="5325070"/>
            <a:ext cx="46127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 CLASSIFIED AS RED (NON RETIRING) SINCE IT HAS LARGER POSTERIOR PROBABILITY</a:t>
            </a:r>
            <a:endParaRPr lang="en-C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3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CD59C7F-3E82-4FF6-9463-AE7F27706B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0931A4B-B566-4D4B-B3E7-36D127F6E44E}"/>
              </a:ext>
            </a:extLst>
          </p:cNvPr>
          <p:cNvSpPr/>
          <p:nvPr/>
        </p:nvSpPr>
        <p:spPr>
          <a:xfrm>
            <a:off x="464590" y="2351366"/>
            <a:ext cx="56555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NAÏVE BAYES MATHEMATICS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784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982</Words>
  <Application>Microsoft Office PowerPoint</Application>
  <PresentationFormat>Widescreen</PresentationFormat>
  <Paragraphs>140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Montserrat</vt:lpstr>
      <vt:lpstr>Trebuchet MS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77</cp:revision>
  <dcterms:created xsi:type="dcterms:W3CDTF">2019-05-23T09:27:58Z</dcterms:created>
  <dcterms:modified xsi:type="dcterms:W3CDTF">2019-05-29T20:59:03Z</dcterms:modified>
</cp:coreProperties>
</file>