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311" r:id="rId3"/>
    <p:sldId id="256" r:id="rId4"/>
    <p:sldId id="289" r:id="rId5"/>
    <p:sldId id="312" r:id="rId6"/>
    <p:sldId id="308" r:id="rId7"/>
    <p:sldId id="310" r:id="rId8"/>
    <p:sldId id="313" r:id="rId9"/>
    <p:sldId id="292" r:id="rId10"/>
    <p:sldId id="298" r:id="rId11"/>
    <p:sldId id="304" r:id="rId12"/>
    <p:sldId id="305" r:id="rId13"/>
    <p:sldId id="30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938"/>
    <a:srgbClr val="F5EA5A"/>
    <a:srgbClr val="00B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4" y="5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7F418-D31A-43EE-A0C4-DE0D40923F98}" type="datetimeFigureOut">
              <a:rPr lang="en-CA" smtClean="0"/>
              <a:t>2019-06-03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A79B-AE40-4F3A-AC33-553894F2687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122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CF9D4-6142-441F-9CC7-B111E5F3C8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8BD84C9-C47B-4688-9E12-08B97B78CB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306C19-EDB8-45AC-A06D-1C6E7A468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420566-273E-44F3-9CE4-498C94861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6D2815-D915-46BB-8E74-27731C32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7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2DE03E-921D-4B71-9894-652B786F0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279575F-2318-430B-A3C7-280A00723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1D7F357-B243-4712-AB7A-F0C6E60AA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43082FC-CA95-4D75-B66C-561D51CC3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50573C-42FA-4875-8D00-243C2A88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0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45DC263-2243-4775-9DD9-3D4006A07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D7DE7F-6F3E-45F8-BCCB-1A39543D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DE95832-C46F-4E70-8D36-2D6C6305C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B8BEBA-10F7-420F-850F-8C895A1E5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75B1847-01D3-4BFB-9989-12EDDB18B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04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785E31-5EE4-4031-8DAA-64044DE0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AB51F7-AD05-4812-9AEE-F0A7A18C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E39D8A6-338D-4A25-B834-B4A942E9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93547E-E0C5-4326-ADC3-C43A6781B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67DB44-D3F4-429C-AB2C-E561CB263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67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80BB85-69F4-4080-A77B-EECE9C1BE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001A13A-6D46-453F-BAB2-4BAD520A2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C488E4D-D5CA-49EC-B38E-714DAC9C6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8CB60D-9BAE-4973-973B-4C6853AB5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C6DFA2-C663-4447-B1F9-BB6A38C3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47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9C6E8-AF90-4703-A9FA-9A65E134A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92C6401-88FE-47FD-A731-DD657AEEC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AD3D0E6-298D-4282-8913-20026FB74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5D25A3-27E5-4E98-8C5A-B2B0697A7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D63F4A1-44B5-41E4-B96B-51C286B3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96F89BA-5274-4D7F-A22B-03488DE5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85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DC0A037-7520-4515-B45B-E8BD71A13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742552-6925-46F5-A258-858B909F1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0D3C8B9-BC17-42B1-9536-626041E4B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9F04948-91DA-4B89-B095-A18DE466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512104A-EB67-4275-8DE6-7CA0254DD8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ECE6559-6BBF-4F82-812F-26DCBE157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C43346E-31FD-437F-8433-ED2A4FFA2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9BB8E7B-DEEF-4F36-AC1E-1ADBCD818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D8A9B-DDEE-472D-98C8-342D02A24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891E0F-5CBA-4701-9802-49F747FD7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CDDB64FE-FE57-4FE5-A383-911D9E8B2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480F91C-FC09-444F-8303-0A51AAC9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4DC091D-E20B-43AF-85A6-D06B098A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56F216-F3C5-4473-B251-72A6A8FB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10FE17-D12B-4940-A9BA-F5142885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6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FB74CF-2BF5-499E-835A-8CD87C61F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A49E46-BCFA-4A8B-A9EC-84318480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973AFB1-BE5F-4F23-82EA-A9E2EDCFC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EA59952-DF38-4E91-AC68-8C3C2211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A2383BB-619B-4187-A5BC-042AE98C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522BE86-61A8-405E-B05C-9ED660BA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1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85C4CA-FD62-44D2-81B3-AB78C84EB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64F94F9-A9E5-4C0A-BC98-D38C5AA9AC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788FB35-2220-4ACE-970D-43F2556CC6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CB7B7F-DA8E-4AED-B458-D0634CB1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0F43AE8-ADD4-4B08-B8BC-39D66C3A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4F0B5B-F0B4-42E7-AEF3-F79F9477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1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3E1944-26C3-41F2-9AC9-82569296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D855009-06D1-457C-AA16-D256E4C89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319EE4-DC46-41D9-BA81-50318AE27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E9FA1-3201-4CFE-B59E-2CC3904A385B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F15DEA4-AA2E-4600-8609-2131E0FB2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E62007-BA97-4721-9442-9F52017CE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DFB81-B4D1-4C46-8DB6-75181515BA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0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r.m.wikipedia.org/wiki/Fichier:MultiLayerNeuralNetworkBigger_english.p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ann.lecun.com/exdb/publis/pdf/lecun-01a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ann.lecun.com/exdb/publis/pdf/lecun-01a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commons.wikimedia.org/wiki/File:Artificial_neural_network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5AF82FD-70D0-4793-B03F-0D79000D87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9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INCREASE FILTERS/DROPOUT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22003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Improve accuracy by adding more feature detectors/filters or adding a dropout.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Dropout refers to dropping out units in a neural network.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Neurons develop co-dependency amongst each other during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Dropout is a regularization technique for reducing overfitting in neural networks.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It enables training to occur on several architectures of the neural network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7419931" y="3522172"/>
            <a:ext cx="622566" cy="534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1158829" y="280742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1463213" y="324351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1835932" y="3824724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2202835" y="437097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35" name="Left Brace 34"/>
          <p:cNvSpPr/>
          <p:nvPr/>
        </p:nvSpPr>
        <p:spPr>
          <a:xfrm rot="20490726">
            <a:off x="821851" y="3036980"/>
            <a:ext cx="574159" cy="3121253"/>
          </a:xfrm>
          <a:prstGeom prst="leftBrace">
            <a:avLst>
              <a:gd name="adj1" fmla="val 85479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TextBox 35"/>
          <p:cNvSpPr txBox="1"/>
          <p:nvPr/>
        </p:nvSpPr>
        <p:spPr>
          <a:xfrm>
            <a:off x="19438" y="5192408"/>
            <a:ext cx="1228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>
                <a:solidFill>
                  <a:srgbClr val="FF0000"/>
                </a:solidFill>
              </a:rPr>
              <a:t>64 INSTEAD OF 32</a:t>
            </a:r>
            <a:endParaRPr lang="en-CA" sz="1200" b="1" dirty="0">
              <a:solidFill>
                <a:srgbClr val="FF0000"/>
              </a:solidFill>
            </a:endParaRPr>
          </a:p>
        </p:txBody>
      </p:sp>
      <p:pic>
        <p:nvPicPr>
          <p:cNvPr id="37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99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1" descr="Image result for artificial neural net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685" y="3104454"/>
            <a:ext cx="4059155" cy="159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Multiply 38"/>
          <p:cNvSpPr/>
          <p:nvPr/>
        </p:nvSpPr>
        <p:spPr>
          <a:xfrm>
            <a:off x="9831852" y="3112892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0" name="Multiply 39"/>
          <p:cNvSpPr/>
          <p:nvPr/>
        </p:nvSpPr>
        <p:spPr>
          <a:xfrm>
            <a:off x="9831851" y="4023397"/>
            <a:ext cx="371475" cy="470613"/>
          </a:xfrm>
          <a:prstGeom prst="mathMultiply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2800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899920" y="6393520"/>
            <a:ext cx="7016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en-CA" sz="1100" b="1" dirty="0"/>
              <a:t>Photo Credit: </a:t>
            </a:r>
            <a:r>
              <a:rPr lang="en-CA" sz="1100" dirty="0">
                <a:hlinkClick r:id="rId4"/>
              </a:rPr>
              <a:t>https://fr.m.wikipedia.org/wiki/Fichier:MultiLayerNeuralNetworkBigger_english.png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191562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1" name="Google Shape;123;p17"/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124359"/>
              </a:buClr>
              <a:buSzPts val="3200"/>
              <a:buFont typeface="Montserrat Black"/>
              <a:buNone/>
            </a:pPr>
            <a:endParaRPr sz="3200" b="1" kern="0" dirty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806885"/>
              </p:ext>
            </p:extLst>
          </p:nvPr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/>
                <a:gridCol w="2072797"/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" name="Left Brace 52"/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4" name="Left Brace 53"/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 smtClean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PREDICTIONS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TRUE CLASS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+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  <a:latin typeface="Roboto"/>
              </a:rPr>
              <a:t>TRUE -</a:t>
            </a:r>
            <a:endParaRPr lang="en-CA" sz="2400" b="1" dirty="0">
              <a:solidFill>
                <a:srgbClr val="00B050"/>
              </a:solidFill>
              <a:latin typeface="Roboto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+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Roboto"/>
              </a:rPr>
              <a:t>FALSE +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Roboto"/>
              </a:rPr>
              <a:t>FALSE -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65" name="Curved Connector 64"/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6" name="Curved Connector 65"/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Roboto"/>
              </a:rPr>
              <a:t>TYPE I ERROR</a:t>
            </a:r>
            <a:endParaRPr lang="en-CA" sz="2400" b="1" dirty="0">
              <a:solidFill>
                <a:srgbClr val="0070C0"/>
              </a:solidFill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72995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  <p:bldP spid="56" grpId="0"/>
      <p:bldP spid="57" grpId="0"/>
      <p:bldP spid="58" grpId="0"/>
      <p:bldP spid="63" grpId="0"/>
      <p:bldP spid="64" grpId="0"/>
      <p:bldP spid="67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CONFUSION MATRIX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(TP): cases when classiﬁer predicted TRUE (they have the disease), and correct class was TRUE (patient has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True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(TN): cases when model predicted FALSE (no disease), and correct class was FALSE (patient do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positives (FP) (Type I error): classiﬁer predicted TRUE, but correct class was FALSE (patient did not have disease).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False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222318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KEY PERFORMANCE INDICATORS (KPI)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0" name="Google Shape;121;p17"/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Accuracy = (TP+TN)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Misclassiﬁcation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rate (Error Rate) = (FP + FN) / (TP + TN + FP + FN)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Precision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TP/Total TRUE Predictions = TP/ (TP+FP) (When model predicted TRUE class, how often was it right?) </a:t>
            </a: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A" dirty="0" smtClean="0">
              <a:latin typeface="Montserrat" charset="0"/>
              <a:ea typeface="Montserrat" charset="0"/>
              <a:cs typeface="Montserrat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 smtClean="0">
                <a:latin typeface="Montserrat" charset="0"/>
                <a:ea typeface="Montserrat" charset="0"/>
                <a:cs typeface="Montserrat" charset="0"/>
              </a:rPr>
              <a:t>Recall </a:t>
            </a:r>
            <a:r>
              <a:rPr lang="en-CA" dirty="0">
                <a:latin typeface="Montserrat" charset="0"/>
                <a:ea typeface="Montserrat" charset="0"/>
                <a:cs typeface="Montserrat" charset="0"/>
              </a:rPr>
              <a:t>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230956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B373F89-37F7-4028-ACEB-828A799C6B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1A3876E-9372-47BD-B471-CB845B8EBF0C}"/>
              </a:ext>
            </a:extLst>
          </p:cNvPr>
          <p:cNvSpPr/>
          <p:nvPr/>
        </p:nvSpPr>
        <p:spPr>
          <a:xfrm>
            <a:off x="472210" y="568978"/>
            <a:ext cx="4846550" cy="1232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LE-NET DEEP</a:t>
            </a:r>
          </a:p>
          <a:p>
            <a:pPr>
              <a:lnSpc>
                <a:spcPts val="4600"/>
              </a:lnSpc>
            </a:pPr>
            <a:r>
              <a:rPr lang="en-US" sz="3400" b="1" dirty="0">
                <a:solidFill>
                  <a:srgbClr val="F5EA5A"/>
                </a:solidFill>
                <a:latin typeface="Montserrat" charset="0"/>
                <a:ea typeface="Montserrat" charset="0"/>
                <a:cs typeface="Montserrat" charset="0"/>
              </a:rPr>
              <a:t>NETWORK</a:t>
            </a:r>
            <a:endParaRPr lang="ru-RU" sz="3400" b="1" dirty="0">
              <a:solidFill>
                <a:srgbClr val="F5EA5A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6BC322A-4BA3-42E0-A995-595377D86516}"/>
              </a:ext>
            </a:extLst>
          </p:cNvPr>
          <p:cNvSpPr/>
          <p:nvPr/>
        </p:nvSpPr>
        <p:spPr>
          <a:xfrm>
            <a:off x="464590" y="2351366"/>
            <a:ext cx="9827492" cy="172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TRAFFIC SIGN</a:t>
            </a:r>
          </a:p>
          <a:p>
            <a:pPr>
              <a:lnSpc>
                <a:spcPts val="6600"/>
              </a:lnSpc>
            </a:pPr>
            <a:r>
              <a:rPr lang="en-US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CLASSIFICATION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1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1084056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Traffic sign classification is an important task for self driving cars.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In this project, a Deep Network known as </a:t>
            </a:r>
            <a:r>
              <a:rPr lang="en-CA" dirty="0" err="1" smtClean="0"/>
              <a:t>LeNet</a:t>
            </a:r>
            <a:r>
              <a:rPr lang="en-CA" dirty="0" smtClean="0"/>
              <a:t> will be used for traffic sign images classification.</a:t>
            </a: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dataset contains 43 different classes of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Classes are as listed below: </a:t>
            </a:r>
          </a:p>
          <a:p>
            <a:pPr lvl="1"/>
            <a:r>
              <a:rPr lang="en-CA" sz="1200" dirty="0"/>
              <a:t>( 0, </a:t>
            </a:r>
            <a:r>
              <a:rPr lang="en-CA" sz="1200" dirty="0" err="1"/>
              <a:t>b'Speed</a:t>
            </a:r>
            <a:r>
              <a:rPr lang="en-CA" sz="1200" dirty="0"/>
              <a:t> limit (20km/h)') ( 1, </a:t>
            </a:r>
            <a:r>
              <a:rPr lang="en-CA" sz="1200" dirty="0" err="1"/>
              <a:t>b'Speed</a:t>
            </a:r>
            <a:r>
              <a:rPr lang="en-CA" sz="1200" dirty="0"/>
              <a:t> limit (30km/h</a:t>
            </a:r>
            <a:r>
              <a:rPr lang="en-CA" sz="1200" dirty="0" smtClean="0"/>
              <a:t>)') ( </a:t>
            </a:r>
            <a:r>
              <a:rPr lang="en-CA" sz="1200" dirty="0"/>
              <a:t>2, </a:t>
            </a:r>
            <a:r>
              <a:rPr lang="en-CA" sz="1200" dirty="0" err="1"/>
              <a:t>b'Speed</a:t>
            </a:r>
            <a:r>
              <a:rPr lang="en-CA" sz="1200" dirty="0"/>
              <a:t> limit (50km/h)') ( 3, </a:t>
            </a:r>
            <a:r>
              <a:rPr lang="en-CA" sz="1200" dirty="0" err="1"/>
              <a:t>b'Speed</a:t>
            </a:r>
            <a:r>
              <a:rPr lang="en-CA" sz="1200" dirty="0"/>
              <a:t> limit (60km/h</a:t>
            </a:r>
            <a:r>
              <a:rPr lang="en-CA" sz="1200" dirty="0" smtClean="0"/>
              <a:t>)') ( </a:t>
            </a:r>
            <a:r>
              <a:rPr lang="en-CA" sz="1200" dirty="0"/>
              <a:t>4, </a:t>
            </a:r>
            <a:r>
              <a:rPr lang="en-CA" sz="1200" dirty="0" err="1"/>
              <a:t>b'Speed</a:t>
            </a:r>
            <a:r>
              <a:rPr lang="en-CA" sz="1200" dirty="0"/>
              <a:t> limit (70km/h)') </a:t>
            </a:r>
            <a:endParaRPr lang="en-CA" sz="1200" dirty="0" smtClean="0"/>
          </a:p>
          <a:p>
            <a:pPr lvl="1"/>
            <a:r>
              <a:rPr lang="en-CA" sz="1200" dirty="0" smtClean="0"/>
              <a:t>( </a:t>
            </a:r>
            <a:r>
              <a:rPr lang="en-CA" sz="1200" dirty="0"/>
              <a:t>5, </a:t>
            </a:r>
            <a:r>
              <a:rPr lang="en-CA" sz="1200" dirty="0" err="1"/>
              <a:t>b'Speed</a:t>
            </a:r>
            <a:r>
              <a:rPr lang="en-CA" sz="1200" dirty="0"/>
              <a:t> limit (80km/h</a:t>
            </a:r>
            <a:r>
              <a:rPr lang="en-CA" sz="1200" dirty="0" smtClean="0"/>
              <a:t>)') ( 6, </a:t>
            </a:r>
            <a:r>
              <a:rPr lang="en-CA" sz="1200" dirty="0" err="1" smtClean="0"/>
              <a:t>b'End</a:t>
            </a:r>
            <a:r>
              <a:rPr lang="en-CA" sz="1200" dirty="0" smtClean="0"/>
              <a:t> of speed limit (80km/h)') ( 7, </a:t>
            </a:r>
            <a:r>
              <a:rPr lang="en-CA" sz="1200" dirty="0" err="1" smtClean="0"/>
              <a:t>b'Speed</a:t>
            </a:r>
            <a:r>
              <a:rPr lang="en-CA" sz="1200" dirty="0" smtClean="0"/>
              <a:t> limit (100km/h)') ( 8, </a:t>
            </a:r>
            <a:r>
              <a:rPr lang="en-CA" sz="1200" dirty="0" err="1" smtClean="0"/>
              <a:t>b'Speed</a:t>
            </a:r>
            <a:r>
              <a:rPr lang="en-CA" sz="1200" dirty="0" smtClean="0"/>
              <a:t> limit (120km/h)') ( 9, </a:t>
            </a:r>
            <a:r>
              <a:rPr lang="en-CA" sz="1200" dirty="0" err="1" smtClean="0"/>
              <a:t>b'No</a:t>
            </a:r>
            <a:r>
              <a:rPr lang="en-CA" sz="1200" dirty="0" smtClean="0"/>
              <a:t> passing') </a:t>
            </a:r>
          </a:p>
          <a:p>
            <a:pPr lvl="1"/>
            <a:r>
              <a:rPr lang="en-CA" sz="1200" dirty="0" smtClean="0"/>
              <a:t>(10, </a:t>
            </a:r>
            <a:r>
              <a:rPr lang="en-CA" sz="1200" dirty="0" err="1" smtClean="0"/>
              <a:t>b'No</a:t>
            </a:r>
            <a:r>
              <a:rPr lang="en-CA" sz="1200" dirty="0" smtClean="0"/>
              <a:t> passing for vehicles over 3.5 metric tons') (11, </a:t>
            </a:r>
            <a:r>
              <a:rPr lang="en-CA" sz="1200" dirty="0" err="1" smtClean="0"/>
              <a:t>b'Right</a:t>
            </a:r>
            <a:r>
              <a:rPr lang="en-CA" sz="1200" dirty="0" smtClean="0"/>
              <a:t>-of-way at the next intersection') (12, </a:t>
            </a:r>
            <a:r>
              <a:rPr lang="en-CA" sz="1200" dirty="0" err="1" smtClean="0"/>
              <a:t>b'Priority</a:t>
            </a:r>
            <a:r>
              <a:rPr lang="en-CA" sz="1200" dirty="0" smtClean="0"/>
              <a:t> road') (13, </a:t>
            </a:r>
            <a:r>
              <a:rPr lang="en-CA" sz="1200" dirty="0" err="1" smtClean="0"/>
              <a:t>b'Yield</a:t>
            </a:r>
            <a:r>
              <a:rPr lang="en-CA" sz="1200" dirty="0" smtClean="0"/>
              <a:t>') (14, </a:t>
            </a:r>
            <a:r>
              <a:rPr lang="en-CA" sz="1200" dirty="0" err="1" smtClean="0"/>
              <a:t>b'Stop</a:t>
            </a:r>
            <a:r>
              <a:rPr lang="en-CA" sz="1200" dirty="0" smtClean="0"/>
              <a:t>') </a:t>
            </a:r>
          </a:p>
          <a:p>
            <a:pPr lvl="1"/>
            <a:r>
              <a:rPr lang="en-CA" sz="1200" dirty="0" smtClean="0"/>
              <a:t>(15, </a:t>
            </a:r>
            <a:r>
              <a:rPr lang="en-CA" sz="1200" dirty="0" err="1" smtClean="0"/>
              <a:t>b'No</a:t>
            </a:r>
            <a:r>
              <a:rPr lang="en-CA" sz="1200" dirty="0" smtClean="0"/>
              <a:t> vehicles') (16, </a:t>
            </a:r>
            <a:r>
              <a:rPr lang="en-CA" sz="1200" dirty="0" err="1" smtClean="0"/>
              <a:t>b'Vehicles</a:t>
            </a:r>
            <a:r>
              <a:rPr lang="en-CA" sz="1200" dirty="0" smtClean="0"/>
              <a:t> over 3.5 metric tons prohibited') (17, </a:t>
            </a:r>
            <a:r>
              <a:rPr lang="en-CA" sz="1200" dirty="0" err="1" smtClean="0"/>
              <a:t>b'No</a:t>
            </a:r>
            <a:r>
              <a:rPr lang="en-CA" sz="1200" dirty="0" smtClean="0"/>
              <a:t> entry')</a:t>
            </a:r>
          </a:p>
          <a:p>
            <a:pPr lvl="1"/>
            <a:r>
              <a:rPr lang="en-CA" sz="1200" dirty="0" smtClean="0"/>
              <a:t>(18, </a:t>
            </a:r>
            <a:r>
              <a:rPr lang="en-CA" sz="1200" dirty="0" err="1" smtClean="0"/>
              <a:t>b'General</a:t>
            </a:r>
            <a:r>
              <a:rPr lang="en-CA" sz="1200" dirty="0" smtClean="0"/>
              <a:t> caution') (19, </a:t>
            </a:r>
            <a:r>
              <a:rPr lang="en-CA" sz="1200" dirty="0" err="1" smtClean="0"/>
              <a:t>b'Dangerous</a:t>
            </a:r>
            <a:r>
              <a:rPr lang="en-CA" sz="1200" dirty="0" smtClean="0"/>
              <a:t> curve to the left')</a:t>
            </a:r>
          </a:p>
          <a:p>
            <a:pPr lvl="1"/>
            <a:r>
              <a:rPr lang="en-CA" sz="1200" dirty="0" smtClean="0"/>
              <a:t>(20, </a:t>
            </a:r>
            <a:r>
              <a:rPr lang="en-CA" sz="1200" dirty="0" err="1" smtClean="0"/>
              <a:t>b'Dangerous</a:t>
            </a:r>
            <a:r>
              <a:rPr lang="en-CA" sz="1200" dirty="0" smtClean="0"/>
              <a:t> curve to the right') (21, </a:t>
            </a:r>
            <a:r>
              <a:rPr lang="en-CA" sz="1200" dirty="0" err="1" smtClean="0"/>
              <a:t>b'Double</a:t>
            </a:r>
            <a:r>
              <a:rPr lang="en-CA" sz="1200" dirty="0" smtClean="0"/>
              <a:t> curve')</a:t>
            </a:r>
          </a:p>
          <a:p>
            <a:pPr lvl="1"/>
            <a:r>
              <a:rPr lang="en-CA" sz="1200" dirty="0" smtClean="0"/>
              <a:t>(22, </a:t>
            </a:r>
            <a:r>
              <a:rPr lang="en-CA" sz="1200" dirty="0" err="1" smtClean="0"/>
              <a:t>b'Bumpy</a:t>
            </a:r>
            <a:r>
              <a:rPr lang="en-CA" sz="1200" dirty="0" smtClean="0"/>
              <a:t> road') (23, </a:t>
            </a:r>
            <a:r>
              <a:rPr lang="en-CA" sz="1200" dirty="0" err="1" smtClean="0"/>
              <a:t>b'Slippery</a:t>
            </a:r>
            <a:r>
              <a:rPr lang="en-CA" sz="1200" dirty="0" smtClean="0"/>
              <a:t> road')</a:t>
            </a:r>
          </a:p>
          <a:p>
            <a:pPr lvl="1"/>
            <a:r>
              <a:rPr lang="en-CA" sz="1200" dirty="0" smtClean="0"/>
              <a:t>(24, </a:t>
            </a:r>
            <a:r>
              <a:rPr lang="en-CA" sz="1200" dirty="0" err="1" smtClean="0"/>
              <a:t>b'Road</a:t>
            </a:r>
            <a:r>
              <a:rPr lang="en-CA" sz="1200" dirty="0" smtClean="0"/>
              <a:t> narrows on the right') (25, </a:t>
            </a:r>
            <a:r>
              <a:rPr lang="en-CA" sz="1200" dirty="0" err="1" smtClean="0"/>
              <a:t>b'Road</a:t>
            </a:r>
            <a:r>
              <a:rPr lang="en-CA" sz="1200" dirty="0" smtClean="0"/>
              <a:t> work')</a:t>
            </a:r>
          </a:p>
          <a:p>
            <a:pPr lvl="1"/>
            <a:r>
              <a:rPr lang="en-CA" sz="1200" dirty="0" smtClean="0"/>
              <a:t>(26, </a:t>
            </a:r>
            <a:r>
              <a:rPr lang="en-CA" sz="1200" dirty="0" err="1" smtClean="0"/>
              <a:t>b'Traffic</a:t>
            </a:r>
            <a:r>
              <a:rPr lang="en-CA" sz="1200" dirty="0" smtClean="0"/>
              <a:t> signals') (27, </a:t>
            </a:r>
            <a:r>
              <a:rPr lang="en-CA" sz="1200" dirty="0" err="1" smtClean="0"/>
              <a:t>b'Pedestrians</a:t>
            </a:r>
            <a:r>
              <a:rPr lang="en-CA" sz="1200" dirty="0" smtClean="0"/>
              <a:t>') (28, </a:t>
            </a:r>
            <a:r>
              <a:rPr lang="en-CA" sz="1200" dirty="0" err="1" smtClean="0"/>
              <a:t>b'Children</a:t>
            </a:r>
            <a:r>
              <a:rPr lang="en-CA" sz="1200" dirty="0" smtClean="0"/>
              <a:t> crossing')</a:t>
            </a:r>
          </a:p>
          <a:p>
            <a:pPr lvl="1"/>
            <a:r>
              <a:rPr lang="en-CA" sz="1200" dirty="0" smtClean="0"/>
              <a:t>(29, </a:t>
            </a:r>
            <a:r>
              <a:rPr lang="en-CA" sz="1200" dirty="0" err="1" smtClean="0"/>
              <a:t>b'Bicycles</a:t>
            </a:r>
            <a:r>
              <a:rPr lang="en-CA" sz="1200" dirty="0" smtClean="0"/>
              <a:t> crossing') (30, </a:t>
            </a:r>
            <a:r>
              <a:rPr lang="en-CA" sz="1200" dirty="0" err="1" smtClean="0"/>
              <a:t>b'Beware</a:t>
            </a:r>
            <a:r>
              <a:rPr lang="en-CA" sz="1200" dirty="0" smtClean="0"/>
              <a:t> of ice/snow')</a:t>
            </a:r>
          </a:p>
          <a:p>
            <a:pPr lvl="1"/>
            <a:r>
              <a:rPr lang="en-CA" sz="1200" dirty="0" smtClean="0"/>
              <a:t>(31, </a:t>
            </a:r>
            <a:r>
              <a:rPr lang="en-CA" sz="1200" dirty="0" err="1" smtClean="0"/>
              <a:t>b'Wild</a:t>
            </a:r>
            <a:r>
              <a:rPr lang="en-CA" sz="1200" dirty="0" smtClean="0"/>
              <a:t> animals crossing')</a:t>
            </a:r>
          </a:p>
          <a:p>
            <a:pPr lvl="1"/>
            <a:r>
              <a:rPr lang="en-CA" sz="1200" dirty="0" smtClean="0"/>
              <a:t>(32, </a:t>
            </a:r>
            <a:r>
              <a:rPr lang="en-CA" sz="1200" dirty="0" err="1" smtClean="0"/>
              <a:t>b'End</a:t>
            </a:r>
            <a:r>
              <a:rPr lang="en-CA" sz="1200" dirty="0" smtClean="0"/>
              <a:t> of all speed and passing limits') (33, </a:t>
            </a:r>
            <a:r>
              <a:rPr lang="en-CA" sz="1200" dirty="0" err="1" smtClean="0"/>
              <a:t>b'Turn</a:t>
            </a:r>
            <a:r>
              <a:rPr lang="en-CA" sz="1200" dirty="0" smtClean="0"/>
              <a:t> right ahead')</a:t>
            </a:r>
          </a:p>
          <a:p>
            <a:pPr lvl="1"/>
            <a:r>
              <a:rPr lang="en-CA" sz="1200" dirty="0" smtClean="0"/>
              <a:t>(34, </a:t>
            </a:r>
            <a:r>
              <a:rPr lang="en-CA" sz="1200" dirty="0" err="1" smtClean="0"/>
              <a:t>b'Turn</a:t>
            </a:r>
            <a:r>
              <a:rPr lang="en-CA" sz="1200" dirty="0" smtClean="0"/>
              <a:t> left ahead') (35, </a:t>
            </a:r>
            <a:r>
              <a:rPr lang="en-CA" sz="1200" dirty="0" err="1" smtClean="0"/>
              <a:t>b'Ahead</a:t>
            </a:r>
            <a:r>
              <a:rPr lang="en-CA" sz="1200" dirty="0" smtClean="0"/>
              <a:t> only') (36, </a:t>
            </a:r>
            <a:r>
              <a:rPr lang="en-CA" sz="1200" dirty="0" err="1" smtClean="0"/>
              <a:t>b'Go</a:t>
            </a:r>
            <a:r>
              <a:rPr lang="en-CA" sz="1200" dirty="0" smtClean="0"/>
              <a:t> straight or right')</a:t>
            </a:r>
          </a:p>
          <a:p>
            <a:pPr lvl="1"/>
            <a:r>
              <a:rPr lang="en-CA" sz="1200" dirty="0" smtClean="0"/>
              <a:t>(37, </a:t>
            </a:r>
            <a:r>
              <a:rPr lang="en-CA" sz="1200" dirty="0" err="1" smtClean="0"/>
              <a:t>b'Go</a:t>
            </a:r>
            <a:r>
              <a:rPr lang="en-CA" sz="1200" dirty="0" smtClean="0"/>
              <a:t> straight or left') (38, </a:t>
            </a:r>
            <a:r>
              <a:rPr lang="en-CA" sz="1200" dirty="0" err="1" smtClean="0"/>
              <a:t>b'Keep</a:t>
            </a:r>
            <a:r>
              <a:rPr lang="en-CA" sz="1200" dirty="0" smtClean="0"/>
              <a:t> right') (39, </a:t>
            </a:r>
            <a:r>
              <a:rPr lang="en-CA" sz="1200" dirty="0" err="1" smtClean="0"/>
              <a:t>b'Keep</a:t>
            </a:r>
            <a:r>
              <a:rPr lang="en-CA" sz="1200" dirty="0" smtClean="0"/>
              <a:t> left')</a:t>
            </a:r>
          </a:p>
          <a:p>
            <a:pPr lvl="1"/>
            <a:r>
              <a:rPr lang="en-CA" sz="1200" dirty="0" smtClean="0"/>
              <a:t>(40, </a:t>
            </a:r>
            <a:r>
              <a:rPr lang="en-CA" sz="1200" dirty="0" err="1" smtClean="0"/>
              <a:t>b'Roundabout</a:t>
            </a:r>
            <a:r>
              <a:rPr lang="en-CA" sz="1200" dirty="0" smtClean="0"/>
              <a:t> mandatory') (41, </a:t>
            </a:r>
            <a:r>
              <a:rPr lang="en-CA" sz="1200" dirty="0" err="1" smtClean="0"/>
              <a:t>b'End</a:t>
            </a:r>
            <a:r>
              <a:rPr lang="en-CA" sz="1200" dirty="0" smtClean="0"/>
              <a:t> of no passing')</a:t>
            </a:r>
          </a:p>
          <a:p>
            <a:pPr lvl="1"/>
            <a:r>
              <a:rPr lang="en-CA" sz="1200" dirty="0" smtClean="0"/>
              <a:t>(42, </a:t>
            </a:r>
            <a:r>
              <a:rPr lang="en-CA" sz="1200" dirty="0" err="1" smtClean="0"/>
              <a:t>b'End</a:t>
            </a:r>
            <a:r>
              <a:rPr lang="en-CA" sz="1200" dirty="0" smtClean="0"/>
              <a:t> of no passing by vehicles over 3.5 metric tons')</a:t>
            </a:r>
            <a:endParaRPr lang="en-CA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2" descr="Image result for traffic signs german datase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049" y="3391933"/>
            <a:ext cx="4507301" cy="257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1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PROJECT OVERVIEW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406498" y="2844492"/>
            <a:ext cx="3040912" cy="1552354"/>
          </a:xfrm>
          <a:prstGeom prst="roundRect">
            <a:avLst/>
          </a:prstGeom>
          <a:solidFill>
            <a:srgbClr val="E8593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CLASSIFIER</a:t>
            </a:r>
            <a:endParaRPr lang="en-CA" b="1" dirty="0"/>
          </a:p>
        </p:txBody>
      </p:sp>
      <p:sp>
        <p:nvSpPr>
          <p:cNvPr id="8" name="Rectangle 7"/>
          <p:cNvSpPr/>
          <p:nvPr/>
        </p:nvSpPr>
        <p:spPr>
          <a:xfrm>
            <a:off x="1535088" y="23267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 IMAGE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7520269" y="3435514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8654973" y="2634121"/>
            <a:ext cx="186042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SzPct val="120000"/>
            </a:pPr>
            <a:r>
              <a:rPr lang="en-US" sz="1600" b="1" u="sng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CLASSES</a:t>
            </a: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20km/h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50 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100 km/h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Stop </a:t>
            </a:r>
          </a:p>
          <a:p>
            <a:pPr algn="ctr">
              <a:lnSpc>
                <a:spcPct val="100000"/>
              </a:lnSpc>
              <a:buSzPct val="120000"/>
            </a:pPr>
            <a:r>
              <a:rPr lang="en-CA" sz="16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Yield</a:t>
            </a:r>
            <a:endParaRPr lang="en-CA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 smtClean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lnSpc>
                <a:spcPct val="100000"/>
              </a:lnSpc>
              <a:buSzPct val="120000"/>
            </a:pPr>
            <a:endParaRPr lang="en-US" sz="16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Left Brace 13"/>
          <p:cNvSpPr/>
          <p:nvPr/>
        </p:nvSpPr>
        <p:spPr>
          <a:xfrm>
            <a:off x="8506840" y="1770319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Left Brace 14"/>
          <p:cNvSpPr/>
          <p:nvPr/>
        </p:nvSpPr>
        <p:spPr>
          <a:xfrm rot="10800000">
            <a:off x="9995214" y="1748540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>
            <a:off x="3630678" y="3409772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280" y="1206441"/>
            <a:ext cx="7205380" cy="831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>
                <a:latin typeface="Montserrat" charset="0"/>
                <a:ea typeface="Montserrat" charset="0"/>
                <a:cs typeface="Montserrat" charset="0"/>
              </a:rPr>
              <a:t>The dataset </a:t>
            </a: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consists of 43 different classes.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Montserrat" charset="0"/>
                <a:ea typeface="Montserrat" charset="0"/>
                <a:cs typeface="Montserrat" charset="0"/>
              </a:rPr>
              <a:t>Images are 32 x 32 pixels</a:t>
            </a:r>
            <a:endParaRPr lang="en-CA" sz="2000" dirty="0">
              <a:latin typeface="Montserrat" charset="0"/>
              <a:ea typeface="Montserrat" charset="0"/>
              <a:cs typeface="Montserrat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199773" y="2900964"/>
            <a:ext cx="16829" cy="1881376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441586" y="4917274"/>
            <a:ext cx="1860165" cy="1792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01210" y="484957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>32</a:t>
            </a:r>
            <a:endParaRPr lang="en-CA" dirty="0"/>
          </a:p>
        </p:txBody>
      </p:sp>
      <p:sp>
        <p:nvSpPr>
          <p:cNvPr id="23" name="TextBox 22"/>
          <p:cNvSpPr txBox="1"/>
          <p:nvPr/>
        </p:nvSpPr>
        <p:spPr>
          <a:xfrm>
            <a:off x="653035" y="361434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32</a:t>
            </a:r>
            <a:endParaRPr lang="en-CA" sz="24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980" y="2984435"/>
            <a:ext cx="1592953" cy="168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9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3" grpId="0"/>
      <p:bldP spid="14" grpId="0" animBg="1"/>
      <p:bldP spid="15" grpId="0" animBg="1"/>
      <p:bldP spid="16" grpId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B373F89-37F7-4028-ACEB-828A799C6B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6BC322A-4BA3-42E0-A995-595377D86516}"/>
              </a:ext>
            </a:extLst>
          </p:cNvPr>
          <p:cNvSpPr/>
          <p:nvPr/>
        </p:nvSpPr>
        <p:spPr>
          <a:xfrm>
            <a:off x="464590" y="2351366"/>
            <a:ext cx="9827492" cy="88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LENET NETWORK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LENET ARCHITECURE 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75852" y="1533323"/>
            <a:ext cx="98058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 network used is called </a:t>
            </a:r>
            <a:r>
              <a:rPr lang="en-CA" dirty="0" err="1"/>
              <a:t>LeNet</a:t>
            </a:r>
            <a:r>
              <a:rPr lang="en-CA" dirty="0"/>
              <a:t> that was presented by Yann </a:t>
            </a:r>
            <a:r>
              <a:rPr lang="en-CA" dirty="0" err="1" smtClean="0"/>
              <a:t>LeCun</a:t>
            </a: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Reference and photo </a:t>
            </a:r>
            <a:r>
              <a:rPr lang="en-CA" dirty="0"/>
              <a:t>credit: </a:t>
            </a:r>
            <a:r>
              <a:rPr lang="en-CA" dirty="0">
                <a:hlinkClick r:id="rId3"/>
              </a:rPr>
              <a:t>http://</a:t>
            </a:r>
            <a:r>
              <a:rPr lang="en-CA" dirty="0" smtClean="0">
                <a:hlinkClick r:id="rId3"/>
              </a:rPr>
              <a:t>yann.lecun.com/exdb/publis/pdf/lecun-01a.pdf</a:t>
            </a: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C: Convolution layer, S: subsampling layer, F: Fully Connected layer</a:t>
            </a:r>
          </a:p>
          <a:p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9279"/>
          <a:stretch/>
        </p:blipFill>
        <p:spPr>
          <a:xfrm>
            <a:off x="1098930" y="2397006"/>
            <a:ext cx="10305418" cy="363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57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554183" y="297659"/>
            <a:ext cx="98274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LENET LAYERS </a:t>
            </a:r>
            <a:endParaRPr lang="ru-RU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B4B1F363-5EFE-402E-91B7-C999DD6A5345}"/>
              </a:ext>
            </a:extLst>
          </p:cNvPr>
          <p:cNvSpPr/>
          <p:nvPr/>
        </p:nvSpPr>
        <p:spPr>
          <a:xfrm>
            <a:off x="554183" y="1322077"/>
            <a:ext cx="9805823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1: THE FIRST CONVOLUTIONAL LAYER #1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Input = 32x32x1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Output = 28x28x6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Output = (Input-filter+1)/Stride* =&gt; (32-5+1)/1=28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Used a 5x5 Filter with input depth of 3 and output depth of 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pooling for input, Input = 28x28x6 and Output = 14x14x6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2: THE SECOND CONVOLUTIONAL LAYER #2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Input = 14x14x6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Output = 10x10x16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Layer 2: Convolutional layer with Output = 10x10x16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Output = (Input-filter+1)/strides =&gt; 10 = 14-5+1/1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Pooling with Input = 10x10x16 and Output = 5x5x16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3: FLATTENING THE NETWORK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Flatten the network with Input = 5x5x16 and Output = 400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4: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Layer 3: Fully Connected layer with Input = 400 and Output = 120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5: ANOTHER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Layer 4: Fully Connected Layer with Input = 120 and Output = 84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Apply a RELU Activation function to the output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b="1" u="sng" dirty="0">
                <a:latin typeface="Montserrat" charset="0"/>
                <a:ea typeface="Montserrat" charset="0"/>
                <a:cs typeface="Montserrat" charset="0"/>
              </a:rPr>
              <a:t>STEP 6: FULLY CONNECTED LAYER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50" dirty="0">
                <a:latin typeface="Montserrat" charset="0"/>
                <a:ea typeface="Montserrat" charset="0"/>
                <a:cs typeface="Montserrat" charset="0"/>
              </a:rPr>
              <a:t>Layer 5: Fully Connected layer with Input = 84 and Output = 43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50" dirty="0">
              <a:latin typeface="Montserrat" charset="0"/>
              <a:ea typeface="Montserrat" charset="0"/>
              <a:cs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050" dirty="0" smtClean="0"/>
          </a:p>
          <a:p>
            <a:endParaRPr lang="en-CA" sz="105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05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54183" y="3521363"/>
            <a:ext cx="359024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7744" tIns="0" rIns="177744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75512" y="6288684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/>
              <a:t>Reference and phot credit: </a:t>
            </a:r>
            <a:r>
              <a:rPr lang="en-CA" sz="1200" dirty="0">
                <a:hlinkClick r:id="rId3"/>
              </a:rPr>
              <a:t>http://yann.lecun.com/exdb/publis/pdf/lecun-01a.pdf</a:t>
            </a:r>
            <a:endParaRPr lang="en-CA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9279"/>
          <a:stretch/>
        </p:blipFill>
        <p:spPr>
          <a:xfrm>
            <a:off x="5540721" y="2216525"/>
            <a:ext cx="6413295" cy="22649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89557" y="5455911"/>
            <a:ext cx="37602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>
                <a:latin typeface="Montserrat" charset="0"/>
                <a:ea typeface="Montserrat" charset="0"/>
                <a:cs typeface="Montserrat" charset="0"/>
              </a:rPr>
              <a:t>* Stride is the amount by which the kernel is shifted when the kernel is passed over the image. </a:t>
            </a:r>
          </a:p>
        </p:txBody>
      </p:sp>
    </p:spTree>
    <p:extLst>
      <p:ext uri="{BB962C8B-B14F-4D97-AF65-F5344CB8AC3E}">
        <p14:creationId xmlns:p14="http://schemas.microsoft.com/office/powerpoint/2010/main" val="40444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B373F89-37F7-4028-ACEB-828A799C6B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6BC322A-4BA3-42E0-A995-595377D86516}"/>
              </a:ext>
            </a:extLst>
          </p:cNvPr>
          <p:cNvSpPr/>
          <p:nvPr/>
        </p:nvSpPr>
        <p:spPr>
          <a:xfrm>
            <a:off x="464590" y="776063"/>
            <a:ext cx="58650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00"/>
              </a:lnSpc>
            </a:pPr>
            <a:r>
              <a:rPr lang="en-CA" sz="49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WHAT ARE CNNs AND HOW DO THEY LEARN</a:t>
            </a:r>
            <a:r>
              <a:rPr lang="en-CA" sz="49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? (REVIEW)</a:t>
            </a:r>
            <a:endParaRPr lang="ru-RU" sz="49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7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AC5093A-C6A1-4ED0-B1E4-51472D48F7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EE88138-48BD-46AA-94F3-3B05DD703F63}"/>
              </a:ext>
            </a:extLst>
          </p:cNvPr>
          <p:cNvSpPr/>
          <p:nvPr/>
        </p:nvSpPr>
        <p:spPr>
          <a:xfrm>
            <a:off x="721328" y="92503"/>
            <a:ext cx="98274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0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CONVOLUTIONAL NEURAL </a:t>
            </a:r>
            <a:r>
              <a:rPr lang="en-CA" sz="3000" b="1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NETWORKS: ENTIRE NETWORK OVERVIEW</a:t>
            </a:r>
            <a:endParaRPr lang="en-CA" sz="30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2" descr="File:Artificial neural network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0909" y="2954899"/>
            <a:ext cx="1724399" cy="153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233962" y="6271735"/>
            <a:ext cx="5541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b="1" dirty="0" smtClean="0"/>
              <a:t>Photo Credit: </a:t>
            </a:r>
            <a:r>
              <a:rPr lang="en-CA" sz="1200" dirty="0" smtClean="0">
                <a:hlinkClick r:id="rId4"/>
              </a:rPr>
              <a:t>https</a:t>
            </a:r>
            <a:r>
              <a:rPr lang="en-CA" sz="1200" dirty="0">
                <a:hlinkClick r:id="rId4"/>
              </a:rPr>
              <a:t>://</a:t>
            </a:r>
            <a:r>
              <a:rPr lang="en-CA" sz="1200" dirty="0" smtClean="0">
                <a:hlinkClick r:id="rId4"/>
              </a:rPr>
              <a:t>commons.wikimedia.org/wiki/File:Artificial_neural_network.svg</a:t>
            </a:r>
            <a:r>
              <a:rPr lang="en-CA" sz="1200" dirty="0" smtClean="0"/>
              <a:t/>
            </a:r>
            <a:br>
              <a:rPr lang="en-CA" sz="1200" dirty="0" smtClean="0"/>
            </a:br>
            <a:endParaRPr lang="en-CA" sz="1200" dirty="0"/>
          </a:p>
        </p:txBody>
      </p:sp>
      <p:sp>
        <p:nvSpPr>
          <p:cNvPr id="11" name="Left Brace 10"/>
          <p:cNvSpPr/>
          <p:nvPr/>
        </p:nvSpPr>
        <p:spPr>
          <a:xfrm>
            <a:off x="10342549" y="1777850"/>
            <a:ext cx="408599" cy="3893740"/>
          </a:xfrm>
          <a:prstGeom prst="leftBrace">
            <a:avLst>
              <a:gd name="adj1" fmla="val 96160"/>
              <a:gd name="adj2" fmla="val 5065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Left Brace 12"/>
          <p:cNvSpPr/>
          <p:nvPr/>
        </p:nvSpPr>
        <p:spPr>
          <a:xfrm rot="10800000">
            <a:off x="11434015" y="1779078"/>
            <a:ext cx="374270" cy="3893740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2291754" y="219047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2596138" y="262656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 15"/>
          <p:cNvSpPr/>
          <p:nvPr/>
        </p:nvSpPr>
        <p:spPr>
          <a:xfrm>
            <a:off x="2968857" y="3207780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3335760" y="3754026"/>
            <a:ext cx="1634367" cy="159851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dirty="0" smtClean="0"/>
              <a:t>KERNELS/</a:t>
            </a:r>
          </a:p>
          <a:p>
            <a:pPr algn="ctr"/>
            <a:r>
              <a:rPr lang="en-CA" b="1" dirty="0" smtClean="0"/>
              <a:t>FEATURE DETECTORS</a:t>
            </a:r>
            <a:endParaRPr lang="en-CA" b="1" dirty="0"/>
          </a:p>
        </p:txBody>
      </p:sp>
      <p:sp>
        <p:nvSpPr>
          <p:cNvPr id="22" name="Right Arrow 21"/>
          <p:cNvSpPr/>
          <p:nvPr/>
        </p:nvSpPr>
        <p:spPr>
          <a:xfrm>
            <a:off x="1299593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extBox 24"/>
          <p:cNvSpPr txBox="1"/>
          <p:nvPr/>
        </p:nvSpPr>
        <p:spPr>
          <a:xfrm>
            <a:off x="2596138" y="5499317"/>
            <a:ext cx="2409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>
                <a:solidFill>
                  <a:srgbClr val="FF0000"/>
                </a:solidFill>
              </a:rPr>
              <a:t>CONVOLUTIONAL LAYER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94884" y="5498071"/>
            <a:ext cx="350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>POOLING LAYER </a:t>
            </a:r>
            <a:r>
              <a:rPr lang="en-CA" dirty="0" smtClean="0"/>
              <a:t>(DOWNSAMPLING)</a:t>
            </a:r>
            <a:endParaRPr lang="en-CA" dirty="0"/>
          </a:p>
        </p:txBody>
      </p:sp>
      <p:sp>
        <p:nvSpPr>
          <p:cNvPr id="27" name="TextBox 26"/>
          <p:cNvSpPr txBox="1"/>
          <p:nvPr/>
        </p:nvSpPr>
        <p:spPr>
          <a:xfrm>
            <a:off x="1155034" y="3097525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CONVOLUTION</a:t>
            </a:r>
            <a:endParaRPr lang="en-CA" sz="1050" dirty="0"/>
          </a:p>
        </p:txBody>
      </p:sp>
      <p:pic>
        <p:nvPicPr>
          <p:cNvPr id="30" name="Picture 2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305" y="4984036"/>
            <a:ext cx="1039079" cy="840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964986" y="2378423"/>
            <a:ext cx="1770011" cy="115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>
                <a:solidFill>
                  <a:schemeClr val="dk1"/>
                </a:solidFill>
              </a:rPr>
              <a:t>TARGET </a:t>
            </a:r>
            <a:r>
              <a:rPr lang="en-CA" sz="1050" b="1" u="sng" dirty="0" smtClean="0">
                <a:solidFill>
                  <a:schemeClr val="dk1"/>
                </a:solidFill>
              </a:rPr>
              <a:t>CLASSES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 smtClean="0">
                <a:solidFill>
                  <a:schemeClr val="dk1"/>
                </a:solidFill>
              </a:rPr>
              <a:t>Stop 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 smtClean="0">
                <a:solidFill>
                  <a:schemeClr val="dk1"/>
                </a:solidFill>
              </a:rPr>
              <a:t>Yield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 smtClean="0">
                <a:solidFill>
                  <a:schemeClr val="dk1"/>
                </a:solidFill>
              </a:rPr>
              <a:t>30 km/h</a:t>
            </a:r>
          </a:p>
          <a:p>
            <a:pPr lvl="1" algn="ctr">
              <a:spcBef>
                <a:spcPts val="500"/>
              </a:spcBef>
              <a:buClr>
                <a:schemeClr val="dk1"/>
              </a:buClr>
              <a:buSzPts val="1440"/>
            </a:pPr>
            <a:r>
              <a:rPr lang="en-CA" sz="1050" b="1" u="sng" dirty="0" smtClean="0">
                <a:solidFill>
                  <a:schemeClr val="dk1"/>
                </a:solidFill>
              </a:rPr>
              <a:t>50 km/h</a:t>
            </a:r>
            <a:endParaRPr lang="en-CA" sz="1050" b="1" u="sng" dirty="0">
              <a:solidFill>
                <a:schemeClr val="dk1"/>
              </a:solidFill>
            </a:endParaRPr>
          </a:p>
        </p:txBody>
      </p:sp>
      <p:pic>
        <p:nvPicPr>
          <p:cNvPr id="31" name="Picture 2" descr="Image result for traffic signs german datase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228" y="2838207"/>
            <a:ext cx="3095534" cy="176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900422" y="2583989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294884" y="3051725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/>
          <p:cNvSpPr/>
          <p:nvPr/>
        </p:nvSpPr>
        <p:spPr>
          <a:xfrm>
            <a:off x="6581676" y="3489228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976138" y="3956964"/>
            <a:ext cx="984116" cy="10270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b="1" dirty="0" smtClean="0"/>
              <a:t>POOLING FILTERS</a:t>
            </a:r>
            <a:endParaRPr lang="en-CA" sz="1200" b="1" dirty="0"/>
          </a:p>
        </p:txBody>
      </p:sp>
      <p:sp>
        <p:nvSpPr>
          <p:cNvPr id="23" name="Right Arrow 22"/>
          <p:cNvSpPr/>
          <p:nvPr/>
        </p:nvSpPr>
        <p:spPr>
          <a:xfrm>
            <a:off x="7609523" y="3458582"/>
            <a:ext cx="968907" cy="409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/>
          <p:cNvSpPr txBox="1"/>
          <p:nvPr/>
        </p:nvSpPr>
        <p:spPr>
          <a:xfrm>
            <a:off x="7468196" y="3143519"/>
            <a:ext cx="10727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FLATTENING</a:t>
            </a:r>
            <a:endParaRPr lang="en-CA" sz="1050" dirty="0"/>
          </a:p>
        </p:txBody>
      </p:sp>
      <p:sp>
        <p:nvSpPr>
          <p:cNvPr id="24" name="Right Arrow 23"/>
          <p:cNvSpPr/>
          <p:nvPr/>
        </p:nvSpPr>
        <p:spPr>
          <a:xfrm>
            <a:off x="4967255" y="3425824"/>
            <a:ext cx="841104" cy="386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4914806" y="3143519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CA" sz="1050" dirty="0" smtClean="0"/>
              <a:t>POOLING</a:t>
            </a:r>
            <a:endParaRPr lang="en-CA" sz="105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009" y="3053454"/>
            <a:ext cx="1053257" cy="111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61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2" grpId="0" animBg="1"/>
      <p:bldP spid="25" grpId="0"/>
      <p:bldP spid="26" grpId="0"/>
      <p:bldP spid="27" grpId="0"/>
      <p:bldP spid="9" grpId="0"/>
      <p:bldP spid="18" grpId="0" animBg="1"/>
      <p:bldP spid="19" grpId="0" animBg="1"/>
      <p:bldP spid="20" grpId="0" animBg="1"/>
      <p:bldP spid="21" grpId="0" animBg="1"/>
      <p:bldP spid="23" grpId="0" animBg="1"/>
      <p:bldP spid="29" grpId="0"/>
      <p:bldP spid="24" grpId="0" animBg="1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1040</Words>
  <Application>Microsoft Office PowerPoint</Application>
  <PresentationFormat>Widescreen</PresentationFormat>
  <Paragraphs>137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Montserrat</vt:lpstr>
      <vt:lpstr>Montserrat Black</vt:lpstr>
      <vt:lpstr>Roboto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Ryan Ahmed</cp:lastModifiedBy>
  <cp:revision>75</cp:revision>
  <dcterms:created xsi:type="dcterms:W3CDTF">2019-05-23T09:27:58Z</dcterms:created>
  <dcterms:modified xsi:type="dcterms:W3CDTF">2019-06-03T18:28:30Z</dcterms:modified>
</cp:coreProperties>
</file>