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316" r:id="rId3"/>
    <p:sldId id="256" r:id="rId4"/>
    <p:sldId id="317" r:id="rId5"/>
    <p:sldId id="310" r:id="rId6"/>
    <p:sldId id="315" r:id="rId7"/>
    <p:sldId id="290" r:id="rId8"/>
    <p:sldId id="31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30478819@N08/3306312271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fb.com/prophet-forecasting-at-scal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acebook.github.io/prophet/docs/quick_start.html#python-ap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fb.com/prophet-forecasting-at-scal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509F734-4577-4022-AAB9-4281C05799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1"/>
            <a:ext cx="12192000" cy="684063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20C22C9-0E92-456C-99C8-7F3A8094F381}"/>
              </a:ext>
            </a:extLst>
          </p:cNvPr>
          <p:cNvSpPr/>
          <p:nvPr/>
        </p:nvSpPr>
        <p:spPr>
          <a:xfrm>
            <a:off x="472210" y="568978"/>
            <a:ext cx="5429826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PROPHET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TIME SERIES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0994D85-C08D-4BBD-939E-F784BE6A02F6}"/>
              </a:ext>
            </a:extLst>
          </p:cNvPr>
          <p:cNvSpPr/>
          <p:nvPr/>
        </p:nvSpPr>
        <p:spPr>
          <a:xfrm>
            <a:off x="464590" y="2351366"/>
            <a:ext cx="6723861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AVOCADO</a:t>
            </a:r>
          </a:p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MARKET PREDICTION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84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64821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The objective of this case study is to predict the price of avocado sold in the US using historical dataset.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Data </a:t>
            </a:r>
            <a:r>
              <a:rPr lang="en-CA" dirty="0"/>
              <a:t>represents weekly 2018 retail scan data for National retail volume (units) and price. </a:t>
            </a: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The data is as follows:</a:t>
            </a:r>
            <a:endParaRPr lang="en-CA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/>
              <a:t>Date </a:t>
            </a:r>
            <a:r>
              <a:rPr lang="en-CA" dirty="0"/>
              <a:t>- The date of the observation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/>
              <a:t>Average Price </a:t>
            </a:r>
            <a:r>
              <a:rPr lang="en-CA" dirty="0"/>
              <a:t>- the average price of a single avocado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type - conventional or organic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year - the year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Region - the city or region of the observation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Total Volume - Total number of avocados sold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4046 - Total number of avocados with PLU 4046 sold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4225 - Total number of avocados with PLU 4225 sold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/>
              <a:t>4770 - Total number of avocados with PLU 4770 sold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5486400" y="6177711"/>
            <a:ext cx="6705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50" dirty="0"/>
              <a:t>Image Source: </a:t>
            </a:r>
            <a:r>
              <a:rPr lang="en-CA" sz="1050" u="sng" dirty="0">
                <a:hlinkClick r:id="rId3"/>
              </a:rPr>
              <a:t>https://</a:t>
            </a:r>
            <a:r>
              <a:rPr lang="en-CA" sz="1050" u="sng" dirty="0" smtClean="0">
                <a:hlinkClick r:id="rId3"/>
              </a:rPr>
              <a:t>www.flickr.com/photos/30478819@N08/33063122713</a:t>
            </a:r>
            <a:endParaRPr lang="en-CA" sz="1050" u="sng" dirty="0" smtClean="0"/>
          </a:p>
          <a:p>
            <a:endParaRPr lang="en-CA" sz="1050" dirty="0"/>
          </a:p>
        </p:txBody>
      </p:sp>
      <p:sp>
        <p:nvSpPr>
          <p:cNvPr id="2" name="AutoShape 2" descr="image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6444" y="1641251"/>
            <a:ext cx="4452973" cy="34432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40578" y="5626608"/>
            <a:ext cx="3460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*The </a:t>
            </a:r>
            <a:r>
              <a:rPr lang="en-CA" dirty="0"/>
              <a:t>Product Lookup codes (PLU’s)</a:t>
            </a:r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9509F734-4577-4022-AAB9-4281C05799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81"/>
            <a:ext cx="12192000" cy="684063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F20C22C9-0E92-456C-99C8-7F3A8094F381}"/>
              </a:ext>
            </a:extLst>
          </p:cNvPr>
          <p:cNvSpPr/>
          <p:nvPr/>
        </p:nvSpPr>
        <p:spPr>
          <a:xfrm>
            <a:off x="472210" y="568978"/>
            <a:ext cx="5429826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PROPHET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TIME SERIES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0994D85-C08D-4BBD-939E-F784BE6A02F6}"/>
              </a:ext>
            </a:extLst>
          </p:cNvPr>
          <p:cNvSpPr/>
          <p:nvPr/>
        </p:nvSpPr>
        <p:spPr>
          <a:xfrm>
            <a:off x="464590" y="2351366"/>
            <a:ext cx="543744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IS FACEBOOK PROPHET?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0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FACEBOOK PROPHET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279" y="1206441"/>
            <a:ext cx="11261333" cy="478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Prophet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is open source software released by Facebook’s Core Data Science team.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Prophet is a procedure for forecasting time series data based on an additive model where non-linear trends are fit with yearly, weekly, and daily seasonality, plus holiday effects.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Prophet works best with time series that have strong seasonal effects and several seasons of historical data.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For more information, please check this out: 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https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  <a:hlinkClick r:id="rId3"/>
              </a:rPr>
              <a:t>://research.fb.com/prophet-forecasting-at-scale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/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4"/>
              </a:rPr>
              <a:t>https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  <a:hlinkClick r:id="rId4"/>
              </a:rPr>
              <a:t>://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  <a:hlinkClick r:id="rId4"/>
              </a:rPr>
              <a:t>facebook.github.io/prophet/docs/quick_start.html#python-api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0" indent="0">
              <a:buNone/>
            </a:pPr>
            <a:r>
              <a:rPr lang="en-CA" sz="2000" b="1" u="sng" dirty="0" smtClean="0">
                <a:latin typeface="Montserrat" charset="0"/>
                <a:ea typeface="Montserrat" charset="0"/>
                <a:cs typeface="Montserrat" charset="0"/>
              </a:rPr>
              <a:t>NOTE: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You must install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fbprophet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 package as follows: pip install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fbprophet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If you encounter an error, try: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conda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 install -c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conda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-forge </a:t>
            </a:r>
            <a:r>
              <a:rPr lang="en-CA" sz="2000" dirty="0" err="1">
                <a:latin typeface="Montserrat" charset="0"/>
                <a:ea typeface="Montserrat" charset="0"/>
                <a:cs typeface="Montserrat" charset="0"/>
              </a:rPr>
              <a:t>fbprophet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5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FACEBOOK PROPHET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 txBox="1">
                <a:spLocks/>
              </p:cNvSpPr>
              <p:nvPr/>
            </p:nvSpPr>
            <p:spPr>
              <a:xfrm>
                <a:off x="526279" y="1206441"/>
                <a:ext cx="11261333" cy="47869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rmAutofit lnSpcReduction="1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406400" algn="l" rtl="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Char char="•"/>
                  <a:defRPr sz="2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  <a:lvl2pPr marL="914400" marR="0" lvl="1" indent="-3810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Arial"/>
                  <a:buChar char="•"/>
                  <a:defRPr sz="2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2pPr>
                <a:lvl3pPr marL="1371600" marR="0" lvl="2" indent="-3556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2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3pPr>
                <a:lvl4pPr marL="1828800" marR="0" lvl="3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4pPr>
                <a:lvl5pPr marL="2286000" marR="0" lvl="4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5pPr>
                <a:lvl6pPr marL="2743200" marR="0" lvl="5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42900" algn="l" rtl="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Prophet implements an </a:t>
                </a: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additive regression model with four </a:t>
                </a: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elements: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A piecewise </a:t>
                </a: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linear, Prophet </a:t>
                </a: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automatically </a:t>
                </a: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picks up change points in the data and identifies any change in trends.  </a:t>
                </a: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A </a:t>
                </a: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yearly seasonal component modeled using Fourier series.</a:t>
                </a: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A weekly seasonal </a:t>
                </a: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component.</a:t>
                </a: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</a:rPr>
                  <a:t>A </a:t>
                </a: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holiday list that can be manually provided.</a:t>
                </a: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000" dirty="0" smtClean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Additive Regression model takes the form: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𝑌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</m:t>
                      </m:r>
                      <m:sSub>
                        <m:sSubPr>
                          <m:ctrl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</m:ctrlPr>
                        </m:sSub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  <m:t>𝛽</m:t>
                          </m:r>
                        </m:e>
                        <m:sub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Montserrat" charset="0"/>
                            </a:rPr>
                            <m:t>0</m:t>
                          </m:r>
                        </m:sub>
                      </m:sSub>
                      <m:r>
                        <a:rPr lang="en-CA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Montserrat" charset="0"/>
                        </a:rPr>
                        <m:t>+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CA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nary>
                    </m:oMath>
                  </m:oMathPara>
                </a14:m>
                <a:endParaRPr lang="en-CA" sz="16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The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𝑓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𝑗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(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𝑥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𝑗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)</m:t>
                    </m:r>
                  </m:oMath>
                </a14:m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</a:rPr>
                  <a:t> are unknown smoothing functions fit from the data </a:t>
                </a: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0" indent="0">
                  <a:buNone/>
                </a:pPr>
                <a:endParaRPr lang="en-CA" sz="2000" dirty="0" smtClean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ontserrat" charset="0"/>
                    <a:ea typeface="Montserrat" charset="0"/>
                    <a:cs typeface="Montserrat" charset="0"/>
                    <a:hlinkClick r:id="rId3"/>
                  </a:rPr>
                  <a:t>Reference: https</a:t>
                </a:r>
                <a:r>
                  <a:rPr lang="en-CA" sz="2000" dirty="0">
                    <a:latin typeface="Montserrat" charset="0"/>
                    <a:ea typeface="Montserrat" charset="0"/>
                    <a:cs typeface="Montserrat" charset="0"/>
                    <a:hlinkClick r:id="rId3"/>
                  </a:rPr>
                  <a:t>://research.fb.com/prophet-forecasting-at-scale/</a:t>
                </a: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000" dirty="0"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1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279" y="1206441"/>
                <a:ext cx="11261333" cy="4786953"/>
              </a:xfrm>
              <a:prstGeom prst="rect">
                <a:avLst/>
              </a:prstGeom>
              <a:blipFill rotWithShape="0">
                <a:blip r:embed="rId4"/>
                <a:stretch>
                  <a:fillRect l="-974" t="-1401" b="-3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74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FACEBOOK PROPHET EXPECTED OUTPUT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40738" y="1310843"/>
            <a:ext cx="12244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Expected Outcome: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891" y="1680175"/>
            <a:ext cx="7629525" cy="416242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7197505" y="1680175"/>
            <a:ext cx="0" cy="4340379"/>
          </a:xfrm>
          <a:prstGeom prst="line">
            <a:avLst/>
          </a:prstGeom>
          <a:ln w="57150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7222781" y="1632549"/>
            <a:ext cx="950614" cy="2121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8163251" y="1553945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FUTURE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10800000">
            <a:off x="6246891" y="2454102"/>
            <a:ext cx="950614" cy="2121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6462138" y="2200741"/>
            <a:ext cx="652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PAST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FACEBOOK PROPHET EXPECTED OUTPUT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537" y="1381125"/>
            <a:ext cx="663892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5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334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80</cp:revision>
  <dcterms:created xsi:type="dcterms:W3CDTF">2019-05-23T09:27:58Z</dcterms:created>
  <dcterms:modified xsi:type="dcterms:W3CDTF">2019-06-03T17:34:31Z</dcterms:modified>
</cp:coreProperties>
</file>