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86" r:id="rId3"/>
    <p:sldId id="287" r:id="rId4"/>
    <p:sldId id="256" r:id="rId5"/>
    <p:sldId id="289" r:id="rId6"/>
    <p:sldId id="288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302" r:id="rId16"/>
    <p:sldId id="298" r:id="rId17"/>
    <p:sldId id="303" r:id="rId18"/>
    <p:sldId id="304" r:id="rId19"/>
    <p:sldId id="305" r:id="rId20"/>
    <p:sldId id="306" r:id="rId21"/>
    <p:sldId id="30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4" y="9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2019-06-03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etosa.io/ev/image-kernels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cs.ryerson.ca/~aharley/vis/conv/flat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hyperlink" Target="https://commons.wikimedia.org/wiki/File:Artificial_neural_network.sv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fr.m.wikipedia.org/wiki/Fichier:MultiLayerNeuralNetworkBigger_english.pn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toronto.edu/~kriz/cifar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exels.com/photo/woman-art-painting-mona-lisa-40997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3.png"/><Relationship Id="rId7" Type="http://schemas.openxmlformats.org/officeDocument/2006/relationships/hyperlink" Target="https://commons.wikimedia.org/wiki/File:Neuron_Hand-tuned.svg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commons.wikimedia.org/wiki/File:Artificial_neural_network.svg" TargetMode="External"/><Relationship Id="rId11" Type="http://schemas.openxmlformats.org/officeDocument/2006/relationships/image" Target="../media/image8.wmf"/><Relationship Id="rId5" Type="http://schemas.openxmlformats.org/officeDocument/2006/relationships/image" Target="../media/image10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9.png"/><Relationship Id="rId9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2.jpeg"/><Relationship Id="rId4" Type="http://schemas.openxmlformats.org/officeDocument/2006/relationships/hyperlink" Target="https://commons.wikimedia.org/wiki/File:Artificial_neural_network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5AF82FD-70D0-4793-B03F-0D79000D8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71052" y="347525"/>
            <a:ext cx="125268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FEATURE DETECTORS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271052" y="1430060"/>
            <a:ext cx="12124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Convolutions use a kernel matrix to scan a given image and apply a filter to obtain a certain effect.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An image Kernel is a matrix used to apply effects such as blurring and sharpening.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Kernels are used in machine learning for feature extraction to select most important pixels of an image.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Convolution preserves the spatial relationship between pixels.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3852535" y="322888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4225254" y="3810098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4592157" y="435634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14" name="Right Arrow 13"/>
          <p:cNvSpPr/>
          <p:nvPr/>
        </p:nvSpPr>
        <p:spPr>
          <a:xfrm>
            <a:off x="2601047" y="4315251"/>
            <a:ext cx="845712" cy="799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ight Arrow 14"/>
          <p:cNvSpPr/>
          <p:nvPr/>
        </p:nvSpPr>
        <p:spPr>
          <a:xfrm>
            <a:off x="6469823" y="4315251"/>
            <a:ext cx="845712" cy="799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749108"/>
              </p:ext>
            </p:extLst>
          </p:nvPr>
        </p:nvGraphicFramePr>
        <p:xfrm>
          <a:off x="7429007" y="4087352"/>
          <a:ext cx="1411134" cy="1204599"/>
        </p:xfrm>
        <a:graphic>
          <a:graphicData uri="http://schemas.openxmlformats.org/drawingml/2006/table">
            <a:tbl>
              <a:tblPr firstRow="1" bandRow="1"/>
              <a:tblGrid>
                <a:gridCol w="470378"/>
                <a:gridCol w="470378"/>
                <a:gridCol w="470378"/>
              </a:tblGrid>
              <a:tr h="4015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899493"/>
              </p:ext>
            </p:extLst>
          </p:nvPr>
        </p:nvGraphicFramePr>
        <p:xfrm>
          <a:off x="9002711" y="4087352"/>
          <a:ext cx="1411134" cy="1204599"/>
        </p:xfrm>
        <a:graphic>
          <a:graphicData uri="http://schemas.openxmlformats.org/drawingml/2006/table">
            <a:tbl>
              <a:tblPr firstRow="1" bandRow="1"/>
              <a:tblGrid>
                <a:gridCol w="470378"/>
                <a:gridCol w="470378"/>
                <a:gridCol w="470378"/>
              </a:tblGrid>
              <a:tr h="4015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576866"/>
              </p:ext>
            </p:extLst>
          </p:nvPr>
        </p:nvGraphicFramePr>
        <p:xfrm>
          <a:off x="10590752" y="4087352"/>
          <a:ext cx="1411134" cy="1204599"/>
        </p:xfrm>
        <a:graphic>
          <a:graphicData uri="http://schemas.openxmlformats.org/drawingml/2006/table">
            <a:tbl>
              <a:tblPr firstRow="1" bandRow="1"/>
              <a:tblGrid>
                <a:gridCol w="470378"/>
                <a:gridCol w="470378"/>
                <a:gridCol w="470378"/>
              </a:tblGrid>
              <a:tr h="4015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Left Brace 18"/>
          <p:cNvSpPr/>
          <p:nvPr/>
        </p:nvSpPr>
        <p:spPr>
          <a:xfrm rot="5400000">
            <a:off x="9381090" y="1378537"/>
            <a:ext cx="574159" cy="4621190"/>
          </a:xfrm>
          <a:prstGeom prst="leftBrace">
            <a:avLst>
              <a:gd name="adj1" fmla="val 80676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8939338" y="2812220"/>
            <a:ext cx="1651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FEATURE MAPS</a:t>
            </a:r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08" y="3927824"/>
            <a:ext cx="1531948" cy="156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90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15" grpId="0" animBg="1"/>
      <p:bldP spid="19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FEATURE DETECTORS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7267845" y="3214978"/>
            <a:ext cx="845712" cy="799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734182"/>
              </p:ext>
            </p:extLst>
          </p:nvPr>
        </p:nvGraphicFramePr>
        <p:xfrm>
          <a:off x="3806235" y="2225887"/>
          <a:ext cx="3023065" cy="2793945"/>
        </p:xfrm>
        <a:graphic>
          <a:graphicData uri="http://schemas.openxmlformats.org/drawingml/2006/table">
            <a:tbl>
              <a:tblPr firstRow="1" bandRow="1"/>
              <a:tblGrid>
                <a:gridCol w="604613"/>
                <a:gridCol w="604613"/>
                <a:gridCol w="604613"/>
                <a:gridCol w="604613"/>
                <a:gridCol w="604613"/>
              </a:tblGrid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569593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strike="noStrike" cap="none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0</a:t>
                      </a:r>
                      <a:endParaRPr lang="en-CA" sz="2400" b="1" i="0" u="none" strike="noStrike" cap="none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666231"/>
              </p:ext>
            </p:extLst>
          </p:nvPr>
        </p:nvGraphicFramePr>
        <p:xfrm>
          <a:off x="566521" y="2790131"/>
          <a:ext cx="1849962" cy="1665456"/>
        </p:xfrm>
        <a:graphic>
          <a:graphicData uri="http://schemas.openxmlformats.org/drawingml/2006/table">
            <a:tbl>
              <a:tblPr firstRow="1" bandRow="1"/>
              <a:tblGrid>
                <a:gridCol w="616654"/>
                <a:gridCol w="616654"/>
                <a:gridCol w="616654"/>
              </a:tblGrid>
              <a:tr h="555152"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555152"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555152"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66051" y="1560714"/>
            <a:ext cx="2390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FEATURE DETECTOR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11" name="Curved Connector 10"/>
          <p:cNvCxnSpPr/>
          <p:nvPr/>
        </p:nvCxnSpPr>
        <p:spPr>
          <a:xfrm rot="10800000" flipV="1">
            <a:off x="1424936" y="1795767"/>
            <a:ext cx="2108148" cy="95904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06235" y="2225887"/>
            <a:ext cx="1810668" cy="170498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4" name="Curved Connector 13"/>
          <p:cNvCxnSpPr/>
          <p:nvPr/>
        </p:nvCxnSpPr>
        <p:spPr>
          <a:xfrm flipV="1">
            <a:off x="3367690" y="5019833"/>
            <a:ext cx="1208689" cy="706297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16483" y="5770242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IMAGE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20217" y="2853696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1</a:t>
            </a:r>
            <a:endParaRPr lang="en-CA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9424714" y="2853696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929210" y="2853696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920217" y="336314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424714" y="336314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929211" y="336314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920216" y="386606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424713" y="386606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3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929210" y="3872598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68684" y="5372981"/>
            <a:ext cx="1720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FEATURE MAP</a:t>
            </a:r>
            <a:endParaRPr lang="en-CA" sz="1600" b="1" dirty="0">
              <a:solidFill>
                <a:srgbClr val="FF0000"/>
              </a:solidFill>
            </a:endParaRPr>
          </a:p>
        </p:txBody>
      </p:sp>
      <p:cxnSp>
        <p:nvCxnSpPr>
          <p:cNvPr id="26" name="Curved Connector 25"/>
          <p:cNvCxnSpPr/>
          <p:nvPr/>
        </p:nvCxnSpPr>
        <p:spPr>
          <a:xfrm flipV="1">
            <a:off x="8533549" y="4455587"/>
            <a:ext cx="1122568" cy="87417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75864" y="1224108"/>
            <a:ext cx="5580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Live Convolution: </a:t>
            </a:r>
            <a:r>
              <a:rPr lang="en-CA" sz="1800" b="1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http://setosa.io/ev/image-kernels/</a:t>
            </a:r>
            <a:endParaRPr lang="en-CA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6586" y="5019832"/>
            <a:ext cx="1110224" cy="113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8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L 0.05169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69 -0.00023 L 0.10104 0.0020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05 0.00208 L 0.00026 0.0796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5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3" grpId="3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RELU (RECTIFIED LINEAR UNITS)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421236" y="1406380"/>
            <a:ext cx="101363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RELU Layers are used to add non-linearity in the feature map.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It also enhances the sparsity or how scattered the feature map is</a:t>
            </a:r>
          </a:p>
        </p:txBody>
      </p:sp>
      <p:pic>
        <p:nvPicPr>
          <p:cNvPr id="33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06" y="2685441"/>
            <a:ext cx="2073388" cy="18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4375765" y="6324441"/>
            <a:ext cx="6841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b="1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Photo Credit: </a:t>
            </a:r>
            <a:r>
              <a:rPr lang="en-CA" sz="1400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https</a:t>
            </a: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://commons.wikimedia.org/wiki/File:Artificial_neural_network.svg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0332698" y="2701492"/>
            <a:ext cx="1770011" cy="2736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u="sng" dirty="0">
                <a:solidFill>
                  <a:schemeClr val="dk1"/>
                </a:solidFill>
              </a:rPr>
              <a:t>TARGET </a:t>
            </a:r>
            <a:endParaRPr lang="en-CA" sz="1050" b="1" u="sng" dirty="0" smtClean="0">
              <a:solidFill>
                <a:schemeClr val="dk1"/>
              </a:solidFill>
            </a:endParaRP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u="sng" dirty="0" smtClean="0">
                <a:solidFill>
                  <a:schemeClr val="dk1"/>
                </a:solidFill>
              </a:rPr>
              <a:t>CLASSES</a:t>
            </a:r>
            <a:endParaRPr lang="en-CA" sz="1050" b="1" u="sng" dirty="0">
              <a:solidFill>
                <a:schemeClr val="dk1"/>
              </a:solidFill>
            </a:endParaRP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Airplanes 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Cars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Birds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Cats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Deer 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Dogs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Frogs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Horses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Ships 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Trucks</a:t>
            </a:r>
          </a:p>
        </p:txBody>
      </p:sp>
      <p:sp>
        <p:nvSpPr>
          <p:cNvPr id="36" name="Left Brace 35"/>
          <p:cNvSpPr/>
          <p:nvPr/>
        </p:nvSpPr>
        <p:spPr>
          <a:xfrm>
            <a:off x="10597075" y="1715379"/>
            <a:ext cx="574159" cy="3893939"/>
          </a:xfrm>
          <a:prstGeom prst="leftBrace">
            <a:avLst>
              <a:gd name="adj1" fmla="val 80676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7" name="Left Brace 36"/>
          <p:cNvSpPr/>
          <p:nvPr/>
        </p:nvSpPr>
        <p:spPr>
          <a:xfrm rot="10800000">
            <a:off x="11535615" y="1715578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393354" y="2190476"/>
            <a:ext cx="1634367" cy="1598517"/>
          </a:xfrm>
          <a:prstGeom prst="rect">
            <a:avLst/>
          </a:prstGeom>
          <a:gradFill rotWithShape="1">
            <a:gsLst>
              <a:gs pos="0">
                <a:srgbClr val="4472C4">
                  <a:tint val="100000"/>
                  <a:shade val="100000"/>
                  <a:satMod val="130000"/>
                </a:srgbClr>
              </a:gs>
              <a:gs pos="100000">
                <a:srgbClr val="4472C4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697738" y="2626566"/>
            <a:ext cx="1634367" cy="1598517"/>
          </a:xfrm>
          <a:prstGeom prst="rect">
            <a:avLst/>
          </a:prstGeom>
          <a:gradFill rotWithShape="1">
            <a:gsLst>
              <a:gs pos="0">
                <a:srgbClr val="4472C4">
                  <a:tint val="100000"/>
                  <a:shade val="100000"/>
                  <a:satMod val="130000"/>
                </a:srgbClr>
              </a:gs>
              <a:gs pos="100000">
                <a:srgbClr val="4472C4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70457" y="3207780"/>
            <a:ext cx="1634367" cy="1598517"/>
          </a:xfrm>
          <a:prstGeom prst="rect">
            <a:avLst/>
          </a:prstGeom>
          <a:gradFill rotWithShape="1">
            <a:gsLst>
              <a:gs pos="0">
                <a:srgbClr val="4472C4">
                  <a:tint val="100000"/>
                  <a:shade val="100000"/>
                  <a:satMod val="130000"/>
                </a:srgbClr>
              </a:gs>
              <a:gs pos="100000">
                <a:srgbClr val="4472C4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437360" y="3754026"/>
            <a:ext cx="1634367" cy="1598517"/>
          </a:xfrm>
          <a:prstGeom prst="rect">
            <a:avLst/>
          </a:prstGeom>
          <a:gradFill rotWithShape="1">
            <a:gsLst>
              <a:gs pos="0">
                <a:srgbClr val="4472C4">
                  <a:tint val="100000"/>
                  <a:shade val="100000"/>
                  <a:satMod val="130000"/>
                </a:srgbClr>
              </a:gs>
              <a:gs pos="100000">
                <a:srgbClr val="4472C4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KERNELS/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FEATURE DETECTORS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002022" y="2583989"/>
            <a:ext cx="984116" cy="1027072"/>
          </a:xfrm>
          <a:prstGeom prst="rect">
            <a:avLst/>
          </a:prstGeom>
          <a:gradFill rotWithShape="1">
            <a:gsLst>
              <a:gs pos="0">
                <a:srgbClr val="4472C4">
                  <a:tint val="100000"/>
                  <a:shade val="100000"/>
                  <a:satMod val="130000"/>
                </a:srgbClr>
              </a:gs>
              <a:gs pos="100000">
                <a:srgbClr val="4472C4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96484" y="3051725"/>
            <a:ext cx="984116" cy="1027072"/>
          </a:xfrm>
          <a:prstGeom prst="rect">
            <a:avLst/>
          </a:prstGeom>
          <a:gradFill rotWithShape="1">
            <a:gsLst>
              <a:gs pos="0">
                <a:srgbClr val="4472C4">
                  <a:tint val="100000"/>
                  <a:shade val="100000"/>
                  <a:satMod val="130000"/>
                </a:srgbClr>
              </a:gs>
              <a:gs pos="100000">
                <a:srgbClr val="4472C4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683276" y="3489228"/>
            <a:ext cx="984116" cy="1027072"/>
          </a:xfrm>
          <a:prstGeom prst="rect">
            <a:avLst/>
          </a:prstGeom>
          <a:gradFill rotWithShape="1">
            <a:gsLst>
              <a:gs pos="0">
                <a:srgbClr val="4472C4">
                  <a:tint val="100000"/>
                  <a:shade val="100000"/>
                  <a:satMod val="130000"/>
                </a:srgbClr>
              </a:gs>
              <a:gs pos="100000">
                <a:srgbClr val="4472C4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077738" y="3956964"/>
            <a:ext cx="984116" cy="1027072"/>
          </a:xfrm>
          <a:prstGeom prst="rect">
            <a:avLst/>
          </a:prstGeom>
          <a:gradFill rotWithShape="1">
            <a:gsLst>
              <a:gs pos="0">
                <a:srgbClr val="4472C4">
                  <a:tint val="100000"/>
                  <a:shade val="100000"/>
                  <a:satMod val="130000"/>
                </a:srgbClr>
              </a:gs>
              <a:gs pos="100000">
                <a:srgbClr val="4472C4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POOLING FILTERS</a:t>
            </a:r>
          </a:p>
        </p:txBody>
      </p:sp>
      <p:sp>
        <p:nvSpPr>
          <p:cNvPr id="46" name="Right Arrow 45"/>
          <p:cNvSpPr/>
          <p:nvPr/>
        </p:nvSpPr>
        <p:spPr>
          <a:xfrm>
            <a:off x="1401193" y="3425824"/>
            <a:ext cx="841104" cy="386634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7" name="Right Arrow 46"/>
          <p:cNvSpPr/>
          <p:nvPr/>
        </p:nvSpPr>
        <p:spPr>
          <a:xfrm>
            <a:off x="7711123" y="3458582"/>
            <a:ext cx="968907" cy="409550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5068855" y="3425824"/>
            <a:ext cx="841104" cy="386634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97738" y="5499317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b="1" kern="0" dirty="0" smtClean="0">
                <a:solidFill>
                  <a:srgbClr val="FF0000"/>
                </a:solidFill>
                <a:latin typeface="Arial"/>
                <a:cs typeface="Arial"/>
                <a:sym typeface="Arial"/>
              </a:rPr>
              <a:t>CONVOLUTIONAL LAYER</a:t>
            </a:r>
            <a:endParaRPr lang="en-CA" sz="1400" b="1" kern="0" dirty="0">
              <a:solidFill>
                <a:srgbClr val="FF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42135" y="5493247"/>
            <a:ext cx="350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kern="0" dirty="0">
                <a:latin typeface="Arial"/>
                <a:cs typeface="Arial"/>
                <a:sym typeface="Arial"/>
              </a:rPr>
              <a:t>POOLING LAYER </a:t>
            </a:r>
            <a:r>
              <a:rPr lang="en-CA" sz="1400" kern="0" dirty="0" smtClean="0">
                <a:latin typeface="Arial"/>
                <a:cs typeface="Arial"/>
                <a:sym typeface="Arial"/>
              </a:rPr>
              <a:t>(DOWNSAMPLING)</a:t>
            </a:r>
            <a:endParaRPr lang="en-CA" sz="1400" kern="0" dirty="0">
              <a:latin typeface="Arial"/>
              <a:cs typeface="Arial"/>
              <a:sym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92633" y="3097525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sz="1050" kern="0" dirty="0" smtClean="0">
                <a:latin typeface="Arial"/>
                <a:cs typeface="Arial"/>
                <a:sym typeface="Arial"/>
              </a:rPr>
              <a:t>CONVOLUTION</a:t>
            </a:r>
            <a:endParaRPr lang="en-CA" sz="1050" kern="0" dirty="0">
              <a:latin typeface="Arial"/>
              <a:cs typeface="Arial"/>
              <a:sym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16406" y="3143519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sz="1050" kern="0" dirty="0" smtClean="0">
                <a:latin typeface="Arial"/>
                <a:cs typeface="Arial"/>
                <a:sym typeface="Arial"/>
              </a:rPr>
              <a:t>POOLING</a:t>
            </a:r>
            <a:endParaRPr lang="en-CA" sz="1050" kern="0" dirty="0">
              <a:latin typeface="Arial"/>
              <a:cs typeface="Arial"/>
              <a:sym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69796" y="3143519"/>
            <a:ext cx="10727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sz="1050" kern="0" dirty="0" smtClean="0">
                <a:latin typeface="Arial"/>
                <a:cs typeface="Arial"/>
                <a:sym typeface="Arial"/>
              </a:rPr>
              <a:t>FLATTENING</a:t>
            </a:r>
            <a:endParaRPr lang="en-CA"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54" name="Picture 2" descr="Related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054" y="4594540"/>
            <a:ext cx="1516072" cy="122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Rounded Rectangle 55"/>
          <p:cNvSpPr/>
          <p:nvPr/>
        </p:nvSpPr>
        <p:spPr>
          <a:xfrm>
            <a:off x="5183054" y="4316253"/>
            <a:ext cx="1452694" cy="1504393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727" y="3097525"/>
            <a:ext cx="1033415" cy="105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6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RELU (RECTIFIED LINEAR UNITS)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271052" y="1457805"/>
            <a:ext cx="122003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RELU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Layers are used to add non-linearity in the feature map.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It also enhances the sparsity or how scattered the feature map 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The gradient of the RELU does not vanish as we increase x compared to the sigmoid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074115"/>
              </p:ext>
            </p:extLst>
          </p:nvPr>
        </p:nvGraphicFramePr>
        <p:xfrm>
          <a:off x="411298" y="2790994"/>
          <a:ext cx="3023065" cy="2793945"/>
        </p:xfrm>
        <a:graphic>
          <a:graphicData uri="http://schemas.openxmlformats.org/drawingml/2006/table">
            <a:tbl>
              <a:tblPr firstRow="1" bandRow="1"/>
              <a:tblGrid>
                <a:gridCol w="604613"/>
                <a:gridCol w="604613"/>
                <a:gridCol w="604613"/>
                <a:gridCol w="604613"/>
                <a:gridCol w="604613"/>
              </a:tblGrid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7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-5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-6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69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17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-5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i="0" u="none" strike="noStrike" cap="none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0</a:t>
                      </a:r>
                      <a:endParaRPr lang="en-CA" sz="2400" b="1" i="0" u="none" strike="noStrike" cap="none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-8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72496"/>
              </p:ext>
            </p:extLst>
          </p:nvPr>
        </p:nvGraphicFramePr>
        <p:xfrm>
          <a:off x="8118858" y="2790994"/>
          <a:ext cx="3023065" cy="2793945"/>
        </p:xfrm>
        <a:graphic>
          <a:graphicData uri="http://schemas.openxmlformats.org/drawingml/2006/table">
            <a:tbl>
              <a:tblPr firstRow="1" bandRow="1"/>
              <a:tblGrid>
                <a:gridCol w="604613"/>
                <a:gridCol w="604613"/>
                <a:gridCol w="604613"/>
                <a:gridCol w="604613"/>
                <a:gridCol w="604613"/>
              </a:tblGrid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7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69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17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i="0" u="none" strike="noStrike" cap="none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0</a:t>
                      </a:r>
                      <a:endParaRPr lang="en-CA" sz="2400" b="1" i="0" u="none" strike="noStrike" cap="none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pic>
        <p:nvPicPr>
          <p:cNvPr id="26" name="Picture 2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146" y="3440751"/>
            <a:ext cx="3310195" cy="267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ight Arrow 26"/>
          <p:cNvSpPr/>
          <p:nvPr/>
        </p:nvSpPr>
        <p:spPr>
          <a:xfrm>
            <a:off x="3607541" y="3788337"/>
            <a:ext cx="845712" cy="799258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7190441" y="3788337"/>
            <a:ext cx="845712" cy="799258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29" name="Picture 2" descr="Image result for sigmoid fun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638" y="1114463"/>
            <a:ext cx="1451585" cy="96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Curved Connector 29"/>
          <p:cNvCxnSpPr/>
          <p:nvPr/>
        </p:nvCxnSpPr>
        <p:spPr>
          <a:xfrm rot="10800000" flipV="1">
            <a:off x="9969501" y="1435124"/>
            <a:ext cx="635237" cy="553133"/>
          </a:xfrm>
          <a:prstGeom prst="curvedConnector3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3946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POOLING (DOWNSAMPLING)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183545" y="1304541"/>
            <a:ext cx="106602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Pooling or down sampling layers are placed after convolutional layers to reduce feature map dimensionality.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This improves the computational efficiency while preserving the features.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Pooling helps the model to generalize by avoiding overfitting.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If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one of the pixel is shifted, the pooled feature map will still be the same.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Max pooling works by retaining the maximum feature response within a given sample size in a feature map.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Live illustration :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  <a:hlinkClick r:id="rId3"/>
              </a:rPr>
              <a:t>http://scs.ryerson.ca/~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  <a:hlinkClick r:id="rId3"/>
              </a:rPr>
              <a:t>aharley/vis/conv/flat.html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483176"/>
              </p:ext>
            </p:extLst>
          </p:nvPr>
        </p:nvGraphicFramePr>
        <p:xfrm>
          <a:off x="1021210" y="3743644"/>
          <a:ext cx="2418452" cy="2237857"/>
        </p:xfrm>
        <a:graphic>
          <a:graphicData uri="http://schemas.openxmlformats.org/drawingml/2006/table">
            <a:tbl>
              <a:tblPr firstRow="1" bandRow="1"/>
              <a:tblGrid>
                <a:gridCol w="604613"/>
                <a:gridCol w="604613"/>
                <a:gridCol w="604613"/>
                <a:gridCol w="604613"/>
              </a:tblGrid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4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6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2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8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69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9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0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1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3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 smtClean="0"/>
                        <a:t>4</a:t>
                      </a:r>
                      <a:endParaRPr lang="en-CA" sz="2400" b="1" dirty="0"/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1021210" y="3743644"/>
            <a:ext cx="1208989" cy="1137260"/>
          </a:xfrm>
          <a:prstGeom prst="rect">
            <a:avLst/>
          </a:prstGeom>
          <a:noFill/>
          <a:ln w="5715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272974" y="4404953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6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777471" y="4404953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8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272974" y="4914404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9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777471" y="4914404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4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3649695" y="4694118"/>
            <a:ext cx="1413246" cy="386634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39662" y="4340749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kern="0" dirty="0" smtClean="0">
                <a:latin typeface="Arial"/>
                <a:cs typeface="Arial"/>
                <a:sym typeface="Arial"/>
              </a:rPr>
              <a:t>MAX POOLING</a:t>
            </a:r>
            <a:endParaRPr lang="en-CA" kern="0" dirty="0">
              <a:latin typeface="Arial"/>
              <a:cs typeface="Arial"/>
              <a:sym typeface="Arial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79388" y="6279549"/>
            <a:ext cx="9022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200" b="1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Photo </a:t>
            </a:r>
            <a:r>
              <a:rPr lang="en-CA" sz="1200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Credit: </a:t>
            </a:r>
            <a:r>
              <a:rPr lang="en-CA" sz="1200" kern="0" dirty="0">
                <a:solidFill>
                  <a:srgbClr val="000000"/>
                </a:solidFill>
                <a:latin typeface="Arial"/>
                <a:cs typeface="Arial"/>
                <a:sym typeface="Arial"/>
                <a:hlinkClick r:id="rId4"/>
              </a:rPr>
              <a:t>https://commons.wikimedia.org/wiki/File:Artificial_neural_network.svg</a:t>
            </a:r>
            <a:endParaRPr lang="en-CA" sz="1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Font typeface="Arial"/>
              <a:buNone/>
            </a:pPr>
            <a:endParaRPr lang="en-CA" sz="1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49695" y="5043731"/>
            <a:ext cx="1422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 algn="ctr">
              <a:buClr>
                <a:srgbClr val="000000"/>
              </a:buClr>
              <a:buFont typeface="Arial"/>
              <a:buNone/>
            </a:pPr>
            <a:r>
              <a:rPr lang="en-CA" kern="0" dirty="0" smtClean="0">
                <a:latin typeface="Arial"/>
                <a:cs typeface="Arial"/>
                <a:sym typeface="Arial"/>
              </a:rPr>
              <a:t>2x2 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en-CA" kern="0" dirty="0" smtClean="0">
                <a:latin typeface="Arial"/>
                <a:cs typeface="Arial"/>
                <a:sym typeface="Arial"/>
              </a:rPr>
              <a:t>STRIDE = 2</a:t>
            </a:r>
            <a:endParaRPr lang="en-CA" kern="0" dirty="0">
              <a:latin typeface="Arial"/>
              <a:cs typeface="Arial"/>
              <a:sym typeface="Arial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081281" y="3837829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6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081281" y="4347999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8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081280" y="4870300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9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081280" y="5368017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4</a:t>
            </a:r>
          </a:p>
        </p:txBody>
      </p:sp>
      <p:sp>
        <p:nvSpPr>
          <p:cNvPr id="41" name="Right Arrow 40"/>
          <p:cNvSpPr/>
          <p:nvPr/>
        </p:nvSpPr>
        <p:spPr>
          <a:xfrm>
            <a:off x="6404585" y="4708116"/>
            <a:ext cx="1413246" cy="386634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70556" y="4345207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kern="0" dirty="0" smtClean="0">
                <a:latin typeface="Arial"/>
                <a:cs typeface="Arial"/>
                <a:sym typeface="Arial"/>
              </a:rPr>
              <a:t>FLATTENING</a:t>
            </a:r>
            <a:endParaRPr lang="en-CA" kern="0" dirty="0">
              <a:latin typeface="Arial"/>
              <a:cs typeface="Arial"/>
              <a:sym typeface="Arial"/>
            </a:endParaRPr>
          </a:p>
        </p:txBody>
      </p:sp>
      <p:pic>
        <p:nvPicPr>
          <p:cNvPr id="43" name="Picture 2" descr="File:Artificial neural network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844" y="3930593"/>
            <a:ext cx="2073388" cy="18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84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0.10091 -3.7037E-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91 -3.7037E-6 L 0.00078 0.1613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3" y="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0.16135 L 0.10065 0.1613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33" grpId="0" animBg="1"/>
      <p:bldP spid="34" grpId="0"/>
      <p:bldP spid="36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568567-C1B6-488D-8FAE-B64345D20E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778AC86-F5A7-47F0-9187-15403F3C516D}"/>
              </a:ext>
            </a:extLst>
          </p:cNvPr>
          <p:cNvSpPr/>
          <p:nvPr/>
        </p:nvSpPr>
        <p:spPr>
          <a:xfrm>
            <a:off x="256361" y="948079"/>
            <a:ext cx="597933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HOW TO IMPROVE NETWORK PERFORMANCE?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79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INCREASE FILTERS/DROPOUT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33524" y="1346271"/>
            <a:ext cx="122003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Improve accuracy by adding more feature detectors/filters or adding a dropout.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Dropout refers to dropping out units in a neural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Neurons develop co-dependency amongst each other during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Dropout is a regularization technique for reducing overfitting in neural networks.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It enables training to occur on several architectures of the neural network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7419931" y="3522172"/>
            <a:ext cx="622566" cy="534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ectangle 30"/>
          <p:cNvSpPr/>
          <p:nvPr/>
        </p:nvSpPr>
        <p:spPr>
          <a:xfrm>
            <a:off x="1158829" y="280742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ectangle 31"/>
          <p:cNvSpPr/>
          <p:nvPr/>
        </p:nvSpPr>
        <p:spPr>
          <a:xfrm>
            <a:off x="1463213" y="324351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ectangle 32"/>
          <p:cNvSpPr/>
          <p:nvPr/>
        </p:nvSpPr>
        <p:spPr>
          <a:xfrm>
            <a:off x="1835932" y="382472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2202835" y="437097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35" name="Left Brace 34"/>
          <p:cNvSpPr/>
          <p:nvPr/>
        </p:nvSpPr>
        <p:spPr>
          <a:xfrm rot="20490726">
            <a:off x="821851" y="3036980"/>
            <a:ext cx="574159" cy="3121253"/>
          </a:xfrm>
          <a:prstGeom prst="leftBrace">
            <a:avLst>
              <a:gd name="adj1" fmla="val 85479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TextBox 35"/>
          <p:cNvSpPr txBox="1"/>
          <p:nvPr/>
        </p:nvSpPr>
        <p:spPr>
          <a:xfrm>
            <a:off x="19438" y="5192408"/>
            <a:ext cx="1228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>
                <a:solidFill>
                  <a:srgbClr val="FF0000"/>
                </a:solidFill>
              </a:rPr>
              <a:t>64 INSTEAD OF 32</a:t>
            </a:r>
            <a:endParaRPr lang="en-CA" sz="1200" b="1" dirty="0">
              <a:solidFill>
                <a:srgbClr val="FF0000"/>
              </a:solidFill>
            </a:endParaRPr>
          </a:p>
        </p:txBody>
      </p:sp>
      <p:pic>
        <p:nvPicPr>
          <p:cNvPr id="3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99" y="3104454"/>
            <a:ext cx="4059155" cy="159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685" y="3104454"/>
            <a:ext cx="4059155" cy="159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Multiply 38"/>
          <p:cNvSpPr/>
          <p:nvPr/>
        </p:nvSpPr>
        <p:spPr>
          <a:xfrm>
            <a:off x="9831852" y="3112892"/>
            <a:ext cx="371475" cy="470613"/>
          </a:xfrm>
          <a:prstGeom prst="mathMultiply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9831851" y="4023397"/>
            <a:ext cx="371475" cy="470613"/>
          </a:xfrm>
          <a:prstGeom prst="mathMultiply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899920" y="6393520"/>
            <a:ext cx="70163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CA" sz="1100" b="1" dirty="0"/>
              <a:t>Photo Credit: </a:t>
            </a:r>
            <a:r>
              <a:rPr lang="en-CA" sz="1100" dirty="0">
                <a:hlinkClick r:id="rId4"/>
              </a:rPr>
              <a:t>https://fr.m.wikipedia.org/wiki/Fichier:MultiLayerNeuralNetworkBigger_english.png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191562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9" grpId="0" animBg="1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568567-C1B6-488D-8FAE-B64345D20E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778AC86-F5A7-47F0-9187-15403F3C516D}"/>
              </a:ext>
            </a:extLst>
          </p:cNvPr>
          <p:cNvSpPr/>
          <p:nvPr/>
        </p:nvSpPr>
        <p:spPr>
          <a:xfrm>
            <a:off x="256361" y="948079"/>
            <a:ext cx="5979339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CONFUSION MATRIX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65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CONFUSION MATRIX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1" name="Google Shape;123;p17"/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806885"/>
              </p:ext>
            </p:extLst>
          </p:nvPr>
        </p:nvGraphicFramePr>
        <p:xfrm>
          <a:off x="4449798" y="2314782"/>
          <a:ext cx="4145594" cy="3526786"/>
        </p:xfrm>
        <a:graphic>
          <a:graphicData uri="http://schemas.openxmlformats.org/drawingml/2006/table">
            <a:tbl>
              <a:tblPr firstRow="1" bandRow="1"/>
              <a:tblGrid>
                <a:gridCol w="2072797"/>
                <a:gridCol w="2072797"/>
              </a:tblGrid>
              <a:tr h="178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4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" name="Left Brace 52"/>
          <p:cNvSpPr/>
          <p:nvPr/>
        </p:nvSpPr>
        <p:spPr>
          <a:xfrm>
            <a:off x="3805929" y="2307656"/>
            <a:ext cx="424543" cy="3594163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4" name="Left Brace 53"/>
          <p:cNvSpPr/>
          <p:nvPr/>
        </p:nvSpPr>
        <p:spPr>
          <a:xfrm rot="5400000">
            <a:off x="6330526" y="-89087"/>
            <a:ext cx="384139" cy="4012246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8797" y="3869398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04340" y="110754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847543" y="2976614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TRUE +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53262" y="4762479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TRUE -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066970" y="507606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26072" y="184599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32886" y="1829260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49053" y="2986232"/>
            <a:ext cx="144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Roboto"/>
              </a:rPr>
              <a:t>FALSE +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72854" y="4762479"/>
            <a:ext cx="1363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FALSE 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cxnSp>
        <p:nvCxnSpPr>
          <p:cNvPr id="65" name="Curved Connector 64"/>
          <p:cNvCxnSpPr/>
          <p:nvPr/>
        </p:nvCxnSpPr>
        <p:spPr>
          <a:xfrm rot="10800000" flipV="1">
            <a:off x="3094995" y="5590997"/>
            <a:ext cx="1647376" cy="32564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6" name="Curved Connector 65"/>
          <p:cNvCxnSpPr/>
          <p:nvPr/>
        </p:nvCxnSpPr>
        <p:spPr>
          <a:xfrm flipV="1">
            <a:off x="8174577" y="2497287"/>
            <a:ext cx="1655221" cy="55286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958014" y="5454976"/>
            <a:ext cx="25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Roboto"/>
              </a:rPr>
              <a:t>TYPE II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51448" y="2702484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Roboto"/>
              </a:rPr>
              <a:t>TYPE 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2995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/>
      <p:bldP spid="56" grpId="0"/>
      <p:bldP spid="57" grpId="0"/>
      <p:bldP spid="58" grpId="0"/>
      <p:bldP spid="63" grpId="0"/>
      <p:bldP spid="64" grpId="0"/>
      <p:bldP spid="67" grpId="0"/>
      <p:bldP spid="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CONFUSION MATRIX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33524" y="1346271"/>
            <a:ext cx="103344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 confusion matrix is used to describe the performance of a classiﬁcation model: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positives (TP): cases when classiﬁer predicted TRUE (they have the disease), and correct class was TRUE (patient has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negatives (TN): cases when model predicted FALSE (no disease), and correct class was FALSE (patient do not have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False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positives (FP) (Type I error): classiﬁer predicted TRUE, but correct class was FALSE (patient did not have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False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negatives (FN) (Type II error): classiﬁer predicted FALSE (patient do not have disease), but they actually do have the disease</a:t>
            </a:r>
          </a:p>
        </p:txBody>
      </p:sp>
    </p:spTree>
    <p:extLst>
      <p:ext uri="{BB962C8B-B14F-4D97-AF65-F5344CB8AC3E}">
        <p14:creationId xmlns:p14="http://schemas.microsoft.com/office/powerpoint/2010/main" val="222318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568567-C1B6-488D-8FAE-B64345D20E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1D155F8-1F34-446E-83E7-38B944B01F42}"/>
              </a:ext>
            </a:extLst>
          </p:cNvPr>
          <p:cNvSpPr/>
          <p:nvPr/>
        </p:nvSpPr>
        <p:spPr>
          <a:xfrm>
            <a:off x="472210" y="568978"/>
            <a:ext cx="4846550" cy="1232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DEEP NEURAL</a:t>
            </a:r>
          </a:p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NETWORKS</a:t>
            </a:r>
            <a:endParaRPr lang="ru-RU" sz="3400" b="1" dirty="0">
              <a:solidFill>
                <a:srgbClr val="F5EA5A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778AC86-F5A7-47F0-9187-15403F3C516D}"/>
              </a:ext>
            </a:extLst>
          </p:cNvPr>
          <p:cNvSpPr/>
          <p:nvPr/>
        </p:nvSpPr>
        <p:spPr>
          <a:xfrm>
            <a:off x="464590" y="2351366"/>
            <a:ext cx="9827492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CIFAR-10</a:t>
            </a:r>
          </a:p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CLASSIFICATION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20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KEY PERFORMANCE INDICATORS (KPI)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33523" y="1346271"/>
            <a:ext cx="105726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Accuracy = (TP+TN) / (TP + TN + FP + FN)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Misclassiﬁcation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rate (Error Rate) = (FP + FN) / (TP + TN + FP + FN)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Precision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TP/Total TRUE Predictions = TP/ (TP+FP) (When model predicted TRUE class, how often was it right?)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Recall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Actual TRUE = TP/ (TP+FN) (when the class was actually TRUE, how often did the classiﬁer get it right?)</a:t>
            </a:r>
          </a:p>
        </p:txBody>
      </p:sp>
    </p:spTree>
    <p:extLst>
      <p:ext uri="{BB962C8B-B14F-4D97-AF65-F5344CB8AC3E}">
        <p14:creationId xmlns:p14="http://schemas.microsoft.com/office/powerpoint/2010/main" val="230956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PRECISION Vs. </a:t>
            </a:r>
            <a:r>
              <a:rPr lang="en-CA" sz="3000" b="1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RECALL EXAMPLE 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1123950" y="4703246"/>
            <a:ext cx="10572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Accuracy = (TP+TN) / (TP + TN + FP + FN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) = 91%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Precision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TP/Total 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Predictions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(TP+FP) 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= ½=50%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Recall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Actual TRUE = TP/ (TP+FN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) = 1/9 = 11%</a:t>
            </a: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Google Shape;123;p17"/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179098"/>
              </p:ext>
            </p:extLst>
          </p:nvPr>
        </p:nvGraphicFramePr>
        <p:xfrm>
          <a:off x="4449798" y="2314782"/>
          <a:ext cx="3236832" cy="2574512"/>
        </p:xfrm>
        <a:graphic>
          <a:graphicData uri="http://schemas.openxmlformats.org/drawingml/2006/table">
            <a:tbl>
              <a:tblPr firstRow="1" bandRow="1"/>
              <a:tblGrid>
                <a:gridCol w="1618416"/>
                <a:gridCol w="1618416"/>
              </a:tblGrid>
              <a:tr h="1303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707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Left Brace 8"/>
          <p:cNvSpPr/>
          <p:nvPr/>
        </p:nvSpPr>
        <p:spPr>
          <a:xfrm>
            <a:off x="3805929" y="2307656"/>
            <a:ext cx="424543" cy="2432167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Left Brace 10"/>
          <p:cNvSpPr/>
          <p:nvPr/>
        </p:nvSpPr>
        <p:spPr>
          <a:xfrm rot="5400000">
            <a:off x="5977877" y="263563"/>
            <a:ext cx="384139" cy="3306947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0554" y="3292906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9959" y="1088168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3741" y="27684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TP = 1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70389" y="4028335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TN = 90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8700" y="3998826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38736" y="1855799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54848" y="180003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40026" y="27684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Roboto"/>
              </a:rPr>
              <a:t>FP = 1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8336" y="4044359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FN = 8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71365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/>
      <p:bldP spid="13" grpId="0"/>
      <p:bldP spid="14" grpId="0"/>
      <p:bldP spid="15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568567-C1B6-488D-8FAE-B64345D20E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778AC86-F5A7-47F0-9187-15403F3C516D}"/>
              </a:ext>
            </a:extLst>
          </p:cNvPr>
          <p:cNvSpPr/>
          <p:nvPr/>
        </p:nvSpPr>
        <p:spPr>
          <a:xfrm>
            <a:off x="256361" y="948079"/>
            <a:ext cx="516666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PROBLEM </a:t>
            </a: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STATEMENT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23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75852" y="1533323"/>
            <a:ext cx="671031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CIFAR-10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is a dataset that consists of several images divided into the following 10 classes: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Airplanes, Cars, Birds, Cats, Deer, Dogs, Frogs, Horses, Ships, Trucks</a:t>
            </a:r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The dataset stands for the Canadian Institute For Advanced Research (CIFAR)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CIFAR-10 is widely used for machine learning and computer vision applications.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The dataset consists of 60,000 32x32 color 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images, 6,000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images of each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Images have low resolution (32x32).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Data Source: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  <a:hlinkClick r:id="rId3"/>
              </a:rPr>
              <a:t>https://www.cs.toronto.edu/~</a:t>
            </a:r>
            <a:r>
              <a:rPr lang="en-CA" dirty="0" smtClean="0">
                <a:latin typeface="Montserrat" charset="0"/>
                <a:ea typeface="Montserrat" charset="0"/>
                <a:cs typeface="Montserrat" charset="0"/>
                <a:hlinkClick r:id="rId3"/>
              </a:rPr>
              <a:t>kriz/cifar.html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930" y="1533323"/>
            <a:ext cx="4124669" cy="407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406498" y="2844492"/>
            <a:ext cx="3040912" cy="1552354"/>
          </a:xfrm>
          <a:prstGeom prst="roundRect">
            <a:avLst/>
          </a:prstGeom>
          <a:solidFill>
            <a:srgbClr val="E859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CLASSIFIER</a:t>
            </a:r>
            <a:endParaRPr lang="en-CA" b="1" dirty="0"/>
          </a:p>
        </p:txBody>
      </p:sp>
      <p:sp>
        <p:nvSpPr>
          <p:cNvPr id="8" name="Rectangle 7"/>
          <p:cNvSpPr/>
          <p:nvPr/>
        </p:nvSpPr>
        <p:spPr>
          <a:xfrm>
            <a:off x="1535088" y="2326740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IMAGE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05386" y="444953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SzPct val="120000"/>
            </a:pPr>
            <a:r>
              <a:rPr lang="en-US" dirty="0" smtClean="0">
                <a:solidFill>
                  <a:schemeClr val="dk1"/>
                </a:solidFill>
              </a:rPr>
              <a:t>CIFAR-10 Dataset consists of 60,000 images</a:t>
            </a:r>
          </a:p>
          <a:p>
            <a:pPr marL="285750" lvl="1" indent="-285750">
              <a:buSzPct val="12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50,000 training </a:t>
            </a:r>
            <a:endParaRPr lang="en-US" dirty="0">
              <a:solidFill>
                <a:schemeClr val="dk1"/>
              </a:solidFill>
            </a:endParaRPr>
          </a:p>
          <a:p>
            <a:pPr marL="285750" lvl="1" indent="-285750">
              <a:buSzPct val="12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</a:rPr>
              <a:t>10,000 testing</a:t>
            </a:r>
          </a:p>
          <a:p>
            <a:pPr lvl="0">
              <a:buSzPct val="120000"/>
            </a:pPr>
            <a:r>
              <a:rPr lang="en-US" dirty="0" smtClean="0">
                <a:solidFill>
                  <a:schemeClr val="dk1"/>
                </a:solidFill>
              </a:rPr>
              <a:t>Images are 32x32 pixels (colored)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01441" y="2183187"/>
            <a:ext cx="186042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SzPct val="120000"/>
            </a:pPr>
            <a:r>
              <a:rPr lang="en-US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CLASSES</a:t>
            </a: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Airplanes 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Cars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Birds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Cats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Deer 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Dogs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Frogs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Horses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Ships 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Trucks</a:t>
            </a:r>
            <a:endParaRPr lang="en-CA" sz="16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Left Brace 13"/>
          <p:cNvSpPr/>
          <p:nvPr/>
        </p:nvSpPr>
        <p:spPr>
          <a:xfrm>
            <a:off x="8367024" y="1748540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Left Brace 14"/>
          <p:cNvSpPr/>
          <p:nvPr/>
        </p:nvSpPr>
        <p:spPr>
          <a:xfrm rot="10800000">
            <a:off x="9995214" y="1748540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ight Arrow 15"/>
          <p:cNvSpPr/>
          <p:nvPr/>
        </p:nvSpPr>
        <p:spPr>
          <a:xfrm>
            <a:off x="3630678" y="3409772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279" y="1206441"/>
            <a:ext cx="10801349" cy="585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dataset consists of 60,000 32x32 color images, 6,000 images of each class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199773" y="2900964"/>
            <a:ext cx="16829" cy="1881376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441586" y="4917274"/>
            <a:ext cx="1860165" cy="1792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01210" y="484957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>32</a:t>
            </a:r>
            <a:endParaRPr lang="en-CA" dirty="0"/>
          </a:p>
        </p:txBody>
      </p:sp>
      <p:sp>
        <p:nvSpPr>
          <p:cNvPr id="23" name="TextBox 22"/>
          <p:cNvSpPr txBox="1"/>
          <p:nvPr/>
        </p:nvSpPr>
        <p:spPr>
          <a:xfrm>
            <a:off x="653035" y="361434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32</a:t>
            </a:r>
            <a:endParaRPr lang="en-CA" sz="24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088" y="2779117"/>
            <a:ext cx="1883671" cy="1925223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7520269" y="3435514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129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3" grpId="0"/>
      <p:bldP spid="14" grpId="0" animBg="1"/>
      <p:bldP spid="15" grpId="0" animBg="1"/>
      <p:bldP spid="16" grpId="0" animBg="1"/>
      <p:bldP spid="22" grpId="0"/>
      <p:bldP spid="23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6568567-C1B6-488D-8FAE-B64345D20E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778AC86-F5A7-47F0-9187-15403F3C516D}"/>
              </a:ext>
            </a:extLst>
          </p:cNvPr>
          <p:cNvSpPr/>
          <p:nvPr/>
        </p:nvSpPr>
        <p:spPr>
          <a:xfrm>
            <a:off x="256361" y="948079"/>
            <a:ext cx="5166665" cy="3421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WHAT ARE CNNs AND HOW DO THEY LEARN?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98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HOW TO DIGITALLY REPRESENT AN IMAGE?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40738" y="1310843"/>
            <a:ext cx="122449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 greyscale image is system of 256 tones with values ranging from 0-255.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'0' represents black and '255' represents white.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Numbers in-between represents greys between black and white.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Binary systems use digits '0' and '1‘ where '00000000' for black, to '11111111' for white (8-bit image).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Note: binary value of '11111111' is equal to decimal value of '255‘.</a:t>
            </a:r>
          </a:p>
        </p:txBody>
      </p:sp>
      <p:pic>
        <p:nvPicPr>
          <p:cNvPr id="7" name="Picture 2" descr="Image result for monali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289" y="3372569"/>
            <a:ext cx="2546681" cy="254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14702"/>
              </p:ext>
            </p:extLst>
          </p:nvPr>
        </p:nvGraphicFramePr>
        <p:xfrm>
          <a:off x="4386958" y="3372569"/>
          <a:ext cx="2866212" cy="2546682"/>
        </p:xfrm>
        <a:graphic>
          <a:graphicData uri="http://schemas.openxmlformats.org/drawingml/2006/table">
            <a:tbl>
              <a:tblPr firstRow="1" bandRow="1"/>
              <a:tblGrid>
                <a:gridCol w="955404"/>
                <a:gridCol w="955404"/>
                <a:gridCol w="955404"/>
              </a:tblGrid>
              <a:tr h="84889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255</a:t>
                      </a:r>
                      <a:endParaRPr lang="en-CA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255</a:t>
                      </a:r>
                      <a:endParaRPr lang="en-CA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255</a:t>
                      </a:r>
                      <a:endParaRPr lang="en-CA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84889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155</a:t>
                      </a:r>
                      <a:endParaRPr lang="en-CA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155</a:t>
                      </a:r>
                      <a:endParaRPr lang="en-CA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155</a:t>
                      </a:r>
                      <a:endParaRPr lang="en-CA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</a:tr>
              <a:tr h="84889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solidFill>
                            <a:schemeClr val="bg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CA" b="1" dirty="0">
                        <a:solidFill>
                          <a:schemeClr val="bg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solidFill>
                            <a:schemeClr val="bg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CA" b="1" dirty="0">
                        <a:solidFill>
                          <a:schemeClr val="bg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b="1" dirty="0" smtClean="0">
                          <a:solidFill>
                            <a:schemeClr val="bg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CA" b="1" dirty="0">
                        <a:solidFill>
                          <a:schemeClr val="bg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426572"/>
              </p:ext>
            </p:extLst>
          </p:nvPr>
        </p:nvGraphicFramePr>
        <p:xfrm>
          <a:off x="7580158" y="3384195"/>
          <a:ext cx="2866212" cy="2546682"/>
        </p:xfrm>
        <a:graphic>
          <a:graphicData uri="http://schemas.openxmlformats.org/drawingml/2006/table">
            <a:tbl>
              <a:tblPr firstRow="1" bandRow="1"/>
              <a:tblGrid>
                <a:gridCol w="955404"/>
                <a:gridCol w="955404"/>
                <a:gridCol w="955404"/>
              </a:tblGrid>
              <a:tr h="84889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11111111</a:t>
                      </a:r>
                      <a:endParaRPr lang="en-CA" sz="12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11111111</a:t>
                      </a:r>
                      <a:endParaRPr lang="en-CA" sz="12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11111111</a:t>
                      </a:r>
                      <a:endParaRPr lang="en-CA" sz="12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84889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10011011</a:t>
                      </a:r>
                      <a:endParaRPr lang="en-CA" sz="12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10011011</a:t>
                      </a:r>
                      <a:endParaRPr lang="en-CA" sz="12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10011011</a:t>
                      </a:r>
                      <a:endParaRPr lang="en-CA" sz="12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0C8"/>
                    </a:solidFill>
                  </a:tcPr>
                </a:tc>
              </a:tr>
              <a:tr h="848894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solidFill>
                            <a:schemeClr val="bg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00000000</a:t>
                      </a:r>
                      <a:endParaRPr lang="en-CA" sz="1200" b="1" dirty="0">
                        <a:solidFill>
                          <a:schemeClr val="bg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solidFill>
                            <a:schemeClr val="bg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00000000</a:t>
                      </a:r>
                      <a:endParaRPr lang="en-CA" sz="1200" b="1" dirty="0">
                        <a:solidFill>
                          <a:schemeClr val="bg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Roboto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CA" sz="1200" b="1" dirty="0" smtClean="0">
                          <a:solidFill>
                            <a:schemeClr val="bg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00000000</a:t>
                      </a:r>
                      <a:endParaRPr lang="en-CA" sz="1200" b="1" dirty="0">
                        <a:solidFill>
                          <a:schemeClr val="bg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091B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631256" y="6244098"/>
            <a:ext cx="7325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b="1" dirty="0" smtClean="0"/>
              <a:t>Photo Credit: </a:t>
            </a:r>
            <a:r>
              <a:rPr lang="en-CA" sz="1200" dirty="0" smtClean="0">
                <a:hlinkClick r:id="rId4"/>
              </a:rPr>
              <a:t>https</a:t>
            </a:r>
            <a:r>
              <a:rPr lang="en-CA" sz="1200" dirty="0">
                <a:hlinkClick r:id="rId4"/>
              </a:rPr>
              <a:t>://www.pexels.com/photo/woman-art-painting-mona-lisa-40997</a:t>
            </a:r>
            <a:r>
              <a:rPr lang="en-CA" sz="1200" dirty="0" smtClean="0">
                <a:hlinkClick r:id="rId4"/>
              </a:rPr>
              <a:t>/</a:t>
            </a:r>
            <a:endParaRPr lang="en-CA" sz="1200" dirty="0" smtClean="0"/>
          </a:p>
          <a:p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333179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CONVOLUTIONAL NEURAL </a:t>
            </a:r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NETWORKS BASICS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271052" y="1457805"/>
            <a:ext cx="122003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The neuron collects signals from input channels named dendrites, processes information in its nucleus, and then generates an output in a long thin branch called the axon.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Human learning occurs adaptively by varying the bond strength between these neurons.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2066" y="2718146"/>
            <a:ext cx="4165655" cy="2240055"/>
          </a:xfrm>
          <a:prstGeom prst="rect">
            <a:avLst/>
          </a:prstGeom>
        </p:spPr>
      </p:pic>
      <p:pic>
        <p:nvPicPr>
          <p:cNvPr id="7" name="Picture 2" descr="File:Artificial neural network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146" y="2794243"/>
            <a:ext cx="2884308" cy="257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559319" y="6195734"/>
            <a:ext cx="5541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 smtClean="0"/>
              <a:t>Photo Credit: </a:t>
            </a:r>
            <a:r>
              <a:rPr lang="en-CA" sz="1200" dirty="0" smtClean="0">
                <a:hlinkClick r:id="rId6"/>
              </a:rPr>
              <a:t>https</a:t>
            </a:r>
            <a:r>
              <a:rPr lang="en-CA" sz="1200" dirty="0">
                <a:hlinkClick r:id="rId6"/>
              </a:rPr>
              <a:t>://</a:t>
            </a:r>
            <a:r>
              <a:rPr lang="en-CA" sz="1200" dirty="0" smtClean="0">
                <a:hlinkClick r:id="rId6"/>
              </a:rPr>
              <a:t>commons.wikimedia.org/wiki/File:Artificial_neural_network.svg</a:t>
            </a:r>
            <a:endParaRPr lang="en-CA" sz="1200" dirty="0" smtClean="0"/>
          </a:p>
          <a:p>
            <a:r>
              <a:rPr lang="en-CA" sz="1200" b="1" dirty="0" smtClean="0"/>
              <a:t>Photo Credit: </a:t>
            </a:r>
            <a:r>
              <a:rPr lang="en-CA" sz="1200" dirty="0" smtClean="0">
                <a:hlinkClick r:id="rId7"/>
              </a:rPr>
              <a:t>https</a:t>
            </a:r>
            <a:r>
              <a:rPr lang="en-CA" sz="1200" dirty="0">
                <a:hlinkClick r:id="rId7"/>
              </a:rPr>
              <a:t>://</a:t>
            </a:r>
            <a:r>
              <a:rPr lang="en-CA" sz="1200" dirty="0" smtClean="0">
                <a:hlinkClick r:id="rId7"/>
              </a:rPr>
              <a:t>commons.wikimedia.org/wiki/File:Neuron_Hand-tuned.svg</a:t>
            </a:r>
            <a:endParaRPr lang="en-CA" sz="1200" dirty="0" smtClean="0"/>
          </a:p>
          <a:p>
            <a:endParaRPr lang="en-CA" sz="1200" dirty="0" smtClean="0"/>
          </a:p>
          <a:p>
            <a:endParaRPr lang="en-CA" sz="1200" dirty="0"/>
          </a:p>
        </p:txBody>
      </p:sp>
      <p:graphicFrame>
        <p:nvGraphicFramePr>
          <p:cNvPr id="9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5381758"/>
              </p:ext>
            </p:extLst>
          </p:nvPr>
        </p:nvGraphicFramePr>
        <p:xfrm>
          <a:off x="1530290" y="3467626"/>
          <a:ext cx="3456384" cy="1189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Visio" r:id="rId8" imgW="4504467" imgH="1770930" progId="Visio.Drawing.11">
                  <p:embed/>
                </p:oleObj>
              </mc:Choice>
              <mc:Fallback>
                <p:oleObj name="Visio" r:id="rId8" imgW="4504467" imgH="177093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0290" y="3467626"/>
                        <a:ext cx="3456384" cy="11894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5929676"/>
              </p:ext>
            </p:extLst>
          </p:nvPr>
        </p:nvGraphicFramePr>
        <p:xfrm>
          <a:off x="2576342" y="4843097"/>
          <a:ext cx="2322258" cy="444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Equation" r:id="rId10" imgW="1612800" imgH="457200" progId="Equation.3">
                  <p:embed/>
                </p:oleObj>
              </mc:Choice>
              <mc:Fallback>
                <p:oleObj name="Equation" r:id="rId10" imgW="1612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6342" y="4843097"/>
                        <a:ext cx="2322258" cy="4445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041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721328" y="92503"/>
            <a:ext cx="9827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CONVOLUTIONAL NEURAL </a:t>
            </a:r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NETWORKS: ENTIRE NETWORK OVERVIEW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909" y="2954899"/>
            <a:ext cx="1724399" cy="153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233962" y="6271735"/>
            <a:ext cx="5541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 smtClean="0"/>
              <a:t>Photo Credit: </a:t>
            </a:r>
            <a:r>
              <a:rPr lang="en-CA" sz="1200" dirty="0" smtClean="0">
                <a:hlinkClick r:id="rId4"/>
              </a:rPr>
              <a:t>https</a:t>
            </a:r>
            <a:r>
              <a:rPr lang="en-CA" sz="1200" dirty="0">
                <a:hlinkClick r:id="rId4"/>
              </a:rPr>
              <a:t>://</a:t>
            </a:r>
            <a:r>
              <a:rPr lang="en-CA" sz="1200" dirty="0" smtClean="0">
                <a:hlinkClick r:id="rId4"/>
              </a:rPr>
              <a:t>commons.wikimedia.org/wiki/File:Artificial_neural_network.svg</a:t>
            </a:r>
            <a:r>
              <a:rPr lang="en-CA" sz="1200" dirty="0" smtClean="0"/>
              <a:t/>
            </a:r>
            <a:br>
              <a:rPr lang="en-CA" sz="1200" dirty="0" smtClean="0"/>
            </a:br>
            <a:endParaRPr lang="en-CA" sz="1200" dirty="0"/>
          </a:p>
        </p:txBody>
      </p:sp>
      <p:sp>
        <p:nvSpPr>
          <p:cNvPr id="11" name="Left Brace 10"/>
          <p:cNvSpPr/>
          <p:nvPr/>
        </p:nvSpPr>
        <p:spPr>
          <a:xfrm>
            <a:off x="10342549" y="1777850"/>
            <a:ext cx="408599" cy="3893740"/>
          </a:xfrm>
          <a:prstGeom prst="leftBrace">
            <a:avLst>
              <a:gd name="adj1" fmla="val 96160"/>
              <a:gd name="adj2" fmla="val 50652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Left Brace 12"/>
          <p:cNvSpPr/>
          <p:nvPr/>
        </p:nvSpPr>
        <p:spPr>
          <a:xfrm rot="10800000">
            <a:off x="11434015" y="1779078"/>
            <a:ext cx="374270" cy="3893740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/>
          <p:cNvSpPr/>
          <p:nvPr/>
        </p:nvSpPr>
        <p:spPr>
          <a:xfrm>
            <a:off x="2291754" y="219047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/>
        </p:nvSpPr>
        <p:spPr>
          <a:xfrm>
            <a:off x="2596138" y="262656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/>
        </p:nvSpPr>
        <p:spPr>
          <a:xfrm>
            <a:off x="2968857" y="320778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/>
        </p:nvSpPr>
        <p:spPr>
          <a:xfrm>
            <a:off x="3335760" y="375402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22" name="Right Arrow 21"/>
          <p:cNvSpPr/>
          <p:nvPr/>
        </p:nvSpPr>
        <p:spPr>
          <a:xfrm>
            <a:off x="1299593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ight Arrow 23"/>
          <p:cNvSpPr/>
          <p:nvPr/>
        </p:nvSpPr>
        <p:spPr>
          <a:xfrm>
            <a:off x="4967255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TextBox 24"/>
          <p:cNvSpPr txBox="1"/>
          <p:nvPr/>
        </p:nvSpPr>
        <p:spPr>
          <a:xfrm>
            <a:off x="2596138" y="5499317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CONVOLUTIONAL LAYER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94884" y="5498071"/>
            <a:ext cx="350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POOLING LAYER </a:t>
            </a:r>
            <a:r>
              <a:rPr lang="en-CA" dirty="0" smtClean="0"/>
              <a:t>(DOWNSAMPLING)</a:t>
            </a:r>
            <a:endParaRPr lang="en-CA" dirty="0"/>
          </a:p>
        </p:txBody>
      </p:sp>
      <p:sp>
        <p:nvSpPr>
          <p:cNvPr id="27" name="TextBox 26"/>
          <p:cNvSpPr txBox="1"/>
          <p:nvPr/>
        </p:nvSpPr>
        <p:spPr>
          <a:xfrm>
            <a:off x="1155034" y="3097525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sp>
        <p:nvSpPr>
          <p:cNvPr id="28" name="TextBox 27"/>
          <p:cNvSpPr txBox="1"/>
          <p:nvPr/>
        </p:nvSpPr>
        <p:spPr>
          <a:xfrm>
            <a:off x="4914806" y="3143519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POOLING</a:t>
            </a:r>
            <a:endParaRPr lang="en-CA" sz="1050" dirty="0"/>
          </a:p>
        </p:txBody>
      </p:sp>
      <p:pic>
        <p:nvPicPr>
          <p:cNvPr id="30" name="Picture 2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305" y="4984036"/>
            <a:ext cx="1039079" cy="84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4311" y="2450527"/>
            <a:ext cx="2452974" cy="242364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71" y="3063164"/>
            <a:ext cx="1110224" cy="113471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900422" y="2583989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294884" y="3051725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6581676" y="3489228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976138" y="3956964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b="1" dirty="0" smtClean="0"/>
              <a:t>POOLING FILTERS</a:t>
            </a:r>
            <a:endParaRPr lang="en-CA" sz="1200" b="1" dirty="0"/>
          </a:p>
        </p:txBody>
      </p:sp>
      <p:sp>
        <p:nvSpPr>
          <p:cNvPr id="23" name="Right Arrow 22"/>
          <p:cNvSpPr/>
          <p:nvPr/>
        </p:nvSpPr>
        <p:spPr>
          <a:xfrm>
            <a:off x="7609523" y="3458582"/>
            <a:ext cx="968907" cy="4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/>
          <p:cNvSpPr txBox="1"/>
          <p:nvPr/>
        </p:nvSpPr>
        <p:spPr>
          <a:xfrm>
            <a:off x="7468196" y="3143519"/>
            <a:ext cx="10727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FLATTENING</a:t>
            </a:r>
            <a:endParaRPr lang="en-CA" sz="1050" dirty="0"/>
          </a:p>
        </p:txBody>
      </p:sp>
      <p:sp>
        <p:nvSpPr>
          <p:cNvPr id="9" name="Rectangle 8"/>
          <p:cNvSpPr/>
          <p:nvPr/>
        </p:nvSpPr>
        <p:spPr>
          <a:xfrm>
            <a:off x="9972730" y="2556986"/>
            <a:ext cx="1770011" cy="2510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u="sng" dirty="0">
                <a:solidFill>
                  <a:schemeClr val="dk1"/>
                </a:solidFill>
              </a:rPr>
              <a:t>TARGET </a:t>
            </a:r>
            <a:r>
              <a:rPr lang="en-CA" sz="1050" b="1" u="sng" dirty="0" smtClean="0">
                <a:solidFill>
                  <a:schemeClr val="dk1"/>
                </a:solidFill>
              </a:rPr>
              <a:t>CLASSES</a:t>
            </a:r>
            <a:endParaRPr lang="en-CA" sz="1050" b="1" u="sng" dirty="0">
              <a:solidFill>
                <a:schemeClr val="dk1"/>
              </a:solidFill>
            </a:endParaRP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Airplanes 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Cars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Birds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Cats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Deer 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Dogs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Frogs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Horses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Ships 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dirty="0">
                <a:solidFill>
                  <a:schemeClr val="dk1"/>
                </a:solidFill>
              </a:rPr>
              <a:t>Trucks</a:t>
            </a:r>
          </a:p>
        </p:txBody>
      </p:sp>
    </p:spTree>
    <p:extLst>
      <p:ext uri="{BB962C8B-B14F-4D97-AF65-F5344CB8AC3E}">
        <p14:creationId xmlns:p14="http://schemas.microsoft.com/office/powerpoint/2010/main" val="97661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2" grpId="0" animBg="1"/>
      <p:bldP spid="24" grpId="0" animBg="1"/>
      <p:bldP spid="25" grpId="0"/>
      <p:bldP spid="26" grpId="0"/>
      <p:bldP spid="27" grpId="0"/>
      <p:bldP spid="28" grpId="0"/>
      <p:bldP spid="18" grpId="0" animBg="1"/>
      <p:bldP spid="19" grpId="0" animBg="1"/>
      <p:bldP spid="20" grpId="0" animBg="1"/>
      <p:bldP spid="21" grpId="0" animBg="1"/>
      <p:bldP spid="23" grpId="0" animBg="1"/>
      <p:bldP spid="29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1173</Words>
  <Application>Microsoft Office PowerPoint</Application>
  <PresentationFormat>Widescreen</PresentationFormat>
  <Paragraphs>317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Montserrat</vt:lpstr>
      <vt:lpstr>Montserrat Black</vt:lpstr>
      <vt:lpstr>Roboto</vt:lpstr>
      <vt:lpstr>Тема Office</vt:lpstr>
      <vt:lpstr>Visio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62</cp:revision>
  <dcterms:created xsi:type="dcterms:W3CDTF">2019-05-23T09:27:58Z</dcterms:created>
  <dcterms:modified xsi:type="dcterms:W3CDTF">2019-06-03T15:29:40Z</dcterms:modified>
</cp:coreProperties>
</file>