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9"/>
  </p:notesMasterIdLst>
  <p:sldIdLst>
    <p:sldId id="412" r:id="rId2"/>
    <p:sldId id="401" r:id="rId3"/>
    <p:sldId id="404" r:id="rId4"/>
    <p:sldId id="408" r:id="rId5"/>
    <p:sldId id="409" r:id="rId6"/>
    <p:sldId id="410" r:id="rId7"/>
    <p:sldId id="411" r:id="rId8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55" autoAdjust="0"/>
    <p:restoredTop sz="85731" autoAdjust="0"/>
  </p:normalViewPr>
  <p:slideViewPr>
    <p:cSldViewPr>
      <p:cViewPr varScale="1">
        <p:scale>
          <a:sx n="100" d="100"/>
          <a:sy n="100" d="100"/>
        </p:scale>
        <p:origin x="210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EB26B05-8AC1-4E0B-A3B8-236B9C8A91A0}" type="datetimeFigureOut">
              <a:rPr lang="en-CA" smtClean="0"/>
              <a:t>2019-06-02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0F4B42-2F75-4BBF-889F-4C6D6FF57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53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2273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9586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1947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6724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4695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A5AA-69D5-4933-A4C2-31B04EBDF0FE}" type="datetime1">
              <a:rPr lang="en-US" smtClean="0"/>
              <a:t>6/2/2019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98E5-BC60-4CD4-9104-1F07995282A6}" type="datetime1">
              <a:rPr lang="en-US" smtClean="0"/>
              <a:t>6/2/2019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36BF-9F11-40A1-9525-9D44733D4299}" type="datetime1">
              <a:rPr lang="en-US" smtClean="0"/>
              <a:t>6/2/2019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9B2C-F822-4B41-BDDD-C06B398C8A0D}" type="datetime1">
              <a:rPr lang="en-US" smtClean="0"/>
              <a:t>6/2/2019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A7D8-BC2E-4C3C-AD3E-1EC25EC7A93D}" type="datetime1">
              <a:rPr lang="en-US" smtClean="0"/>
              <a:t>6/2/2019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FBF4-B0A3-4B72-AC23-4A5CD24F3750}" type="datetime1">
              <a:rPr lang="en-US" smtClean="0"/>
              <a:t>6/2/2019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F765-66F6-4919-A445-096E89A7BAAB}" type="datetime1">
              <a:rPr lang="en-US" smtClean="0"/>
              <a:t>6/2/2019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1BFB-0BCA-43B7-BD7B-39CEB48F2525}" type="datetime1">
              <a:rPr lang="en-US" smtClean="0"/>
              <a:t>6/2/2019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3F5-0288-47DD-B910-BC1133EE387E}" type="datetime1">
              <a:rPr lang="en-US" smtClean="0"/>
              <a:t>6/2/2019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B485-DB6D-4EC3-86C8-B75072A9223B}" type="datetime1">
              <a:rPr lang="en-US" smtClean="0"/>
              <a:t>6/2/2019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07D9-D71E-483A-93A9-094E0F2BD74E}" type="datetime1">
              <a:rPr lang="en-US" smtClean="0"/>
              <a:t>6/2/2019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486B8-69E9-40D6-90A8-99105F74591D}" type="datetime1">
              <a:rPr lang="en-US" smtClean="0"/>
              <a:t>6/2/2019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hyperlink" Target="https://picryl.com/media/google-search-engine-magnifying-glass-computer-communication-00b825" TargetMode="External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jpeg"/><Relationship Id="rId12" Type="http://schemas.openxmlformats.org/officeDocument/2006/relationships/hyperlink" Target="https://www.flickr.com/photos/topgold/8325104250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png"/><Relationship Id="rId11" Type="http://schemas.openxmlformats.org/officeDocument/2006/relationships/hyperlink" Target="http://blog.etonic.net/index.php?entry=entry110316-081129" TargetMode="External"/><Relationship Id="rId5" Type="http://schemas.openxmlformats.org/officeDocument/2006/relationships/image" Target="../media/image3.png"/><Relationship Id="rId15" Type="http://schemas.openxmlformats.org/officeDocument/2006/relationships/hyperlink" Target="https://pixabay.com/illustrations/flat-recognition-facial-face-woman-3252983/" TargetMode="External"/><Relationship Id="rId10" Type="http://schemas.openxmlformats.org/officeDocument/2006/relationships/hyperlink" Target="https://commons.wikimedia.org/wiki/File:Waymo_self-driving_car_front_view.gk.jpg" TargetMode="External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hyperlink" Target="https://www.flickr.com/photos/iphonedigital/2698877045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ixabay.com/en/neural-network-thought-mind-mental-3816319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5AF82FD-70D0-4793-B03F-0D79000D87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16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3173" y="1613980"/>
            <a:ext cx="10820400" cy="4525963"/>
          </a:xfrm>
        </p:spPr>
        <p:txBody>
          <a:bodyPr>
            <a:normAutofit/>
          </a:bodyPr>
          <a:lstStyle/>
          <a:p>
            <a:r>
              <a:rPr lang="en-CA" sz="2000" dirty="0" smtClean="0"/>
              <a:t>Artificial Intelligence/Machine learning does not only mean robots or Sci-Fi movies!</a:t>
            </a:r>
          </a:p>
          <a:p>
            <a:r>
              <a:rPr lang="en-CA" sz="2000" dirty="0" smtClean="0"/>
              <a:t>Machine and deep learning applications are everywhere!</a:t>
            </a:r>
          </a:p>
          <a:p>
            <a:r>
              <a:rPr lang="en-CA" sz="2000" dirty="0" smtClean="0"/>
              <a:t>Google search engine, amazon recommender systems, Facebook facial recognition (tagging), Siri</a:t>
            </a:r>
          </a:p>
          <a:p>
            <a:pPr marL="0" indent="0">
              <a:buNone/>
            </a:pPr>
            <a:endParaRPr lang="en-CA" sz="2000" dirty="0" smtClean="0"/>
          </a:p>
          <a:p>
            <a:endParaRPr lang="en-CA" sz="2000" dirty="0" smtClean="0"/>
          </a:p>
          <a:p>
            <a:endParaRPr lang="en-CA" sz="20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65399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INTRODUCTION</a:t>
            </a:r>
          </a:p>
        </p:txBody>
      </p:sp>
      <p:pic>
        <p:nvPicPr>
          <p:cNvPr id="2052" name="Picture 4" descr="Image result for face recogniti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819400"/>
            <a:ext cx="1597241" cy="133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google search engin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149" y="4220374"/>
            <a:ext cx="1756917" cy="1041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amaz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066" y="4545214"/>
            <a:ext cx="1948389" cy="58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Image result for siri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9" r="18701"/>
          <a:stretch/>
        </p:blipFill>
        <p:spPr bwMode="auto">
          <a:xfrm>
            <a:off x="4102863" y="2801776"/>
            <a:ext cx="1664592" cy="133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Image result for spam email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022" y="5399228"/>
            <a:ext cx="1606472" cy="106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ile:Waymo self-driving car front view.gk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863" y="5399228"/>
            <a:ext cx="1664592" cy="106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453255" y="5633143"/>
            <a:ext cx="573874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900" dirty="0" smtClean="0"/>
              <a:t>Photo Credit: </a:t>
            </a:r>
            <a:r>
              <a:rPr lang="en-CA" sz="900" dirty="0" smtClean="0">
                <a:hlinkClick r:id="rId10"/>
              </a:rPr>
              <a:t>https</a:t>
            </a:r>
            <a:r>
              <a:rPr lang="en-CA" sz="900" dirty="0">
                <a:hlinkClick r:id="rId10"/>
              </a:rPr>
              <a:t>://</a:t>
            </a:r>
            <a:r>
              <a:rPr lang="en-CA" sz="900" dirty="0" smtClean="0">
                <a:hlinkClick r:id="rId10"/>
              </a:rPr>
              <a:t>commons.wikimedia.org/wiki/File:Waymo_self-driving_car_front_view.gk.jpg</a:t>
            </a:r>
            <a:endParaRPr lang="en-CA" sz="900" dirty="0" smtClean="0"/>
          </a:p>
          <a:p>
            <a:r>
              <a:rPr lang="en-CA" sz="900" dirty="0" smtClean="0"/>
              <a:t>Photo Credit: </a:t>
            </a:r>
            <a:r>
              <a:rPr lang="en-CA" sz="900" dirty="0" smtClean="0">
                <a:hlinkClick r:id="rId11"/>
              </a:rPr>
              <a:t>http</a:t>
            </a:r>
            <a:r>
              <a:rPr lang="en-CA" sz="900" dirty="0">
                <a:hlinkClick r:id="rId11"/>
              </a:rPr>
              <a:t>://</a:t>
            </a:r>
            <a:r>
              <a:rPr lang="en-CA" sz="900" dirty="0" smtClean="0">
                <a:hlinkClick r:id="rId11"/>
              </a:rPr>
              <a:t>blog.etonic.net/index.php?entry=entry110316-081129</a:t>
            </a:r>
            <a:endParaRPr lang="en-CA" sz="900" dirty="0" smtClean="0"/>
          </a:p>
          <a:p>
            <a:r>
              <a:rPr lang="en-CA" sz="900" dirty="0" smtClean="0"/>
              <a:t>Photo Credit: </a:t>
            </a:r>
            <a:r>
              <a:rPr lang="en-CA" sz="900" dirty="0">
                <a:hlinkClick r:id="rId12"/>
              </a:rPr>
              <a:t>https://</a:t>
            </a:r>
            <a:r>
              <a:rPr lang="en-CA" sz="900" dirty="0" smtClean="0">
                <a:hlinkClick r:id="rId12"/>
              </a:rPr>
              <a:t>www.flickr.com/photos/topgold/8325104250</a:t>
            </a:r>
            <a:endParaRPr lang="en-CA" sz="900" dirty="0" smtClean="0"/>
          </a:p>
          <a:p>
            <a:r>
              <a:rPr lang="en-CA" sz="900" dirty="0" smtClean="0"/>
              <a:t>Photo Credit: </a:t>
            </a:r>
            <a:r>
              <a:rPr lang="en-CA" sz="900" dirty="0">
                <a:hlinkClick r:id="rId13"/>
              </a:rPr>
              <a:t>https://</a:t>
            </a:r>
            <a:r>
              <a:rPr lang="en-CA" sz="900" dirty="0" smtClean="0">
                <a:hlinkClick r:id="rId13"/>
              </a:rPr>
              <a:t>picryl.com/media/google-search-engine-magnifying-glass-computer-communication-00b825</a:t>
            </a:r>
            <a:endParaRPr lang="en-CA" sz="900" dirty="0" smtClean="0"/>
          </a:p>
          <a:p>
            <a:r>
              <a:rPr lang="en-CA" sz="900" dirty="0" smtClean="0"/>
              <a:t>Photo Credit: </a:t>
            </a:r>
            <a:r>
              <a:rPr lang="en-CA" sz="900" dirty="0">
                <a:hlinkClick r:id="rId14"/>
              </a:rPr>
              <a:t>https://</a:t>
            </a:r>
            <a:r>
              <a:rPr lang="en-CA" sz="900" dirty="0" smtClean="0">
                <a:hlinkClick r:id="rId14"/>
              </a:rPr>
              <a:t>www.flickr.com/photos/iphonedigital/26988770454</a:t>
            </a:r>
            <a:endParaRPr lang="en-CA" sz="900" dirty="0" smtClean="0"/>
          </a:p>
          <a:p>
            <a:r>
              <a:rPr lang="en-CA" sz="900" dirty="0" smtClean="0"/>
              <a:t>Photo Credit: </a:t>
            </a:r>
            <a:r>
              <a:rPr lang="en-CA" sz="900" dirty="0">
                <a:hlinkClick r:id="rId15"/>
              </a:rPr>
              <a:t>https://pixabay.com/illustrations/flat-recognition-facial-face-woman-3252983</a:t>
            </a:r>
            <a:r>
              <a:rPr lang="en-CA" sz="900" dirty="0" smtClean="0">
                <a:hlinkClick r:id="rId15"/>
              </a:rPr>
              <a:t>/</a:t>
            </a:r>
            <a:endParaRPr lang="en-CA" sz="900" dirty="0" smtClean="0"/>
          </a:p>
          <a:p>
            <a:endParaRPr lang="en-CA" sz="900" dirty="0" smtClean="0"/>
          </a:p>
          <a:p>
            <a:endParaRPr lang="en-CA" sz="900" dirty="0" smtClean="0"/>
          </a:p>
          <a:p>
            <a:endParaRPr lang="en-CA" sz="900" dirty="0"/>
          </a:p>
        </p:txBody>
      </p:sp>
    </p:spTree>
    <p:extLst>
      <p:ext uri="{BB962C8B-B14F-4D97-AF65-F5344CB8AC3E}">
        <p14:creationId xmlns:p14="http://schemas.microsoft.com/office/powerpoint/2010/main" val="20257159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ARTIFICIAL INTELLIGENCE Vs. MACHINE LEARNING Vs. DEEP </a:t>
            </a: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BIG PICTURE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1447800"/>
            <a:ext cx="5029200" cy="519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5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ARTIFICIAL INTELLIGENCE Vs. MACHINE LEARNING Vs. DEEP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1. ARTIFICIAL INTELLIGENCE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27648" y="1905000"/>
            <a:ext cx="101213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400" dirty="0"/>
              <a:t>Science that empowers computers to mimic human intelligence such as decision making, text processing, and visual perception. </a:t>
            </a:r>
            <a:endParaRPr lang="en-CA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400" dirty="0" smtClean="0"/>
              <a:t>AI </a:t>
            </a:r>
            <a:r>
              <a:rPr lang="en-CA" sz="2400" dirty="0"/>
              <a:t>is a broader field (i.e.: the big umbrella) that contains several subfield such as machine learning, robotics, and computer vision. </a:t>
            </a:r>
          </a:p>
        </p:txBody>
      </p:sp>
    </p:spTree>
    <p:extLst>
      <p:ext uri="{BB962C8B-B14F-4D97-AF65-F5344CB8AC3E}">
        <p14:creationId xmlns:p14="http://schemas.microsoft.com/office/powerpoint/2010/main" val="35868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ARTIFICIAL INTELLIGENCE Vs. MACHINE LEARNING Vs. DEEP LEARNING: </a:t>
            </a:r>
            <a:r>
              <a:rPr lang="en-CA" sz="3200" dirty="0">
                <a:solidFill>
                  <a:srgbClr val="FF0000"/>
                </a:solidFill>
                <a:latin typeface="Calibri Light" panose="020F0302020204030204"/>
              </a:rPr>
              <a:t>2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. MACHINE LEARNING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27648" y="1905000"/>
            <a:ext cx="105023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400" dirty="0" smtClean="0"/>
              <a:t>Machine </a:t>
            </a:r>
            <a:r>
              <a:rPr lang="en-CA" sz="2400" dirty="0"/>
              <a:t>Learning is a subfield of Artificial Intelligence that enables machines to improve </a:t>
            </a:r>
            <a:r>
              <a:rPr lang="en-CA" sz="2400" dirty="0" smtClean="0"/>
              <a:t>at a </a:t>
            </a:r>
            <a:r>
              <a:rPr lang="en-CA" sz="2400" dirty="0"/>
              <a:t>given task with experience. </a:t>
            </a:r>
            <a:endParaRPr lang="en-CA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400" dirty="0" smtClean="0"/>
              <a:t>It </a:t>
            </a:r>
            <a:r>
              <a:rPr lang="en-CA" sz="2400" dirty="0"/>
              <a:t>is important to note that all machine learning techniques </a:t>
            </a:r>
            <a:r>
              <a:rPr lang="en-CA" sz="2400" dirty="0" smtClean="0"/>
              <a:t>are classified </a:t>
            </a:r>
            <a:r>
              <a:rPr lang="en-CA" sz="2400" dirty="0"/>
              <a:t>as Artificial Intelligence ones. However, not all Artificial Intelligence could count </a:t>
            </a:r>
            <a:r>
              <a:rPr lang="en-CA" sz="2400" dirty="0" smtClean="0"/>
              <a:t>as Machine </a:t>
            </a:r>
            <a:r>
              <a:rPr lang="en-CA" sz="2400" dirty="0"/>
              <a:t>Learning since some basic Rule-based engines could be classified as AI but they </a:t>
            </a:r>
            <a:r>
              <a:rPr lang="en-CA" sz="2400" dirty="0" smtClean="0"/>
              <a:t>do not </a:t>
            </a:r>
            <a:r>
              <a:rPr lang="en-CA" sz="2400" dirty="0"/>
              <a:t>learn from experience therefore they do not belong to the machine learning </a:t>
            </a:r>
            <a:r>
              <a:rPr lang="en-CA" sz="2400" dirty="0" smtClean="0"/>
              <a:t>category.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49518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ARTIFICIAL INTELLIGENCE Vs. MACHINE LEARNING Vs. DEEP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3. DEEP LEARNING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27648" y="1524000"/>
            <a:ext cx="52468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400" dirty="0" smtClean="0"/>
              <a:t>Deep </a:t>
            </a:r>
            <a:r>
              <a:rPr lang="en-CA" sz="2400" dirty="0"/>
              <a:t>Learning is a specialized field of Machine Learning that relies on training of </a:t>
            </a:r>
            <a:r>
              <a:rPr lang="en-CA" sz="2400" dirty="0" smtClean="0"/>
              <a:t>Deep Artificial </a:t>
            </a:r>
            <a:r>
              <a:rPr lang="en-CA" sz="2400" dirty="0"/>
              <a:t>Neural Networks (ANNs) </a:t>
            </a:r>
            <a:r>
              <a:rPr lang="en-CA" sz="2400" dirty="0" smtClean="0"/>
              <a:t>using </a:t>
            </a:r>
            <a:r>
              <a:rPr lang="en-CA" sz="2400" dirty="0"/>
              <a:t>large dataset such as </a:t>
            </a:r>
            <a:r>
              <a:rPr lang="en-CA" sz="2400" dirty="0" smtClean="0"/>
              <a:t>images.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400" dirty="0" smtClean="0"/>
              <a:t>ANNs are information </a:t>
            </a:r>
            <a:r>
              <a:rPr lang="en-CA" sz="2400" dirty="0"/>
              <a:t>processing models inspired by the human </a:t>
            </a:r>
            <a:r>
              <a:rPr lang="en-CA" sz="2400" dirty="0" smtClean="0"/>
              <a:t>brain.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400" dirty="0" smtClean="0"/>
              <a:t>The </a:t>
            </a:r>
            <a:r>
              <a:rPr lang="en-CA" sz="2400" dirty="0"/>
              <a:t>human brain consists </a:t>
            </a:r>
            <a:r>
              <a:rPr lang="en-CA" sz="2400" dirty="0" smtClean="0"/>
              <a:t>of billions </a:t>
            </a:r>
            <a:r>
              <a:rPr lang="en-CA" sz="2400" dirty="0"/>
              <a:t>of neurons that communicate to each other using electrical and chemical signals </a:t>
            </a:r>
            <a:r>
              <a:rPr lang="en-CA" sz="2400" dirty="0" smtClean="0"/>
              <a:t>and enable </a:t>
            </a:r>
            <a:r>
              <a:rPr lang="en-CA" sz="2400" dirty="0"/>
              <a:t>humans to see, feel, and make decision. </a:t>
            </a:r>
            <a:endParaRPr lang="en-CA" sz="2400" dirty="0" smtClean="0"/>
          </a:p>
        </p:txBody>
      </p:sp>
      <p:pic>
        <p:nvPicPr>
          <p:cNvPr id="4" name="Picture 2" descr="Image result for deep learn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815" y="1469121"/>
            <a:ext cx="3592372" cy="357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Left Brace 4"/>
          <p:cNvSpPr/>
          <p:nvPr/>
        </p:nvSpPr>
        <p:spPr>
          <a:xfrm>
            <a:off x="6495873" y="1469121"/>
            <a:ext cx="574159" cy="3653467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Left Brace 5"/>
          <p:cNvSpPr/>
          <p:nvPr/>
        </p:nvSpPr>
        <p:spPr>
          <a:xfrm rot="10800000">
            <a:off x="10465782" y="1524000"/>
            <a:ext cx="574159" cy="3594431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7574352" y="5786705"/>
            <a:ext cx="40598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b="1" dirty="0" smtClean="0"/>
              <a:t>Photo Credit: </a:t>
            </a:r>
            <a:r>
              <a:rPr lang="en-CA" sz="1400" dirty="0" smtClean="0">
                <a:hlinkClick r:id="rId4"/>
              </a:rPr>
              <a:t>https</a:t>
            </a:r>
            <a:r>
              <a:rPr lang="en-CA" sz="1400" dirty="0">
                <a:hlinkClick r:id="rId4"/>
              </a:rPr>
              <a:t>://pixabay.com/en/neural-network-thought-mind-mental-3816319</a:t>
            </a:r>
            <a:r>
              <a:rPr lang="en-CA" sz="1400" dirty="0" smtClean="0">
                <a:hlinkClick r:id="rId4"/>
              </a:rPr>
              <a:t>/</a:t>
            </a:r>
            <a:endParaRPr lang="en-CA" sz="1400" dirty="0" smtClean="0"/>
          </a:p>
          <a:p>
            <a:endParaRPr lang="en-CA" sz="1400" dirty="0"/>
          </a:p>
        </p:txBody>
      </p:sp>
      <p:sp>
        <p:nvSpPr>
          <p:cNvPr id="9" name="Rectangle 8"/>
          <p:cNvSpPr/>
          <p:nvPr/>
        </p:nvSpPr>
        <p:spPr>
          <a:xfrm>
            <a:off x="5232359" y="3102877"/>
            <a:ext cx="12878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INPUT DATA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101082" y="3138375"/>
            <a:ext cx="1221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TARGET OUTPUTS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133843" y="5283181"/>
            <a:ext cx="3267356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7574352" y="4865896"/>
            <a:ext cx="2878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DEEP (HIDDEN LAYERS)</a:t>
            </a:r>
            <a:endParaRPr lang="en-US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847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/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3278043"/>
            <a:ext cx="5895975" cy="326087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ARTIFICIAL INTELLIGENCE Vs. MACHINE LEARNING Vs. DEEP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MACHINE VS. DEEP LEARNING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04866" y="1524000"/>
            <a:ext cx="11187134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CA" sz="2000" dirty="0"/>
              <a:t>What differentiates deep learning from machine learning techniques is in their ability to extract features automatically: </a:t>
            </a:r>
          </a:p>
          <a:p>
            <a:pPr marL="742950" lvl="1" indent="-285750" algn="just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CA" sz="2000" dirty="0"/>
              <a:t>Machine learning Process: (1) </a:t>
            </a:r>
            <a:r>
              <a:rPr lang="en-CA" sz="2000" dirty="0" smtClean="0"/>
              <a:t>select </a:t>
            </a:r>
            <a:r>
              <a:rPr lang="en-CA" sz="2000" dirty="0"/>
              <a:t>the model to train, (2) manually </a:t>
            </a:r>
            <a:r>
              <a:rPr lang="en-CA" sz="2000" dirty="0" smtClean="0"/>
              <a:t>perform </a:t>
            </a:r>
            <a:r>
              <a:rPr lang="en-CA" sz="2000" dirty="0"/>
              <a:t>feature extraction.</a:t>
            </a:r>
          </a:p>
          <a:p>
            <a:pPr marL="742950" lvl="1" indent="-28575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CA" sz="2000" dirty="0"/>
              <a:t>Deep Learning Process: (1) Select the architecture of the network, (2) features are automatically extracted by feeding in the training data (such as images) along with the target class (label).</a:t>
            </a:r>
          </a:p>
        </p:txBody>
      </p:sp>
    </p:spTree>
    <p:extLst>
      <p:ext uri="{BB962C8B-B14F-4D97-AF65-F5344CB8AC3E}">
        <p14:creationId xmlns:p14="http://schemas.microsoft.com/office/powerpoint/2010/main" val="335347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3110</TotalTime>
  <Words>439</Words>
  <Application>Microsoft Office PowerPoint</Application>
  <PresentationFormat>Widescreen</PresentationFormat>
  <Paragraphs>38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Ryan (FCA)</dc:creator>
  <cp:lastModifiedBy>Ryan Ahmed</cp:lastModifiedBy>
  <cp:revision>424</cp:revision>
  <cp:lastPrinted>2015-02-18T03:35:51Z</cp:lastPrinted>
  <dcterms:created xsi:type="dcterms:W3CDTF">2006-08-16T00:00:00Z</dcterms:created>
  <dcterms:modified xsi:type="dcterms:W3CDTF">2019-06-03T00:00:00Z</dcterms:modified>
</cp:coreProperties>
</file>