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7"/>
  </p:notesMasterIdLst>
  <p:sldIdLst>
    <p:sldId id="408" r:id="rId2"/>
    <p:sldId id="407" r:id="rId3"/>
    <p:sldId id="402" r:id="rId4"/>
    <p:sldId id="403" r:id="rId5"/>
    <p:sldId id="405" r:id="rId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2019-06-02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983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561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993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96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6/2/2019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6/2/2019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6/2/2019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84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4708" y="1424753"/>
            <a:ext cx="2544521" cy="4953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ARTIFICIAL INTELLIGENCE</a:t>
            </a:r>
          </a:p>
          <a:p>
            <a:pPr algn="ctr"/>
            <a:r>
              <a:rPr lang="en-CA" sz="1600" dirty="0" smtClean="0"/>
              <a:t>Science that enables computers to mimic human intelligence. Subfields: Machine Learning, robotics, and computer vision</a:t>
            </a:r>
            <a:endParaRPr lang="en-CA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3752451" y="1424753"/>
            <a:ext cx="1782927" cy="4953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MACHINE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/>
              <a:t>Subset </a:t>
            </a:r>
            <a:r>
              <a:rPr lang="en-CA" sz="1600" dirty="0" smtClean="0"/>
              <a:t>of AI that enable </a:t>
            </a:r>
            <a:r>
              <a:rPr lang="en-CA" sz="1600" dirty="0"/>
              <a:t>machines to improve at tasks with experience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9543" y="1372884"/>
            <a:ext cx="3236614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</a:t>
            </a:r>
            <a:r>
              <a:rPr lang="en-CA" sz="1600" dirty="0">
                <a:solidFill>
                  <a:schemeClr val="bg1"/>
                </a:solidFill>
              </a:rPr>
              <a:t>algorithms using labeled input/output data.</a:t>
            </a:r>
          </a:p>
          <a:p>
            <a:pPr algn="ctr"/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58928" y="3296279"/>
            <a:ext cx="3277229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UNSUPERVISED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algorithms </a:t>
            </a:r>
            <a:r>
              <a:rPr lang="en-CA" sz="1600" dirty="0">
                <a:solidFill>
                  <a:schemeClr val="bg1"/>
                </a:solidFill>
              </a:rPr>
              <a:t>with no labeled data. </a:t>
            </a:r>
            <a:r>
              <a:rPr lang="en-CA" sz="1600" dirty="0" smtClean="0">
                <a:solidFill>
                  <a:schemeClr val="bg1"/>
                </a:solidFill>
              </a:rPr>
              <a:t>It attempts </a:t>
            </a:r>
            <a:r>
              <a:rPr lang="en-CA" sz="1600" dirty="0">
                <a:solidFill>
                  <a:schemeClr val="bg1"/>
                </a:solidFill>
              </a:rPr>
              <a:t>at discovering hidden </a:t>
            </a:r>
            <a:r>
              <a:rPr lang="en-CA" sz="1600" dirty="0" smtClean="0">
                <a:solidFill>
                  <a:schemeClr val="bg1"/>
                </a:solidFill>
              </a:rPr>
              <a:t>patterns on its own.</a:t>
            </a:r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76245" y="5006153"/>
            <a:ext cx="3242593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REINFORCEMENT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Algorithm take </a:t>
            </a:r>
            <a:r>
              <a:rPr lang="en-CA" sz="1600" dirty="0">
                <a:solidFill>
                  <a:schemeClr val="bg1"/>
                </a:solidFill>
              </a:rPr>
              <a:t>actions </a:t>
            </a:r>
            <a:r>
              <a:rPr lang="en-CA" sz="1600" dirty="0" smtClean="0">
                <a:solidFill>
                  <a:schemeClr val="bg1"/>
                </a:solidFill>
              </a:rPr>
              <a:t>to </a:t>
            </a:r>
            <a:r>
              <a:rPr lang="en-CA" sz="1600" dirty="0">
                <a:solidFill>
                  <a:schemeClr val="bg1"/>
                </a:solidFill>
              </a:rPr>
              <a:t>maximize </a:t>
            </a:r>
            <a:r>
              <a:rPr lang="en-CA" sz="1600" dirty="0" smtClean="0">
                <a:solidFill>
                  <a:schemeClr val="bg1"/>
                </a:solidFill>
              </a:rPr>
              <a:t>cumulative </a:t>
            </a:r>
            <a:r>
              <a:rPr lang="en-CA" sz="1600" dirty="0">
                <a:solidFill>
                  <a:schemeClr val="bg1"/>
                </a:solidFill>
              </a:rPr>
              <a:t>reward.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74863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617406" y="1673726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9980002" y="1372797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CLASSIFICATION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003522" y="2183553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REGRESSION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608756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5638330" y="5397543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9980002" y="3717594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CLUSTERING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2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116469" y="5193536"/>
            <a:ext cx="1178417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Rectangle 21"/>
          <p:cNvSpPr/>
          <p:nvPr/>
        </p:nvSpPr>
        <p:spPr>
          <a:xfrm>
            <a:off x="8092570" y="3234687"/>
            <a:ext cx="1195852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ectangle 24"/>
          <p:cNvSpPr/>
          <p:nvPr/>
        </p:nvSpPr>
        <p:spPr>
          <a:xfrm>
            <a:off x="8107221" y="5469129"/>
            <a:ext cx="1187665" cy="2608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8107221" y="5773495"/>
            <a:ext cx="1195852" cy="2942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Supervised: </a:t>
            </a:r>
            <a:r>
              <a:rPr lang="en-CA" sz="2000" dirty="0" smtClean="0"/>
              <a:t>used to train </a:t>
            </a:r>
            <a:r>
              <a:rPr lang="en-CA" sz="2000" dirty="0"/>
              <a:t>algorithms </a:t>
            </a:r>
            <a:r>
              <a:rPr lang="en-CA" sz="2000" dirty="0" smtClean="0"/>
              <a:t>using labeled </a:t>
            </a:r>
            <a:r>
              <a:rPr lang="en-CA" sz="2000" dirty="0"/>
              <a:t>input and output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Performance is assessed by comparing trained model prediction vs. real output.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42397" y="4221989"/>
            <a:ext cx="1522557" cy="9108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7206866" y="4410689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7646283" y="2009333"/>
            <a:ext cx="2694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DESIRED OUTPUT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 (LABELS)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8581" y="3234687"/>
            <a:ext cx="1962508" cy="288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T-SHIRT/TOP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TROUSER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PULLOVER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DRESS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COAT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SANDAL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SHIRT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SNEAKER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BAG</a:t>
            </a:r>
            <a:endParaRPr lang="en-CA" sz="1200" b="1" dirty="0" smtClean="0"/>
          </a:p>
          <a:p>
            <a:pPr marL="457200"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400" b="1" dirty="0" smtClean="0">
                <a:solidFill>
                  <a:schemeClr val="dk1"/>
                </a:solidFill>
              </a:rPr>
              <a:t>ANKLE BOOT</a:t>
            </a:r>
            <a:endParaRPr lang="en-CA" sz="1200" b="1" dirty="0"/>
          </a:p>
        </p:txBody>
      </p:sp>
      <p:sp>
        <p:nvSpPr>
          <p:cNvPr id="15" name="Left Brace 14"/>
          <p:cNvSpPr/>
          <p:nvPr/>
        </p:nvSpPr>
        <p:spPr>
          <a:xfrm>
            <a:off x="7829882" y="2794747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 Brace 15"/>
          <p:cNvSpPr/>
          <p:nvPr/>
        </p:nvSpPr>
        <p:spPr>
          <a:xfrm rot="10800000">
            <a:off x="8993511" y="281166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3464258"/>
            <a:ext cx="1344442" cy="12774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4070" y="3431393"/>
            <a:ext cx="1344168" cy="12801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644" y="4765445"/>
            <a:ext cx="1279478" cy="12840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1394" y="4765445"/>
            <a:ext cx="1333996" cy="1250331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4940161" y="4431520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062715" y="2856120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0000"/>
                  </a:lnSpc>
                  <a:buSzPct val="12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𝑿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 _</m:t>
                      </m:r>
                      <m:r>
                        <a:rPr lang="en-US" sz="14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Arial" charset="0"/>
                          <a:cs typeface="Arial" charset="0"/>
                        </a:rPr>
                        <m:t>𝒕𝒓𝒂𝒊𝒏</m:t>
                      </m:r>
                    </m:oMath>
                  </m:oMathPara>
                </a14:m>
                <a:endParaRPr lang="en-US" sz="1400" b="1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7000" y="3095174"/>
                <a:ext cx="933269" cy="3077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8387217" y="2463946"/>
            <a:ext cx="739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20000"/>
            </a:pPr>
            <a:r>
              <a:rPr lang="en-US" sz="1400" b="1" i="1" dirty="0">
                <a:solidFill>
                  <a:srgbClr val="FF0000"/>
                </a:solidFill>
                <a:latin typeface="Cambria Math" panose="02040503050406030204" pitchFamily="18" charset="0"/>
                <a:ea typeface="Arial" charset="0"/>
                <a:cs typeface="Arial" charset="0"/>
              </a:rPr>
              <a:t>y _train</a:t>
            </a:r>
          </a:p>
        </p:txBody>
      </p:sp>
    </p:spTree>
    <p:extLst>
      <p:ext uri="{BB962C8B-B14F-4D97-AF65-F5344CB8AC3E}">
        <p14:creationId xmlns:p14="http://schemas.microsoft.com/office/powerpoint/2010/main" val="258253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5" grpId="0" animBg="1"/>
      <p:bldP spid="20" grpId="0" animBg="1"/>
      <p:bldP spid="9" grpId="0" animBg="1"/>
      <p:bldP spid="12" grpId="0" animBg="1"/>
      <p:bldP spid="13" grpId="0"/>
      <p:bldP spid="14" grpId="0"/>
      <p:bldP spid="15" grpId="0" animBg="1"/>
      <p:bldP spid="16" grpId="0" animBg="1"/>
      <p:bldP spid="26" grpId="0" animBg="1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b="1" dirty="0" smtClean="0"/>
              <a:t>Unsupervised learning: </a:t>
            </a:r>
            <a:r>
              <a:rPr lang="en-CA" sz="2000" dirty="0" smtClean="0"/>
              <a:t>provides </a:t>
            </a:r>
            <a:r>
              <a:rPr lang="en-CA" sz="2000" dirty="0"/>
              <a:t>the algorithm with no labeled </a:t>
            </a:r>
            <a:r>
              <a:rPr lang="en-CA" sz="2000" dirty="0" smtClean="0"/>
              <a:t>data.</a:t>
            </a:r>
          </a:p>
          <a:p>
            <a:r>
              <a:rPr lang="en-CA" sz="2000" dirty="0" smtClean="0"/>
              <a:t>The algorithm attempts at discovering </a:t>
            </a:r>
            <a:r>
              <a:rPr lang="en-CA" sz="2000" dirty="0"/>
              <a:t>hidden patterns within </a:t>
            </a:r>
            <a:r>
              <a:rPr lang="en-CA" sz="2000" dirty="0" smtClean="0"/>
              <a:t>the training data.</a:t>
            </a:r>
          </a:p>
          <a:p>
            <a:r>
              <a:rPr lang="en-CA" sz="2000" dirty="0" smtClean="0"/>
              <a:t>Unsupervised </a:t>
            </a:r>
            <a:r>
              <a:rPr lang="en-CA" sz="2000" dirty="0"/>
              <a:t>learning methods can </a:t>
            </a:r>
            <a:r>
              <a:rPr lang="en-CA" sz="2000" dirty="0" smtClean="0"/>
              <a:t>analyze complex data that humans might find difficult to interpret. </a:t>
            </a:r>
          </a:p>
          <a:p>
            <a:r>
              <a:rPr lang="en-CA" sz="2000" dirty="0" smtClean="0"/>
              <a:t>No feedback!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UNSUPERVISED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105400" y="4038600"/>
            <a:ext cx="1437927" cy="87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/>
              <a:t>MODEL</a:t>
            </a:r>
            <a:endParaRPr lang="en-CA" sz="1200" b="1" dirty="0"/>
          </a:p>
        </p:txBody>
      </p:sp>
      <p:sp>
        <p:nvSpPr>
          <p:cNvPr id="12" name="Right Arrow 11"/>
          <p:cNvSpPr/>
          <p:nvPr/>
        </p:nvSpPr>
        <p:spPr>
          <a:xfrm>
            <a:off x="6596355" y="4187013"/>
            <a:ext cx="548831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Right Arrow 25"/>
          <p:cNvSpPr/>
          <p:nvPr/>
        </p:nvSpPr>
        <p:spPr>
          <a:xfrm>
            <a:off x="4533169" y="4228197"/>
            <a:ext cx="548039" cy="5032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Rounded Rectangle 1"/>
          <p:cNvSpPr/>
          <p:nvPr/>
        </p:nvSpPr>
        <p:spPr>
          <a:xfrm>
            <a:off x="3745718" y="404038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ounded Rectangle 26"/>
          <p:cNvSpPr/>
          <p:nvPr/>
        </p:nvSpPr>
        <p:spPr>
          <a:xfrm>
            <a:off x="3846163" y="4403996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ounded Rectangle 27"/>
          <p:cNvSpPr/>
          <p:nvPr/>
        </p:nvSpPr>
        <p:spPr>
          <a:xfrm>
            <a:off x="3987795" y="4138514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ounded Rectangle 28"/>
          <p:cNvSpPr/>
          <p:nvPr/>
        </p:nvSpPr>
        <p:spPr>
          <a:xfrm>
            <a:off x="3922774" y="4765304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ounded Rectangle 29"/>
          <p:cNvSpPr/>
          <p:nvPr/>
        </p:nvSpPr>
        <p:spPr>
          <a:xfrm>
            <a:off x="3217772" y="406093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ounded Rectangle 30"/>
          <p:cNvSpPr/>
          <p:nvPr/>
        </p:nvSpPr>
        <p:spPr>
          <a:xfrm>
            <a:off x="3478627" y="3905989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ounded Rectangle 31"/>
          <p:cNvSpPr/>
          <p:nvPr/>
        </p:nvSpPr>
        <p:spPr>
          <a:xfrm>
            <a:off x="3504821" y="4154396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5-Point Star 3"/>
          <p:cNvSpPr/>
          <p:nvPr/>
        </p:nvSpPr>
        <p:spPr>
          <a:xfrm>
            <a:off x="3596565" y="5080977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5-Point Star 32"/>
          <p:cNvSpPr/>
          <p:nvPr/>
        </p:nvSpPr>
        <p:spPr>
          <a:xfrm>
            <a:off x="3898118" y="499284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5-Point Star 33"/>
          <p:cNvSpPr/>
          <p:nvPr/>
        </p:nvSpPr>
        <p:spPr>
          <a:xfrm>
            <a:off x="3310805" y="395393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5-Point Star 34"/>
          <p:cNvSpPr/>
          <p:nvPr/>
        </p:nvSpPr>
        <p:spPr>
          <a:xfrm>
            <a:off x="3635221" y="428591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5-Point Star 35"/>
          <p:cNvSpPr/>
          <p:nvPr/>
        </p:nvSpPr>
        <p:spPr>
          <a:xfrm>
            <a:off x="4168940" y="4101216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5-Point Star 36"/>
          <p:cNvSpPr/>
          <p:nvPr/>
        </p:nvSpPr>
        <p:spPr>
          <a:xfrm>
            <a:off x="2972619" y="454191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5-Point Star 37"/>
          <p:cNvSpPr/>
          <p:nvPr/>
        </p:nvSpPr>
        <p:spPr>
          <a:xfrm>
            <a:off x="3243441" y="365028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440918" y="4403996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3649609" y="429455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4053938" y="4565458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3489399" y="374476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3307945" y="430520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3785612" y="4058535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964246" y="4194207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Cross 5"/>
          <p:cNvSpPr/>
          <p:nvPr/>
        </p:nvSpPr>
        <p:spPr>
          <a:xfrm>
            <a:off x="3596565" y="483453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Cross 44"/>
          <p:cNvSpPr/>
          <p:nvPr/>
        </p:nvSpPr>
        <p:spPr>
          <a:xfrm>
            <a:off x="4210061" y="4781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Cross 45"/>
          <p:cNvSpPr/>
          <p:nvPr/>
        </p:nvSpPr>
        <p:spPr>
          <a:xfrm>
            <a:off x="3075241" y="3755654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Cross 46"/>
          <p:cNvSpPr/>
          <p:nvPr/>
        </p:nvSpPr>
        <p:spPr>
          <a:xfrm>
            <a:off x="3688737" y="3702878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Cross 47"/>
          <p:cNvSpPr/>
          <p:nvPr/>
        </p:nvSpPr>
        <p:spPr>
          <a:xfrm>
            <a:off x="3293960" y="528275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Cross 48"/>
          <p:cNvSpPr/>
          <p:nvPr/>
        </p:nvSpPr>
        <p:spPr>
          <a:xfrm>
            <a:off x="3907456" y="522998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Cross 49"/>
          <p:cNvSpPr/>
          <p:nvPr/>
        </p:nvSpPr>
        <p:spPr>
          <a:xfrm>
            <a:off x="8229261" y="3251762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Cross 50"/>
          <p:cNvSpPr/>
          <p:nvPr/>
        </p:nvSpPr>
        <p:spPr>
          <a:xfrm>
            <a:off x="8842757" y="3198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Cross 51"/>
          <p:cNvSpPr/>
          <p:nvPr/>
        </p:nvSpPr>
        <p:spPr>
          <a:xfrm>
            <a:off x="7864756" y="3060985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Cross 52"/>
          <p:cNvSpPr/>
          <p:nvPr/>
        </p:nvSpPr>
        <p:spPr>
          <a:xfrm>
            <a:off x="8478252" y="3008209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Cross 53"/>
          <p:cNvSpPr/>
          <p:nvPr/>
        </p:nvSpPr>
        <p:spPr>
          <a:xfrm>
            <a:off x="7926656" y="3699986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Cross 54"/>
          <p:cNvSpPr/>
          <p:nvPr/>
        </p:nvSpPr>
        <p:spPr>
          <a:xfrm>
            <a:off x="8540152" y="3647210"/>
            <a:ext cx="225353" cy="246445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8214818" y="5066820"/>
            <a:ext cx="155647" cy="26431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423509" y="4957377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8827838" y="5228282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8263299" y="4407593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8081845" y="496802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8559512" y="4721359"/>
            <a:ext cx="146023" cy="168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7738146" y="4857031"/>
            <a:ext cx="274395" cy="2051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5-Point Star 62"/>
          <p:cNvSpPr/>
          <p:nvPr/>
        </p:nvSpPr>
        <p:spPr>
          <a:xfrm>
            <a:off x="7739403" y="638037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5-Point Star 63"/>
          <p:cNvSpPr/>
          <p:nvPr/>
        </p:nvSpPr>
        <p:spPr>
          <a:xfrm>
            <a:off x="8040956" y="6292248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5-Point Star 64"/>
          <p:cNvSpPr/>
          <p:nvPr/>
        </p:nvSpPr>
        <p:spPr>
          <a:xfrm>
            <a:off x="7432419" y="578135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5-Point Star 65"/>
          <p:cNvSpPr/>
          <p:nvPr/>
        </p:nvSpPr>
        <p:spPr>
          <a:xfrm>
            <a:off x="7756835" y="6113342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5-Point Star 66"/>
          <p:cNvSpPr/>
          <p:nvPr/>
        </p:nvSpPr>
        <p:spPr>
          <a:xfrm>
            <a:off x="8290554" y="5928639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5-Point Star 67"/>
          <p:cNvSpPr/>
          <p:nvPr/>
        </p:nvSpPr>
        <p:spPr>
          <a:xfrm>
            <a:off x="7115457" y="5841314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5-Point Star 68"/>
          <p:cNvSpPr/>
          <p:nvPr/>
        </p:nvSpPr>
        <p:spPr>
          <a:xfrm>
            <a:off x="7365055" y="5477705"/>
            <a:ext cx="249598" cy="26286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ounded Rectangle 69"/>
          <p:cNvSpPr/>
          <p:nvPr/>
        </p:nvSpPr>
        <p:spPr>
          <a:xfrm>
            <a:off x="9994446" y="4185172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Rounded Rectangle 70"/>
          <p:cNvSpPr/>
          <p:nvPr/>
        </p:nvSpPr>
        <p:spPr>
          <a:xfrm>
            <a:off x="10094891" y="4548781"/>
            <a:ext cx="173970" cy="264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Rounded Rectangle 71"/>
          <p:cNvSpPr/>
          <p:nvPr/>
        </p:nvSpPr>
        <p:spPr>
          <a:xfrm>
            <a:off x="10236523" y="4283299"/>
            <a:ext cx="271623" cy="265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Rounded Rectangle 72"/>
          <p:cNvSpPr/>
          <p:nvPr/>
        </p:nvSpPr>
        <p:spPr>
          <a:xfrm>
            <a:off x="10171502" y="4910089"/>
            <a:ext cx="239359" cy="69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ounded Rectangle 73"/>
          <p:cNvSpPr/>
          <p:nvPr/>
        </p:nvSpPr>
        <p:spPr>
          <a:xfrm>
            <a:off x="9466500" y="4205717"/>
            <a:ext cx="152400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Rounded Rectangle 74"/>
          <p:cNvSpPr/>
          <p:nvPr/>
        </p:nvSpPr>
        <p:spPr>
          <a:xfrm>
            <a:off x="9727355" y="4050774"/>
            <a:ext cx="228599" cy="143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Rounded Rectangle 75"/>
          <p:cNvSpPr/>
          <p:nvPr/>
        </p:nvSpPr>
        <p:spPr>
          <a:xfrm>
            <a:off x="9753549" y="4299181"/>
            <a:ext cx="263245" cy="238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Rectangle 76"/>
          <p:cNvSpPr/>
          <p:nvPr/>
        </p:nvSpPr>
        <p:spPr>
          <a:xfrm>
            <a:off x="2971565" y="3169744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780257" y="2670598"/>
            <a:ext cx="1667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DATA CLUSTERS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53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26" grpId="0" animBg="1"/>
      <p:bldP spid="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339768" y="3144981"/>
            <a:ext cx="5396952" cy="3206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3221"/>
            <a:ext cx="11353800" cy="4525963"/>
          </a:xfrm>
        </p:spPr>
        <p:txBody>
          <a:bodyPr>
            <a:normAutofit/>
          </a:bodyPr>
          <a:lstStyle/>
          <a:p>
            <a:r>
              <a:rPr lang="en-CA" sz="2000" dirty="0"/>
              <a:t>Reinforcement learning allows </a:t>
            </a:r>
            <a:r>
              <a:rPr lang="en-CA" sz="2000" dirty="0" smtClean="0"/>
              <a:t>machines take </a:t>
            </a:r>
            <a:r>
              <a:rPr lang="en-CA" sz="2000" dirty="0"/>
              <a:t>actions to maximize cumulative reward.</a:t>
            </a:r>
          </a:p>
          <a:p>
            <a:r>
              <a:rPr lang="en-CA" sz="2000" dirty="0"/>
              <a:t>Reinforcement algorithms </a:t>
            </a:r>
            <a:r>
              <a:rPr lang="en-CA" sz="2000" dirty="0" smtClean="0"/>
              <a:t>learn by </a:t>
            </a:r>
            <a:r>
              <a:rPr lang="en-CA" sz="2000" dirty="0"/>
              <a:t>trial and </a:t>
            </a:r>
            <a:r>
              <a:rPr lang="en-CA" sz="2000" dirty="0" smtClean="0"/>
              <a:t>error through reward and penalty. </a:t>
            </a:r>
          </a:p>
          <a:p>
            <a:r>
              <a:rPr lang="en-CA" sz="2000" dirty="0" smtClean="0"/>
              <a:t>Two elements: </a:t>
            </a:r>
            <a:r>
              <a:rPr lang="en-CA" sz="2000" b="1" dirty="0" smtClean="0"/>
              <a:t>environment</a:t>
            </a:r>
            <a:r>
              <a:rPr lang="en-CA" sz="2000" dirty="0" smtClean="0"/>
              <a:t> </a:t>
            </a:r>
            <a:r>
              <a:rPr lang="en-CA" sz="2000" dirty="0"/>
              <a:t>and </a:t>
            </a:r>
            <a:r>
              <a:rPr lang="en-CA" sz="2000" b="1" dirty="0" smtClean="0"/>
              <a:t>learning </a:t>
            </a:r>
            <a:r>
              <a:rPr lang="en-CA" sz="2000" b="1" dirty="0"/>
              <a:t>agent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 smtClean="0"/>
              <a:t>The </a:t>
            </a:r>
            <a:r>
              <a:rPr lang="en-CA" sz="2000" dirty="0"/>
              <a:t>environment rewards the agent for correct </a:t>
            </a:r>
            <a:r>
              <a:rPr lang="en-CA" sz="2000" dirty="0" smtClean="0"/>
              <a:t>actions. </a:t>
            </a:r>
          </a:p>
          <a:p>
            <a:r>
              <a:rPr lang="en-CA" sz="2000" dirty="0" smtClean="0"/>
              <a:t>Based on the reward or penalty, agent </a:t>
            </a:r>
            <a:r>
              <a:rPr lang="en-CA" sz="2000" dirty="0"/>
              <a:t>improves its environment knowledge to </a:t>
            </a:r>
            <a:r>
              <a:rPr lang="en-CA" sz="2000" dirty="0" smtClean="0"/>
              <a:t>make better decision.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REINFORCEMENT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4098" name="Picture 2" descr="Image result for reinforcement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274089"/>
            <a:ext cx="4267200" cy="277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76460" y="5970287"/>
            <a:ext cx="36487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/>
              <a:t>https://commons.wikimedia.org/wiki/File:Rl_agent.png</a:t>
            </a:r>
          </a:p>
        </p:txBody>
      </p:sp>
      <p:pic>
        <p:nvPicPr>
          <p:cNvPr id="4100" name="Picture 4" descr="Image result for bab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3460" y="4097854"/>
            <a:ext cx="1660719" cy="110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candle white background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060606"/>
              </a:clrFrom>
              <a:clrTo>
                <a:srgbClr val="06060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7" r="14101" b="11304"/>
          <a:stretch/>
        </p:blipFill>
        <p:spPr bwMode="auto">
          <a:xfrm>
            <a:off x="4611740" y="3543616"/>
            <a:ext cx="919683" cy="11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137103" y="3673904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AGENT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90759" y="3124200"/>
            <a:ext cx="15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ENVIRONMENT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9222295">
            <a:off x="3507723" y="4131821"/>
            <a:ext cx="1061042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ight Arrow 26"/>
          <p:cNvSpPr/>
          <p:nvPr/>
        </p:nvSpPr>
        <p:spPr>
          <a:xfrm rot="2841010">
            <a:off x="3468722" y="5065808"/>
            <a:ext cx="1031315" cy="29888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3160704" y="3674439"/>
            <a:ext cx="10390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-10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21556" y="4908601"/>
            <a:ext cx="10839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+10 Points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104" name="Picture 8" descr="Image result for milk bottle bab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10031">
            <a:off x="4202127" y="4831297"/>
            <a:ext cx="1520921" cy="152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5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</TotalTime>
  <Words>267</Words>
  <Application>Microsoft Office PowerPoint</Application>
  <PresentationFormat>Widescreen</PresentationFormat>
  <Paragraphs>56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419</cp:revision>
  <cp:lastPrinted>2015-02-18T03:35:51Z</cp:lastPrinted>
  <dcterms:created xsi:type="dcterms:W3CDTF">2006-08-16T00:00:00Z</dcterms:created>
  <dcterms:modified xsi:type="dcterms:W3CDTF">2019-06-03T00:00:11Z</dcterms:modified>
</cp:coreProperties>
</file>